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61" r:id="rId2"/>
    <p:sldId id="339" r:id="rId3"/>
    <p:sldId id="344" r:id="rId4"/>
    <p:sldId id="288" r:id="rId5"/>
    <p:sldId id="340" r:id="rId6"/>
    <p:sldId id="349" r:id="rId7"/>
    <p:sldId id="293" r:id="rId8"/>
    <p:sldId id="291" r:id="rId9"/>
    <p:sldId id="347" r:id="rId10"/>
    <p:sldId id="348" r:id="rId11"/>
    <p:sldId id="350" r:id="rId12"/>
    <p:sldId id="295" r:id="rId13"/>
    <p:sldId id="296" r:id="rId14"/>
    <p:sldId id="297" r:id="rId15"/>
    <p:sldId id="298" r:id="rId16"/>
    <p:sldId id="299" r:id="rId17"/>
    <p:sldId id="302" r:id="rId18"/>
    <p:sldId id="300" r:id="rId19"/>
    <p:sldId id="301" r:id="rId20"/>
    <p:sldId id="353" r:id="rId21"/>
    <p:sldId id="354" r:id="rId22"/>
    <p:sldId id="355" r:id="rId23"/>
    <p:sldId id="356" r:id="rId24"/>
    <p:sldId id="306" r:id="rId25"/>
    <p:sldId id="307" r:id="rId26"/>
    <p:sldId id="343" r:id="rId27"/>
    <p:sldId id="342" r:id="rId28"/>
    <p:sldId id="337" r:id="rId29"/>
    <p:sldId id="323" r:id="rId30"/>
    <p:sldId id="338" r:id="rId31"/>
    <p:sldId id="321" r:id="rId32"/>
    <p:sldId id="322" r:id="rId33"/>
    <p:sldId id="324" r:id="rId34"/>
    <p:sldId id="325" r:id="rId35"/>
    <p:sldId id="357" r:id="rId36"/>
    <p:sldId id="326" r:id="rId37"/>
    <p:sldId id="341" r:id="rId38"/>
    <p:sldId id="327" r:id="rId39"/>
    <p:sldId id="328" r:id="rId40"/>
    <p:sldId id="329" r:id="rId41"/>
    <p:sldId id="351" r:id="rId42"/>
    <p:sldId id="358" r:id="rId43"/>
    <p:sldId id="33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F139-A150-41D8-8268-C20D691DB08A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E167E-73CD-4936-B62B-B3686EEF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9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9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23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4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05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28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86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8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550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95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49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6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9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73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779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096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19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602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730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073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49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865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866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77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77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77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145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5631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88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95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95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9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56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81A71-1E8A-43E8-B5C2-524F1D0E2AC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88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12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52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2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71600" y="457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cap="none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Section xx</a:t>
            </a:r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066800" y="2105025"/>
            <a:ext cx="7010400" cy="2647950"/>
          </a:xfrm>
          <a:solidFill>
            <a:schemeClr val="accent1"/>
          </a:solidFill>
          <a:ln w="127000" cmpd="tri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>
              <a:defRPr sz="5400" b="1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Section Title</a:t>
            </a:r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49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 sz="3200"/>
            </a:lvl1pPr>
            <a:lvl2pPr>
              <a:spcBef>
                <a:spcPts val="0"/>
              </a:spcBef>
              <a:spcAft>
                <a:spcPts val="1800"/>
              </a:spcAft>
              <a:defRPr sz="2800"/>
            </a:lvl2pPr>
            <a:lvl3pPr>
              <a:spcBef>
                <a:spcPts val="0"/>
              </a:spcBef>
              <a:spcAft>
                <a:spcPts val="1800"/>
              </a:spcAft>
              <a:defRPr sz="2400"/>
            </a:lvl3pPr>
            <a:lvl4pPr>
              <a:spcBef>
                <a:spcPts val="0"/>
              </a:spcBef>
              <a:spcAft>
                <a:spcPts val="1800"/>
              </a:spcAft>
              <a:defRPr sz="2000"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42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19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3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784" y="152400"/>
            <a:ext cx="7595616" cy="762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2" descr="http://t3.gstatic.com/images?q=tbn:ANd9GcTYmiLh9B_aVjviHh1xZIewSwIAVBJM6GGUwjQGMknDgt1O3VWWMFpakkXX"/>
          <p:cNvPicPr>
            <a:picLocks noChangeAspect="1" noChangeArrowheads="1"/>
          </p:cNvPicPr>
          <p:nvPr userDrawn="1"/>
        </p:nvPicPr>
        <p:blipFill>
          <a:blip r:embed="rId2" cstate="print"/>
          <a:srcRect t="17160" b="8480"/>
          <a:stretch>
            <a:fillRect/>
          </a:stretch>
        </p:blipFill>
        <p:spPr bwMode="auto">
          <a:xfrm>
            <a:off x="173736" y="173736"/>
            <a:ext cx="1066800" cy="990600"/>
          </a:xfrm>
          <a:prstGeom prst="rect">
            <a:avLst/>
          </a:prstGeom>
          <a:noFill/>
        </p:spPr>
      </p:pic>
      <p:sp>
        <p:nvSpPr>
          <p:cNvPr id="9" name="Text Placeholder 12"/>
          <p:cNvSpPr>
            <a:spLocks noGrp="1"/>
          </p:cNvSpPr>
          <p:nvPr>
            <p:ph idx="1"/>
          </p:nvPr>
        </p:nvSpPr>
        <p:spPr>
          <a:xfrm>
            <a:off x="301752" y="1371600"/>
            <a:ext cx="85344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None/>
              <a:defRPr sz="3200"/>
            </a:lvl1pPr>
            <a:lvl2pPr>
              <a:spcBef>
                <a:spcPts val="0"/>
              </a:spcBef>
              <a:spcAft>
                <a:spcPts val="1800"/>
              </a:spcAft>
              <a:defRPr sz="2800"/>
            </a:lvl2pPr>
            <a:lvl3pPr>
              <a:spcBef>
                <a:spcPts val="0"/>
              </a:spcBef>
              <a:spcAft>
                <a:spcPts val="1800"/>
              </a:spcAft>
              <a:defRPr sz="2400"/>
            </a:lvl3pPr>
            <a:lvl4pPr>
              <a:spcBef>
                <a:spcPts val="0"/>
              </a:spcBef>
              <a:spcAft>
                <a:spcPts val="1800"/>
              </a:spcAft>
              <a:defRPr sz="2000"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idx="13"/>
          </p:nvPr>
        </p:nvSpPr>
        <p:spPr>
          <a:xfrm>
            <a:off x="177280" y="3886200"/>
            <a:ext cx="8534400" cy="21610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914400" indent="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idx="14"/>
          </p:nvPr>
        </p:nvSpPr>
        <p:spPr>
          <a:xfrm>
            <a:off x="5181600" y="4114800"/>
            <a:ext cx="37338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Segoe Print" pitchFamily="2" charset="0"/>
              </a:defRPr>
            </a:lvl1pPr>
            <a:lvl2pPr marL="274320" indent="0">
              <a:buNone/>
              <a:defRPr sz="2800">
                <a:solidFill>
                  <a:schemeClr val="accent1"/>
                </a:solidFill>
                <a:latin typeface="Segoe Print" pitchFamily="2" charset="0"/>
              </a:defRPr>
            </a:lvl2pPr>
            <a:lvl3pPr marL="594360" indent="0">
              <a:buNone/>
              <a:defRPr sz="2400">
                <a:solidFill>
                  <a:schemeClr val="accent1"/>
                </a:solidFill>
                <a:latin typeface="Segoe Print" pitchFamily="2" charset="0"/>
              </a:defRPr>
            </a:lvl3pPr>
            <a:lvl4pPr marL="868680" indent="0">
              <a:buNone/>
              <a:defRPr sz="2000">
                <a:solidFill>
                  <a:schemeClr val="accent1"/>
                </a:solidFill>
                <a:latin typeface="Segoe Print" pitchFamily="2" charset="0"/>
              </a:defRPr>
            </a:lvl4pPr>
            <a:lvl5pPr marL="1143000" indent="0">
              <a:buNone/>
              <a:defRPr>
                <a:solidFill>
                  <a:schemeClr val="accent1"/>
                </a:solidFill>
                <a:latin typeface="Segoe Print" pitchFamily="2" charset="0"/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8172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12152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/>
            </a:lvl1pPr>
            <a:lvl2pPr>
              <a:spcBef>
                <a:spcPts val="0"/>
              </a:spcBef>
              <a:spcAft>
                <a:spcPts val="1800"/>
              </a:spcAft>
              <a:defRPr/>
            </a:lvl2pPr>
            <a:lvl3pPr>
              <a:spcBef>
                <a:spcPts val="0"/>
              </a:spcBef>
              <a:spcAft>
                <a:spcPts val="1800"/>
              </a:spcAft>
              <a:defRPr/>
            </a:lvl3pPr>
            <a:lvl4pPr>
              <a:spcBef>
                <a:spcPts val="0"/>
              </a:spcBef>
              <a:spcAft>
                <a:spcPts val="1800"/>
              </a:spcAft>
              <a:defRPr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pic>
        <p:nvPicPr>
          <p:cNvPr id="8" name="Picture 2" descr="http://www.isaac-online.org/cgi-bin/symbol.cgi/committeediscus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228600"/>
            <a:ext cx="1117598" cy="609600"/>
          </a:xfrm>
          <a:prstGeom prst="rect">
            <a:avLst/>
          </a:prstGeom>
          <a:noFill/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30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12"/>
          <p:cNvSpPr>
            <a:spLocks noGrp="1"/>
          </p:cNvSpPr>
          <p:nvPr>
            <p:ph idx="1"/>
          </p:nvPr>
        </p:nvSpPr>
        <p:spPr>
          <a:xfrm>
            <a:off x="1257300" y="1676400"/>
            <a:ext cx="6629400" cy="1759458"/>
          </a:xfrm>
          <a:prstGeom prst="rect">
            <a:avLst/>
          </a:prstGeom>
          <a:ln w="76200" cmpd="thickThin"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idx="10"/>
          </p:nvPr>
        </p:nvSpPr>
        <p:spPr>
          <a:xfrm>
            <a:off x="304800" y="3962400"/>
            <a:ext cx="85344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5140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9" r:id="rId4"/>
    <p:sldLayoutId id="2147483680" r:id="rId5"/>
    <p:sldLayoutId id="2147483683" r:id="rId6"/>
    <p:sldLayoutId id="2147483684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pruim/Lock5with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ey.com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Afternoon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382000" cy="26479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Using Lock5</a:t>
            </a:r>
            <a:br>
              <a:rPr lang="en-US" sz="4800" dirty="0" smtClean="0"/>
            </a:br>
            <a:r>
              <a:rPr lang="en-US" sz="3600" dirty="0" smtClean="0"/>
              <a:t>Statistics:  Unlocking the Power of Data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76300" y="498354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Patti Frazer Lock</a:t>
            </a:r>
          </a:p>
          <a:p>
            <a:pPr algn="ctr"/>
            <a:r>
              <a:rPr lang="en-US" sz="2400" b="1" i="1" dirty="0" smtClean="0"/>
              <a:t>University of Kentucky</a:t>
            </a:r>
            <a:endParaRPr lang="en-US" sz="2400" b="1" i="1" dirty="0" smtClean="0"/>
          </a:p>
          <a:p>
            <a:pPr algn="ctr"/>
            <a:r>
              <a:rPr lang="en-US" sz="2400" b="1" i="1" dirty="0" smtClean="0"/>
              <a:t>June </a:t>
            </a:r>
            <a:r>
              <a:rPr lang="en-US" sz="2400" b="1" i="1" dirty="0" smtClean="0"/>
              <a:t>2015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878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OKCupid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What age do users find most attractive?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X-axis:  age of OK Cupid heterosexual males</a:t>
            </a:r>
          </a:p>
          <a:p>
            <a:r>
              <a:rPr lang="en-US" sz="2400" dirty="0" smtClean="0"/>
              <a:t>Y-axis:  average age of females they rated most attractive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84400"/>
            <a:ext cx="76962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752600" y="2126397"/>
            <a:ext cx="571500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64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Chapter 2:  Describing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10600" cy="4381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graphs and most statistics found using technology</a:t>
            </a:r>
          </a:p>
          <a:p>
            <a:r>
              <a:rPr lang="en-US" dirty="0" smtClean="0"/>
              <a:t>Use interesting datasets!</a:t>
            </a:r>
          </a:p>
          <a:p>
            <a:r>
              <a:rPr lang="en-US" dirty="0" smtClean="0"/>
              <a:t>Reinforce ideas from Chapter 1</a:t>
            </a:r>
          </a:p>
          <a:p>
            <a:r>
              <a:rPr lang="en-US" dirty="0" smtClean="0"/>
              <a:t>Possibly introduce </a:t>
            </a:r>
            <a:r>
              <a:rPr lang="en-US" dirty="0" err="1" smtClean="0"/>
              <a:t>StatKey</a:t>
            </a:r>
            <a:r>
              <a:rPr lang="en-US" dirty="0" smtClean="0"/>
              <a:t> or other relevant software at this point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4800" dirty="0" smtClean="0"/>
              <a:t>www.lock5stat.com/statkey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9681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108775"/>
            <a:ext cx="3048000" cy="1929825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2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858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Unit A Essential Synthesis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47900"/>
            <a:ext cx="8610600" cy="2247900"/>
          </a:xfrm>
        </p:spPr>
        <p:txBody>
          <a:bodyPr>
            <a:normAutofit/>
          </a:bodyPr>
          <a:lstStyle/>
          <a:p>
            <a:r>
              <a:rPr lang="en-US" dirty="0" smtClean="0"/>
              <a:t>One day</a:t>
            </a:r>
          </a:p>
          <a:p>
            <a:r>
              <a:rPr lang="en-US" dirty="0" smtClean="0"/>
              <a:t>Flipped classroom</a:t>
            </a:r>
          </a:p>
          <a:p>
            <a:r>
              <a:rPr lang="en-US" dirty="0" smtClean="0"/>
              <a:t>Integrate ideas from Chapters 1 and 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2276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3:  </a:t>
            </a:r>
            <a:r>
              <a:rPr lang="en-US" smtClean="0">
                <a:solidFill>
                  <a:schemeClr val="tx2"/>
                </a:solidFill>
              </a:rPr>
              <a:t>Confidence Intervals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10600" cy="4381500"/>
          </a:xfrm>
        </p:spPr>
        <p:txBody>
          <a:bodyPr>
            <a:normAutofit/>
          </a:bodyPr>
          <a:lstStyle/>
          <a:p>
            <a:r>
              <a:rPr lang="en-US" dirty="0" smtClean="0"/>
              <a:t>Sampling variability/Sampling distributions</a:t>
            </a:r>
          </a:p>
          <a:p>
            <a:r>
              <a:rPr lang="en-US" dirty="0" smtClean="0"/>
              <a:t>Concepts of “margin of error” and “standard error”</a:t>
            </a:r>
          </a:p>
          <a:p>
            <a:r>
              <a:rPr lang="en-US" dirty="0" smtClean="0"/>
              <a:t>Concept of a confidence interval or interval estimate</a:t>
            </a:r>
          </a:p>
          <a:p>
            <a:r>
              <a:rPr lang="en-US" dirty="0" err="1" smtClean="0"/>
              <a:t>StatKey</a:t>
            </a:r>
            <a:r>
              <a:rPr lang="en-US" dirty="0" smtClean="0"/>
              <a:t> might be helpful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0364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4114800"/>
            <a:ext cx="8991600" cy="457201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4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3:  </a:t>
            </a:r>
            <a:r>
              <a:rPr lang="en-US" smtClean="0">
                <a:solidFill>
                  <a:schemeClr val="tx2"/>
                </a:solidFill>
              </a:rPr>
              <a:t>Confidence Intervals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Sampling Distribution:</a:t>
            </a:r>
          </a:p>
          <a:p>
            <a:pPr lvl="1"/>
            <a:r>
              <a:rPr lang="en-US" dirty="0" smtClean="0"/>
              <a:t>Have access to entire population</a:t>
            </a:r>
          </a:p>
          <a:p>
            <a:pPr lvl="1"/>
            <a:r>
              <a:rPr lang="en-US" dirty="0" smtClean="0"/>
              <a:t>Take many samples of the same size and record some statistic</a:t>
            </a:r>
          </a:p>
          <a:p>
            <a:pPr lvl="1"/>
            <a:r>
              <a:rPr lang="en-US" dirty="0" smtClean="0"/>
              <a:t>Not feasible in practice!</a:t>
            </a:r>
          </a:p>
          <a:p>
            <a:r>
              <a:rPr lang="en-US" dirty="0" smtClean="0"/>
              <a:t>Bootstrap Distribution</a:t>
            </a:r>
          </a:p>
          <a:p>
            <a:pPr lvl="1"/>
            <a:r>
              <a:rPr lang="en-US" dirty="0" smtClean="0"/>
              <a:t>Only have one sample</a:t>
            </a:r>
          </a:p>
          <a:p>
            <a:pPr lvl="1"/>
            <a:r>
              <a:rPr lang="en-US" dirty="0" smtClean="0"/>
              <a:t>Take many samples of the same size (with replacement) from that one sample and record some statistic</a:t>
            </a:r>
          </a:p>
          <a:p>
            <a:pPr lvl="1"/>
            <a:r>
              <a:rPr lang="en-US" dirty="0" smtClean="0"/>
              <a:t>Feasible!!  And gives same approximate shape and standard error!!</a:t>
            </a:r>
          </a:p>
          <a:p>
            <a:pPr lvl="1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4650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3:  </a:t>
            </a:r>
            <a:r>
              <a:rPr lang="en-US" smtClean="0">
                <a:solidFill>
                  <a:schemeClr val="tx2"/>
                </a:solidFill>
              </a:rPr>
              <a:t>Confidence Intervals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10600" cy="4381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Using Bootstrap Distributions to reinforce the ideas of:</a:t>
            </a:r>
          </a:p>
          <a:p>
            <a:pPr lvl="1"/>
            <a:r>
              <a:rPr lang="en-US" dirty="0" smtClean="0"/>
              <a:t>Sampling variability/Sampling distributions</a:t>
            </a:r>
          </a:p>
          <a:p>
            <a:pPr lvl="1"/>
            <a:r>
              <a:rPr lang="en-US" dirty="0" smtClean="0"/>
              <a:t>Margin of error</a:t>
            </a:r>
          </a:p>
          <a:p>
            <a:pPr lvl="1"/>
            <a:r>
              <a:rPr lang="en-US" dirty="0" smtClean="0"/>
              <a:t>Standard error</a:t>
            </a:r>
          </a:p>
          <a:p>
            <a:pPr lvl="1"/>
            <a:r>
              <a:rPr lang="en-US" dirty="0" smtClean="0"/>
              <a:t>Interval estimate that is likely to contain the true value of the </a:t>
            </a:r>
            <a:r>
              <a:rPr lang="en-US" dirty="0" smtClean="0"/>
              <a:t>parameter</a:t>
            </a:r>
          </a:p>
          <a:p>
            <a:pPr lvl="1"/>
            <a:r>
              <a:rPr lang="en-US" dirty="0" smtClean="0"/>
              <a:t>The fact that the sample must be representative of the population!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6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3:  </a:t>
            </a:r>
            <a:r>
              <a:rPr lang="en-US" smtClean="0">
                <a:solidFill>
                  <a:schemeClr val="tx2"/>
                </a:solidFill>
              </a:rPr>
              <a:t>Confidence Intervals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10600" cy="4381500"/>
          </a:xfrm>
        </p:spPr>
        <p:txBody>
          <a:bodyPr>
            <a:normAutofit/>
          </a:bodyPr>
          <a:lstStyle/>
          <a:p>
            <a:r>
              <a:rPr lang="en-US" dirty="0" smtClean="0"/>
              <a:t>Using Bootstrap Distributions to construct confidence intervals:</a:t>
            </a:r>
          </a:p>
          <a:p>
            <a:pPr lvl="1"/>
            <a:r>
              <a:rPr lang="en-US" dirty="0" smtClean="0"/>
              <a:t>Using:     Statistic ± 2· SE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i="1" dirty="0" smtClean="0">
                <a:solidFill>
                  <a:srgbClr val="C00000"/>
                </a:solidFill>
              </a:rPr>
              <a:t>(helps get them used to the formulas that will come later)</a:t>
            </a:r>
          </a:p>
          <a:p>
            <a:pPr lvl="1"/>
            <a:r>
              <a:rPr lang="en-US" dirty="0" smtClean="0"/>
              <a:t>Using middle 95%</a:t>
            </a:r>
          </a:p>
          <a:p>
            <a:pPr marL="274320" lvl="1" indent="0"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         (helps them understand confidence level)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5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45436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0" y="2108775"/>
            <a:ext cx="3124200" cy="2006025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Instructor 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239000" cy="5257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PowerPoint slides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Clicker questions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Notes and suggestions for every section           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Instructor video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Class worksheet(s)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Class activity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Videos for every example and every learning goal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WileyPLUS</a:t>
            </a:r>
            <a:r>
              <a:rPr lang="en-US" sz="2400" dirty="0" smtClean="0"/>
              <a:t> (with most content designed by us)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Software manuals for R, Minitab, Fathom, Excel, SAS, SPSS, TI calculators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Datasets ready to import in all these formats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Test bank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2458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28600"/>
            <a:ext cx="7696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98% confidence interval for mean pulse rate is 65 to 71.  The interpretation “I am 98% sure that all students will have pulse rates between 65 and 71” is </a:t>
            </a:r>
          </a:p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Correct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Incorrect</a:t>
            </a:r>
          </a:p>
          <a:p>
            <a:pPr marL="514350" indent="-514350"/>
            <a:endParaRPr lang="en-US" sz="3200" dirty="0" smtClean="0">
              <a:solidFill>
                <a:schemeClr val="tx2"/>
              </a:solidFill>
            </a:endParaRPr>
          </a:p>
          <a:p>
            <a:pPr marL="514350" indent="-514350"/>
            <a:endParaRPr lang="en-US" sz="3200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http://t3.gstatic.com/images?q=tbn:ANd9GcTYmiLh9B_aVjviHh1xZIewSwIAVBJM6GGUwjQGMknDgt1O3VWWMFpakkXX"/>
          <p:cNvPicPr>
            <a:picLocks noChangeAspect="1" noChangeArrowheads="1"/>
          </p:cNvPicPr>
          <p:nvPr/>
        </p:nvPicPr>
        <p:blipFill>
          <a:blip r:embed="rId3" cstate="print"/>
          <a:srcRect t="17160" b="8480"/>
          <a:stretch>
            <a:fillRect/>
          </a:stretch>
        </p:blipFill>
        <p:spPr bwMode="auto">
          <a:xfrm>
            <a:off x="228600" y="228599"/>
            <a:ext cx="1066800" cy="990601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1103242" y="2971800"/>
            <a:ext cx="2630557" cy="609600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00500" y="3840540"/>
            <a:ext cx="4762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A confidence interval gives us information about a population </a:t>
            </a:r>
            <a:r>
              <a:rPr lang="en-US" sz="2400" u="sng" dirty="0" smtClean="0">
                <a:solidFill>
                  <a:schemeClr val="accent1"/>
                </a:solidFill>
                <a:latin typeface="Segoe Print" pitchFamily="2" charset="0"/>
              </a:rPr>
              <a:t>parameter</a:t>
            </a:r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 (the mean), not individual students.</a:t>
            </a:r>
            <a:endParaRPr lang="en-US" sz="2400" dirty="0">
              <a:solidFill>
                <a:schemeClr val="accent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28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04800"/>
            <a:ext cx="7772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98% confidence interval for mean pulse rate is 65 to 71.  The interpretation “I am 98% sure that the mean pulse rate for this sample of students will fall between 65 and 71” is </a:t>
            </a:r>
          </a:p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Correct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Incorrect</a:t>
            </a:r>
          </a:p>
          <a:p>
            <a:pPr marL="514350" indent="-514350"/>
            <a:endParaRPr lang="en-US" sz="3200" dirty="0" smtClean="0">
              <a:solidFill>
                <a:schemeClr val="tx2"/>
              </a:solidFill>
            </a:endParaRPr>
          </a:p>
          <a:p>
            <a:pPr marL="514350" indent="-514350"/>
            <a:endParaRPr lang="en-US" sz="3200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http://t3.gstatic.com/images?q=tbn:ANd9GcTYmiLh9B_aVjviHh1xZIewSwIAVBJM6GGUwjQGMknDgt1O3VWWMFpakkXX"/>
          <p:cNvPicPr>
            <a:picLocks noChangeAspect="1" noChangeArrowheads="1"/>
          </p:cNvPicPr>
          <p:nvPr/>
        </p:nvPicPr>
        <p:blipFill>
          <a:blip r:embed="rId3" cstate="print"/>
          <a:srcRect t="17160" b="8480"/>
          <a:stretch>
            <a:fillRect/>
          </a:stretch>
        </p:blipFill>
        <p:spPr bwMode="auto">
          <a:xfrm>
            <a:off x="228600" y="228599"/>
            <a:ext cx="1066800" cy="990601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1103242" y="3505200"/>
            <a:ext cx="2554357" cy="609600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00500" y="3840540"/>
            <a:ext cx="4762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A confidence interval gives us information about a </a:t>
            </a:r>
            <a:r>
              <a:rPr lang="en-US" sz="2400" u="sng" dirty="0" smtClean="0">
                <a:solidFill>
                  <a:schemeClr val="accent1"/>
                </a:solidFill>
                <a:latin typeface="Segoe Print" pitchFamily="2" charset="0"/>
              </a:rPr>
              <a:t>population</a:t>
            </a:r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 parameter (the mean of all students), not the mean of the sample.</a:t>
            </a:r>
            <a:endParaRPr lang="en-US" sz="2400" dirty="0">
              <a:solidFill>
                <a:schemeClr val="accent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04800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98% confidence interval for mean pulse rate is 65 to 71.  The interpretation “I am 98% sure that the mean pulse rate for the population of all students will fall between 65 and 71” is </a:t>
            </a:r>
          </a:p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Correct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Incorrect</a:t>
            </a:r>
          </a:p>
          <a:p>
            <a:pPr marL="514350" indent="-514350"/>
            <a:endParaRPr lang="en-US" sz="3200" dirty="0" smtClean="0">
              <a:solidFill>
                <a:schemeClr val="tx2"/>
              </a:solidFill>
            </a:endParaRPr>
          </a:p>
          <a:p>
            <a:pPr marL="514350" indent="-514350"/>
            <a:endParaRPr lang="en-US" sz="3200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http://t3.gstatic.com/images?q=tbn:ANd9GcTYmiLh9B_aVjviHh1xZIewSwIAVBJM6GGUwjQGMknDgt1O3VWWMFpakkXX"/>
          <p:cNvPicPr>
            <a:picLocks noChangeAspect="1" noChangeArrowheads="1"/>
          </p:cNvPicPr>
          <p:nvPr/>
        </p:nvPicPr>
        <p:blipFill>
          <a:blip r:embed="rId3" cstate="print"/>
          <a:srcRect t="17160" b="8480"/>
          <a:stretch>
            <a:fillRect/>
          </a:stretch>
        </p:blipFill>
        <p:spPr bwMode="auto">
          <a:xfrm>
            <a:off x="228600" y="228599"/>
            <a:ext cx="1066800" cy="990601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1103242" y="2971800"/>
            <a:ext cx="2325757" cy="609600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7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"/>
            <a:ext cx="7467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98% confidence interval for mean pulse rate is 65 to 71.  The interpretation “98% of the pulse rates for students at this college will fall between 65 and 71” is </a:t>
            </a:r>
          </a:p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Correct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Incorrect</a:t>
            </a:r>
          </a:p>
          <a:p>
            <a:pPr marL="514350" indent="-514350"/>
            <a:endParaRPr lang="en-US" sz="3200" dirty="0" smtClean="0">
              <a:solidFill>
                <a:schemeClr val="tx2"/>
              </a:solidFill>
            </a:endParaRPr>
          </a:p>
          <a:p>
            <a:pPr marL="514350" indent="-514350"/>
            <a:endParaRPr lang="en-US" sz="3200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http://t3.gstatic.com/images?q=tbn:ANd9GcTYmiLh9B_aVjviHh1xZIewSwIAVBJM6GGUwjQGMknDgt1O3VWWMFpakkXX"/>
          <p:cNvPicPr>
            <a:picLocks noChangeAspect="1" noChangeArrowheads="1"/>
          </p:cNvPicPr>
          <p:nvPr/>
        </p:nvPicPr>
        <p:blipFill>
          <a:blip r:embed="rId3" cstate="print"/>
          <a:srcRect t="17160" b="8480"/>
          <a:stretch>
            <a:fillRect/>
          </a:stretch>
        </p:blipFill>
        <p:spPr bwMode="auto">
          <a:xfrm>
            <a:off x="228600" y="228599"/>
            <a:ext cx="1066800" cy="990601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1103242" y="2971800"/>
            <a:ext cx="2782957" cy="609600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00500" y="3840540"/>
            <a:ext cx="4762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A confidence interval gives us information about a </a:t>
            </a:r>
            <a:r>
              <a:rPr lang="en-US" sz="2400" u="sng" dirty="0" smtClean="0">
                <a:solidFill>
                  <a:schemeClr val="accent1"/>
                </a:solidFill>
                <a:latin typeface="Segoe Print" pitchFamily="2" charset="0"/>
              </a:rPr>
              <a:t>population parameter </a:t>
            </a:r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(the mean for all students), not individual students.</a:t>
            </a:r>
            <a:endParaRPr lang="en-US" sz="2400" dirty="0">
              <a:solidFill>
                <a:schemeClr val="accent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3:  Confidence Intervals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9300"/>
            <a:ext cx="8610600" cy="308610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At the end of this chapter, students should be able to understand and interpret confidence intervals                        </a:t>
            </a:r>
            <a:r>
              <a:rPr lang="en-US" dirty="0" smtClean="0"/>
              <a:t>(</a:t>
            </a:r>
            <a:r>
              <a:rPr lang="en-US" sz="2400" dirty="0" smtClean="0"/>
              <a:t>for a variety of different parameters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000" dirty="0" smtClean="0"/>
              <a:t>(And be able to construct them using the bootstrap method)</a:t>
            </a:r>
            <a:r>
              <a:rPr lang="en-US" sz="2800" dirty="0" smtClean="0"/>
              <a:t>   (</a:t>
            </a:r>
            <a:r>
              <a:rPr lang="en-US" sz="2400" dirty="0" smtClean="0"/>
              <a:t>which is the same method for all parameters</a:t>
            </a:r>
            <a:r>
              <a:rPr lang="en-US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348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4:  Hypothesis Tests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6863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Starts with stating null and alternative hypotheses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For mean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For proportion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For difference in means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For difference in proportions 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(For correlation)</a:t>
            </a:r>
          </a:p>
          <a:p>
            <a:pPr marL="274320" lvl="1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        </a:t>
            </a:r>
          </a:p>
          <a:p>
            <a:r>
              <a:rPr lang="en-US" sz="2800" dirty="0" smtClean="0"/>
              <a:t>Understanding the idea behind a hypothesis test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Using sample data to generalize a conclusion to a population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Stick with the null unless evidence is strong for the alternative   </a:t>
            </a:r>
          </a:p>
        </p:txBody>
      </p:sp>
    </p:spTree>
    <p:extLst>
      <p:ext uri="{BB962C8B-B14F-4D97-AF65-F5344CB8AC3E}">
        <p14:creationId xmlns:p14="http://schemas.microsoft.com/office/powerpoint/2010/main" val="111193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4.1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Hypothesis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143000"/>
            <a:ext cx="8534400" cy="4953000"/>
          </a:xfrm>
        </p:spPr>
        <p:txBody>
          <a:bodyPr/>
          <a:lstStyle/>
          <a:p>
            <a:r>
              <a:rPr lang="en-US" dirty="0" smtClean="0"/>
              <a:t>Take a minute to write down the hypotheses for each of the following situations: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Does the proportion of people who support gun control differ between males and females?</a:t>
            </a: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Is the average hours of sleep per night for college students less than 7?  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352799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solidFill>
                  <a:schemeClr val="accent1"/>
                </a:solidFill>
                <a:latin typeface="Segoe Print" pitchFamily="2" charset="0"/>
              </a:rPr>
              <a:t>p</a:t>
            </a:r>
            <a:r>
              <a:rPr lang="en-US" sz="1600" baseline="-25000" dirty="0" err="1">
                <a:solidFill>
                  <a:schemeClr val="accent1"/>
                </a:solidFill>
                <a:latin typeface="Segoe Print" pitchFamily="2" charset="0"/>
              </a:rPr>
              <a:t>f</a:t>
            </a:r>
            <a:r>
              <a:rPr lang="en-US" sz="1600" dirty="0" smtClean="0">
                <a:solidFill>
                  <a:schemeClr val="accent1"/>
                </a:solidFill>
                <a:latin typeface="Segoe Print" pitchFamily="2" charset="0"/>
              </a:rPr>
              <a:t>: proportion of females who support gun control</a:t>
            </a:r>
          </a:p>
          <a:p>
            <a:r>
              <a:rPr lang="en-US" sz="1600" i="1" dirty="0" smtClean="0">
                <a:solidFill>
                  <a:schemeClr val="accent1"/>
                </a:solidFill>
                <a:latin typeface="Segoe Print" pitchFamily="2" charset="0"/>
              </a:rPr>
              <a:t>p</a:t>
            </a:r>
            <a:r>
              <a:rPr lang="en-US" sz="1600" baseline="-25000" dirty="0">
                <a:solidFill>
                  <a:schemeClr val="accent1"/>
                </a:solidFill>
                <a:latin typeface="Segoe Print" pitchFamily="2" charset="0"/>
              </a:rPr>
              <a:t>m</a:t>
            </a:r>
            <a:r>
              <a:rPr lang="en-US" sz="1600" dirty="0" smtClean="0">
                <a:solidFill>
                  <a:schemeClr val="accent1"/>
                </a:solidFill>
                <a:latin typeface="Segoe Print" pitchFamily="2" charset="0"/>
              </a:rPr>
              <a:t>: proportion of males who support gun control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3276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1"/>
                </a:solidFill>
                <a:latin typeface="Segoe Print" pitchFamily="2" charset="0"/>
              </a:rPr>
              <a:t>H</a:t>
            </a:r>
            <a:r>
              <a:rPr lang="en-US" sz="2400" baseline="-25000" dirty="0" smtClean="0">
                <a:solidFill>
                  <a:schemeClr val="accent1"/>
                </a:solidFill>
                <a:latin typeface="Segoe Print" pitchFamily="2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: </a:t>
            </a:r>
            <a:r>
              <a:rPr lang="en-US" sz="2400" i="1" dirty="0" err="1" smtClean="0">
                <a:solidFill>
                  <a:schemeClr val="accent1"/>
                </a:solidFill>
                <a:latin typeface="Segoe Print" pitchFamily="2" charset="0"/>
              </a:rPr>
              <a:t>p</a:t>
            </a:r>
            <a:r>
              <a:rPr lang="en-US" sz="2400" baseline="-25000" dirty="0" err="1" smtClean="0">
                <a:solidFill>
                  <a:schemeClr val="accent1"/>
                </a:solidFill>
                <a:latin typeface="Segoe Print" pitchFamily="2" charset="0"/>
              </a:rPr>
              <a:t>f</a:t>
            </a:r>
            <a:r>
              <a:rPr lang="en-US" sz="2400" baseline="-25000" dirty="0" smtClean="0">
                <a:solidFill>
                  <a:schemeClr val="accent1"/>
                </a:solidFill>
                <a:latin typeface="Segoe Print" pitchFamily="2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 = </a:t>
            </a:r>
            <a:r>
              <a:rPr lang="en-US" sz="2400" i="1" dirty="0" smtClean="0">
                <a:solidFill>
                  <a:schemeClr val="accent1"/>
                </a:solidFill>
                <a:latin typeface="Segoe Print" pitchFamily="2" charset="0"/>
              </a:rPr>
              <a:t>p</a:t>
            </a:r>
            <a:r>
              <a:rPr lang="en-US" sz="2400" baseline="-25000" dirty="0" smtClean="0">
                <a:solidFill>
                  <a:schemeClr val="accent1"/>
                </a:solidFill>
                <a:latin typeface="Segoe Print" pitchFamily="2" charset="0"/>
              </a:rPr>
              <a:t>m</a:t>
            </a:r>
          </a:p>
          <a:p>
            <a:r>
              <a:rPr lang="en-US" sz="2400" i="1" dirty="0" smtClean="0">
                <a:solidFill>
                  <a:schemeClr val="accent1"/>
                </a:solidFill>
                <a:latin typeface="Segoe Print" pitchFamily="2" charset="0"/>
              </a:rPr>
              <a:t>H</a:t>
            </a:r>
            <a:r>
              <a:rPr lang="en-US" sz="2400" baseline="-25000" dirty="0" smtClean="0">
                <a:solidFill>
                  <a:schemeClr val="accent1"/>
                </a:solidFill>
                <a:latin typeface="Segoe Print" pitchFamily="2" charset="0"/>
              </a:rPr>
              <a:t>a</a:t>
            </a:r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: </a:t>
            </a:r>
            <a:r>
              <a:rPr lang="en-US" sz="2400" i="1" dirty="0" err="1">
                <a:solidFill>
                  <a:schemeClr val="accent1"/>
                </a:solidFill>
                <a:latin typeface="Segoe Print" pitchFamily="2" charset="0"/>
              </a:rPr>
              <a:t>p</a:t>
            </a:r>
            <a:r>
              <a:rPr lang="en-US" sz="2400" baseline="-25000" dirty="0" err="1">
                <a:solidFill>
                  <a:schemeClr val="accent1"/>
                </a:solidFill>
                <a:latin typeface="Segoe Print" pitchFamily="2" charset="0"/>
              </a:rPr>
              <a:t>f</a:t>
            </a:r>
            <a:r>
              <a:rPr lang="en-US" sz="2400" baseline="-25000" dirty="0">
                <a:solidFill>
                  <a:schemeClr val="accent1"/>
                </a:solidFill>
                <a:latin typeface="Segoe Print" pitchFamily="2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Segoe Print" pitchFamily="2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≠ </a:t>
            </a:r>
            <a:r>
              <a:rPr lang="en-US" sz="2400" i="1" dirty="0" smtClean="0">
                <a:solidFill>
                  <a:schemeClr val="accent1"/>
                </a:solidFill>
                <a:latin typeface="Segoe Print" pitchFamily="2" charset="0"/>
              </a:rPr>
              <a:t>p</a:t>
            </a:r>
            <a:r>
              <a:rPr lang="en-US" sz="2400" baseline="-25000" dirty="0" smtClean="0">
                <a:solidFill>
                  <a:schemeClr val="accent1"/>
                </a:solidFill>
                <a:latin typeface="Segoe Print" pitchFamily="2" charset="0"/>
              </a:rPr>
              <a:t>m</a:t>
            </a:r>
            <a:endParaRPr lang="en-US" sz="2400" dirty="0">
              <a:solidFill>
                <a:schemeClr val="accent1"/>
              </a:solidFill>
              <a:latin typeface="Segoe Pri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210116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1"/>
                </a:solidFill>
                <a:latin typeface="Segoe Print" pitchFamily="2" charset="0"/>
                <a:sym typeface="Symbol"/>
              </a:rPr>
              <a:t>: </a:t>
            </a:r>
            <a:r>
              <a:rPr lang="en-US" sz="1600" dirty="0" smtClean="0">
                <a:solidFill>
                  <a:schemeClr val="accent1"/>
                </a:solidFill>
                <a:latin typeface="Segoe Print" pitchFamily="2" charset="0"/>
                <a:sym typeface="Symbol"/>
              </a:rPr>
              <a:t>average hours of sleep per night for college students</a:t>
            </a:r>
            <a:endParaRPr lang="en-US" sz="1600" dirty="0" smtClean="0">
              <a:solidFill>
                <a:schemeClr val="accent1"/>
              </a:solidFill>
              <a:latin typeface="Segoe Pri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4963894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1"/>
                </a:solidFill>
                <a:latin typeface="Segoe Print" pitchFamily="2" charset="0"/>
              </a:rPr>
              <a:t>H</a:t>
            </a:r>
            <a:r>
              <a:rPr lang="en-US" sz="2400" baseline="-25000" dirty="0" smtClean="0">
                <a:solidFill>
                  <a:schemeClr val="accent1"/>
                </a:solidFill>
                <a:latin typeface="Segoe Print" pitchFamily="2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: </a:t>
            </a:r>
            <a:r>
              <a:rPr lang="en-US" sz="2400" i="1" dirty="0">
                <a:solidFill>
                  <a:schemeClr val="accent1"/>
                </a:solidFill>
                <a:latin typeface="Segoe Print" pitchFamily="2" charset="0"/>
                <a:sym typeface="Symbol"/>
              </a:rPr>
              <a:t></a:t>
            </a:r>
            <a:r>
              <a:rPr lang="en-US" sz="2400" baseline="-25000" dirty="0" smtClean="0">
                <a:solidFill>
                  <a:schemeClr val="accent1"/>
                </a:solidFill>
                <a:latin typeface="Segoe Print" pitchFamily="2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=</a:t>
            </a:r>
            <a:r>
              <a:rPr lang="en-US" sz="2400" i="1" dirty="0" smtClean="0">
                <a:solidFill>
                  <a:schemeClr val="accent1"/>
                </a:solidFill>
                <a:latin typeface="Segoe Print" pitchFamily="2" charset="0"/>
              </a:rPr>
              <a:t>7</a:t>
            </a:r>
            <a:endParaRPr lang="en-US" sz="2400" baseline="-25000" dirty="0" smtClean="0">
              <a:solidFill>
                <a:schemeClr val="accent1"/>
              </a:solidFill>
              <a:latin typeface="Segoe Print" pitchFamily="2" charset="0"/>
            </a:endParaRPr>
          </a:p>
          <a:p>
            <a:r>
              <a:rPr lang="en-US" sz="2400" i="1" dirty="0" smtClean="0">
                <a:solidFill>
                  <a:schemeClr val="accent1"/>
                </a:solidFill>
                <a:latin typeface="Segoe Print" pitchFamily="2" charset="0"/>
              </a:rPr>
              <a:t>H</a:t>
            </a:r>
            <a:r>
              <a:rPr lang="en-US" sz="2400" baseline="-25000" dirty="0" smtClean="0">
                <a:solidFill>
                  <a:schemeClr val="accent1"/>
                </a:solidFill>
                <a:latin typeface="Segoe Print" pitchFamily="2" charset="0"/>
              </a:rPr>
              <a:t>a</a:t>
            </a:r>
            <a:r>
              <a:rPr lang="en-US" sz="2400" dirty="0" smtClean="0">
                <a:solidFill>
                  <a:schemeClr val="accent1"/>
                </a:solidFill>
                <a:latin typeface="Segoe Print" pitchFamily="2" charset="0"/>
              </a:rPr>
              <a:t>: </a:t>
            </a:r>
            <a:r>
              <a:rPr lang="en-US" sz="2400" i="1" dirty="0" smtClean="0">
                <a:solidFill>
                  <a:schemeClr val="accent1"/>
                </a:solidFill>
                <a:latin typeface="Segoe Print" pitchFamily="2" charset="0"/>
                <a:sym typeface="Symbol"/>
              </a:rPr>
              <a:t> &lt; 7 </a:t>
            </a:r>
            <a:endParaRPr lang="en-US" sz="2400" dirty="0">
              <a:solidFill>
                <a:schemeClr val="accent1"/>
              </a:solidFill>
              <a:latin typeface="Segoe Print" pitchFamily="2" charset="0"/>
            </a:endParaRPr>
          </a:p>
        </p:txBody>
      </p:sp>
      <p:pic>
        <p:nvPicPr>
          <p:cNvPr id="10" name="Picture 2" descr="http://www.school-clipart.com/school_clipart_images/pencil_touching_lead_to_paper_0515-1007-2718-0955_SM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28600"/>
            <a:ext cx="838200" cy="81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87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4:  Hypothesis Tests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4457700"/>
          </a:xfrm>
        </p:spPr>
        <p:txBody>
          <a:bodyPr>
            <a:noAutofit/>
          </a:bodyPr>
          <a:lstStyle/>
          <a:p>
            <a:r>
              <a:rPr lang="en-US" dirty="0" smtClean="0"/>
              <a:t>Key Idea:  A p-value measures strength of evidence against the null hypothesis and in support of the alternative </a:t>
            </a:r>
            <a:r>
              <a:rPr lang="en-US" dirty="0" smtClean="0"/>
              <a:t>hypothesis</a:t>
            </a:r>
          </a:p>
          <a:p>
            <a:r>
              <a:rPr lang="en-US" dirty="0" smtClean="0"/>
              <a:t>Smaller p-values mean stronger evidence for the alternative hypothesis!!</a:t>
            </a:r>
            <a:endParaRPr lang="en-US" dirty="0" smtClean="0"/>
          </a:p>
          <a:p>
            <a:r>
              <a:rPr lang="en-US" dirty="0" smtClean="0"/>
              <a:t>Be able to state the </a:t>
            </a:r>
            <a:r>
              <a:rPr lang="en-US" dirty="0" smtClean="0"/>
              <a:t>generic conclusion (Reject or do not reject the null hypothesis) and be able to state the conclusion </a:t>
            </a:r>
            <a:r>
              <a:rPr lang="en-US" dirty="0" smtClean="0"/>
              <a:t>in context </a:t>
            </a:r>
          </a:p>
          <a:p>
            <a:r>
              <a:rPr lang="en-US" dirty="0" smtClean="0"/>
              <a:t>Can minimize many details  </a:t>
            </a:r>
          </a:p>
        </p:txBody>
      </p:sp>
    </p:spTree>
    <p:extLst>
      <p:ext uri="{BB962C8B-B14F-4D97-AF65-F5344CB8AC3E}">
        <p14:creationId xmlns:p14="http://schemas.microsoft.com/office/powerpoint/2010/main" val="118779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45436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19800" y="2108775"/>
            <a:ext cx="3124200" cy="2006025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9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391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addition to the </a:t>
            </a:r>
            <a:r>
              <a:rPr lang="en-US" sz="2800" u="sng" dirty="0" smtClean="0"/>
              <a:t>Manual for R </a:t>
            </a:r>
            <a:r>
              <a:rPr lang="en-US" sz="2800" dirty="0" smtClean="0"/>
              <a:t>that is written specifically to accompany the text: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Free access to </a:t>
            </a:r>
            <a:r>
              <a:rPr lang="en-US" sz="2800" b="1" u="sng" dirty="0" smtClean="0"/>
              <a:t>Lock5withR</a:t>
            </a:r>
            <a:r>
              <a:rPr lang="en-US" sz="2800" dirty="0" smtClean="0"/>
              <a:t>, available at:</a:t>
            </a:r>
          </a:p>
          <a:p>
            <a:endParaRPr lang="en-US" sz="1400" dirty="0"/>
          </a:p>
          <a:p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github.com/rpruim/Lock5withR</a:t>
            </a:r>
            <a:endParaRPr lang="en-US" sz="2800" dirty="0" smtClean="0"/>
          </a:p>
          <a:p>
            <a:endParaRPr lang="en-US" sz="1200" dirty="0"/>
          </a:p>
          <a:p>
            <a:r>
              <a:rPr lang="en-US" sz="2400" dirty="0" smtClean="0"/>
              <a:t>(Code to run every example in the text, in addition to lots of other great things.)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If interested:  weekly labs in R written for use with the text.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280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4:  Hypothesis Tests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9300"/>
            <a:ext cx="8686800" cy="308610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At the end of this chapter, students should be able to state hypotheses, interpret a p-value, give conclusion in context </a:t>
            </a:r>
            <a:r>
              <a:rPr lang="en-US" dirty="0" smtClean="0"/>
              <a:t>(</a:t>
            </a:r>
            <a:r>
              <a:rPr lang="en-US" sz="2400" dirty="0" smtClean="0"/>
              <a:t>for a variety of different parameters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000" dirty="0" smtClean="0"/>
              <a:t>(And be able to find a p-value using the randomization  method)</a:t>
            </a:r>
            <a:r>
              <a:rPr lang="en-US" sz="2800" dirty="0" smtClean="0"/>
              <a:t> 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0261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09600"/>
            <a:ext cx="8534400" cy="1752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By this point in the course, students have all the key ideas of inference!!!!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314700"/>
            <a:ext cx="8610600" cy="171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Take your time through Chapters 3 and 4             </a:t>
            </a:r>
          </a:p>
          <a:p>
            <a:r>
              <a:rPr lang="en-US" sz="2800" dirty="0" smtClean="0"/>
              <a:t>You can make up the time later – Chapters 5 and 6 go quickly!</a:t>
            </a:r>
          </a:p>
        </p:txBody>
      </p:sp>
    </p:spTree>
    <p:extLst>
      <p:ext uri="{BB962C8B-B14F-4D97-AF65-F5344CB8AC3E}">
        <p14:creationId xmlns:p14="http://schemas.microsoft.com/office/powerpoint/2010/main" val="167290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12648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Unit B Essential Synthesis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0"/>
            <a:ext cx="8610600" cy="2400300"/>
          </a:xfrm>
        </p:spPr>
        <p:txBody>
          <a:bodyPr>
            <a:normAutofit/>
          </a:bodyPr>
          <a:lstStyle/>
          <a:p>
            <a:r>
              <a:rPr lang="en-US" dirty="0" smtClean="0"/>
              <a:t>One day</a:t>
            </a:r>
          </a:p>
          <a:p>
            <a:r>
              <a:rPr lang="en-US" dirty="0" smtClean="0"/>
              <a:t>Flipped classroom</a:t>
            </a:r>
          </a:p>
          <a:p>
            <a:r>
              <a:rPr lang="en-US" dirty="0" smtClean="0"/>
              <a:t>Integrate ideas from Chapters 1  through 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237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5:  Normal Distribution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8610600" cy="3771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Finding probabilities and cutoff values on a normal distribution             </a:t>
            </a:r>
          </a:p>
          <a:p>
            <a:r>
              <a:rPr lang="en-US" sz="2800" dirty="0" smtClean="0"/>
              <a:t>Using a distribution for confidence intervals: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And hypothesis tests: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81200" y="3149025"/>
                <a:ext cx="49542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𝑆𝑎𝑚𝑝𝑙𝑒</m:t>
                      </m:r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  <m:r>
                        <a:rPr lang="en-US" sz="3200" b="0" i="1" smtClean="0">
                          <a:latin typeface="Cambria Math"/>
                        </a:rPr>
                        <m:t>𝑆𝑡𝑎𝑡𝑖𝑠𝑡𝑖𝑐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±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𝑆𝐸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149025"/>
                <a:ext cx="495424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4648200"/>
                <a:ext cx="7913128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𝑡</m:t>
                      </m:r>
                      <m:r>
                        <a:rPr lang="en-US" sz="3200" b="0" i="1" smtClean="0">
                          <a:latin typeface="Cambria Math"/>
                        </a:rPr>
                        <m:t>.</m:t>
                      </m:r>
                      <m:r>
                        <a:rPr lang="en-US" sz="3200" b="0" i="1" smtClean="0">
                          <a:latin typeface="Cambria Math"/>
                        </a:rPr>
                        <m:t>𝑠</m:t>
                      </m:r>
                      <m:r>
                        <a:rPr lang="en-US" sz="32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𝑆𝑎𝑚𝑝𝑙𝑒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𝑆𝑡𝑎𝑡𝑖𝑠𝑡𝑖𝑐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𝑁𝑢𝑙𝑙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𝑃𝑎𝑟𝑎𝑚𝑒𝑡𝑒𝑟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𝑆𝐸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648200"/>
                <a:ext cx="7913128" cy="10275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42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4648199"/>
            <a:ext cx="8991600" cy="457201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8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Chapter 6:  Short-cut Formulas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8610600" cy="3771900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Proportions or means first?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One sample or two first?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Confidence intervals or hypothesis tests first?          </a:t>
            </a:r>
            <a:r>
              <a:rPr lang="en-US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368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6:  Short-cut Formulas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8610600" cy="3771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Short sections can be covered in any order you want!!</a:t>
            </a:r>
          </a:p>
          <a:p>
            <a:pPr lvl="1"/>
            <a:r>
              <a:rPr lang="en-US" sz="2400" dirty="0" smtClean="0"/>
              <a:t>Proportions or means first</a:t>
            </a:r>
          </a:p>
          <a:p>
            <a:pPr lvl="1"/>
            <a:r>
              <a:rPr lang="en-US" sz="2400" dirty="0" smtClean="0"/>
              <a:t>One sample or two first</a:t>
            </a:r>
          </a:p>
          <a:p>
            <a:pPr lvl="1"/>
            <a:r>
              <a:rPr lang="en-US" sz="2400" dirty="0" smtClean="0"/>
              <a:t>Confidence intervals or hypothesis tests first            </a:t>
            </a:r>
          </a:p>
          <a:p>
            <a:r>
              <a:rPr lang="en-US" sz="2800" dirty="0" smtClean="0"/>
              <a:t>Can be covered quickly!  Mostly just lots of new SE formulas!  Do more than one section a day!!!</a:t>
            </a:r>
          </a:p>
        </p:txBody>
      </p:sp>
    </p:spTree>
    <p:extLst>
      <p:ext uri="{BB962C8B-B14F-4D97-AF65-F5344CB8AC3E}">
        <p14:creationId xmlns:p14="http://schemas.microsoft.com/office/powerpoint/2010/main" val="119348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6:  Short-cut Formulas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315200" cy="5257800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6.1:  Distribution for Proportion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6.2:   CI for Proportion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6.3:  HT for Proportion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6.4:  Distribution for Mean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6.5:  CI for Mean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6.6:  HT for Mean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6.7:  Distribution for Difference in Proportions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6.8:  CI for Difference in Proportions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6.9:  HT for Difference in Proportions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6.10: Distribution for Difference in Means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6.11: CI for Difference in Means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6.12: HT for Difference in Means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 smtClean="0"/>
              <a:t>6.13:  Inference for Paired Difference in Means</a:t>
            </a:r>
          </a:p>
        </p:txBody>
      </p:sp>
    </p:spTree>
    <p:extLst>
      <p:ext uri="{BB962C8B-B14F-4D97-AF65-F5344CB8AC3E}">
        <p14:creationId xmlns:p14="http://schemas.microsoft.com/office/powerpoint/2010/main" val="413387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42" y="685800"/>
            <a:ext cx="8807564" cy="5379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31024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StatKey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838330" y="2514600"/>
            <a:ext cx="1056443" cy="38174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2896340"/>
            <a:ext cx="381000" cy="4790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172201" y="1905000"/>
            <a:ext cx="22860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53200" y="914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Sample stats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239000" y="1295400"/>
            <a:ext cx="304800" cy="533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3297794"/>
                <a:ext cx="2825902" cy="66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𝑆𝐸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11.114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25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=2.22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97794"/>
                <a:ext cx="2825902" cy="6646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16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Additional Topics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3124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Chi-square Tests (Chapter 7)</a:t>
            </a:r>
          </a:p>
          <a:p>
            <a:r>
              <a:rPr lang="en-US" sz="2800" dirty="0" smtClean="0"/>
              <a:t>ANOVA for difference in means (Chapter 8)</a:t>
            </a:r>
          </a:p>
          <a:p>
            <a:r>
              <a:rPr lang="en-US" sz="2800" dirty="0" smtClean="0"/>
              <a:t>Inference for simple regression (Chapter 9) and multiple regression (Chapter 10)</a:t>
            </a:r>
            <a:r>
              <a:rPr lang="en-US" sz="2400" dirty="0" smtClean="0"/>
              <a:t>            </a:t>
            </a:r>
          </a:p>
          <a:p>
            <a:r>
              <a:rPr lang="en-US" sz="2800" dirty="0" smtClean="0"/>
              <a:t>These can be done in any order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5334000"/>
            <a:ext cx="8610600" cy="838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70000"/>
              <a:buFont typeface="Wingdings"/>
              <a:buChar char="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75000"/>
              <a:buFont typeface="Wingdings 2"/>
              <a:buChar char="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(Also, probability – chapter 11 – can be omitted or covered at any point in the course)</a:t>
            </a:r>
          </a:p>
        </p:txBody>
      </p:sp>
    </p:spTree>
    <p:extLst>
      <p:ext uri="{BB962C8B-B14F-4D97-AF65-F5344CB8AC3E}">
        <p14:creationId xmlns:p14="http://schemas.microsoft.com/office/powerpoint/2010/main" val="137721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Table of Contents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Chapter 1:  Collecting Data</a:t>
            </a:r>
          </a:p>
          <a:p>
            <a:pPr marL="0" indent="0">
              <a:buNone/>
            </a:pPr>
            <a:r>
              <a:rPr lang="en-US" sz="5100" dirty="0" smtClean="0"/>
              <a:t>Chapter 2:  Describing Data</a:t>
            </a:r>
          </a:p>
          <a:p>
            <a:pPr marL="0" indent="0">
              <a:buNone/>
            </a:pPr>
            <a:r>
              <a:rPr lang="en-US" sz="5100" dirty="0" smtClean="0"/>
              <a:t>Chapter 3:  Confidence Intervals</a:t>
            </a:r>
          </a:p>
          <a:p>
            <a:pPr marL="0" indent="0">
              <a:buNone/>
            </a:pPr>
            <a:r>
              <a:rPr lang="en-US" sz="5100" dirty="0" smtClean="0"/>
              <a:t>Chapter 4:  Hypothesis Tests</a:t>
            </a:r>
          </a:p>
          <a:p>
            <a:pPr marL="0" indent="0">
              <a:buNone/>
            </a:pPr>
            <a:r>
              <a:rPr lang="en-US" sz="5100" dirty="0" smtClean="0"/>
              <a:t>Chapter 5:  Normal Distribution</a:t>
            </a:r>
          </a:p>
          <a:p>
            <a:pPr marL="0" indent="0">
              <a:buNone/>
            </a:pPr>
            <a:r>
              <a:rPr lang="en-US" sz="5100" dirty="0" smtClean="0"/>
              <a:t>Chapter 6:  Short-Cut Formulas</a:t>
            </a:r>
          </a:p>
        </p:txBody>
      </p:sp>
    </p:spTree>
    <p:extLst>
      <p:ext uri="{BB962C8B-B14F-4D97-AF65-F5344CB8AC3E}">
        <p14:creationId xmlns:p14="http://schemas.microsoft.com/office/powerpoint/2010/main" val="28541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5181599"/>
            <a:ext cx="8991600" cy="457201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8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Instructor 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239000" cy="5257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PowerPoint slides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Clicker questions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Notes and suggestions for every section           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Instructor video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Class worksheet(s)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Class activity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Videos for every example and every learning goal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WileyPLUS</a:t>
            </a:r>
            <a:r>
              <a:rPr lang="en-US" sz="2400" dirty="0" smtClean="0"/>
              <a:t> (with most content designed by us)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Software manuals for R, Minitab, Fathom, Excel, SAS, SPSS, TI calculators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Datasets ready to import in all these formats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Test bank</a:t>
            </a:r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895600"/>
            <a:ext cx="5791200" cy="838200"/>
          </a:xfrm>
          <a:prstGeom prst="rect">
            <a:avLst/>
          </a:prstGeom>
          <a:noFill/>
          <a:ln w="762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Instructor 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www.wiley.com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534400" cy="2286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Feel free to contact me or any of the authors at any time if you have any questions or suggestions for improvement.  Thanks!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lock5stat.com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plock@stlawu.edu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1:  Collecting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Why is this first?</a:t>
            </a:r>
          </a:p>
          <a:p>
            <a:pPr lvl="1"/>
            <a:r>
              <a:rPr lang="en-US" sz="3800" dirty="0" smtClean="0"/>
              <a:t>Comes first in actual analysis</a:t>
            </a:r>
          </a:p>
          <a:p>
            <a:pPr lvl="1"/>
            <a:r>
              <a:rPr lang="en-US" sz="3800" dirty="0" smtClean="0"/>
              <a:t>More interesting than histograms and mean/median!</a:t>
            </a:r>
          </a:p>
          <a:p>
            <a:r>
              <a:rPr lang="en-US" sz="5100" dirty="0" smtClean="0"/>
              <a:t>Data!</a:t>
            </a:r>
          </a:p>
          <a:p>
            <a:pPr lvl="1"/>
            <a:r>
              <a:rPr lang="en-US" sz="3800" b="1" dirty="0" smtClean="0"/>
              <a:t>Categorical </a:t>
            </a:r>
            <a:r>
              <a:rPr lang="en-US" sz="3800" b="1" dirty="0" err="1" smtClean="0"/>
              <a:t>vs</a:t>
            </a:r>
            <a:r>
              <a:rPr lang="en-US" sz="3800" b="1" dirty="0" smtClean="0"/>
              <a:t> Quantitative Variables</a:t>
            </a:r>
          </a:p>
          <a:p>
            <a:pPr lvl="1"/>
            <a:r>
              <a:rPr lang="en-US" sz="3800" b="1" dirty="0" smtClean="0"/>
              <a:t>Concept of a dataset with cases as rows and variables as columns</a:t>
            </a:r>
          </a:p>
          <a:p>
            <a:r>
              <a:rPr lang="en-US" sz="5100" dirty="0" smtClean="0"/>
              <a:t>Data Collection</a:t>
            </a:r>
          </a:p>
          <a:p>
            <a:pPr lvl="1"/>
            <a:r>
              <a:rPr lang="en-US" sz="3500" dirty="0"/>
              <a:t> </a:t>
            </a:r>
            <a:r>
              <a:rPr lang="en-US" sz="3800" dirty="0" smtClean="0"/>
              <a:t>“Random” in random sampling does not mean haphazard!</a:t>
            </a:r>
          </a:p>
          <a:p>
            <a:pPr lvl="1"/>
            <a:r>
              <a:rPr lang="en-US" sz="3800" dirty="0" smtClean="0"/>
              <a:t>And you can NOT do random!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Randomized experiment necessary to make conclusions about causality </a:t>
            </a:r>
            <a:endParaRPr lang="en-US" sz="3800" dirty="0" smtClean="0">
              <a:solidFill>
                <a:schemeClr val="tx2"/>
              </a:solidFill>
            </a:endParaRPr>
          </a:p>
          <a:p>
            <a:pPr lvl="1"/>
            <a:r>
              <a:rPr lang="en-US" sz="3800" dirty="0" smtClean="0"/>
              <a:t>ALWAYS think about how the data were collected before making conclusions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81923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ctr"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5900" dirty="0" smtClean="0">
                <a:solidFill>
                  <a:schemeClr val="tx2"/>
                </a:solidFill>
              </a:rPr>
              <a:t> </a:t>
            </a:r>
            <a:r>
              <a:rPr lang="en-US" sz="5900" dirty="0" smtClean="0"/>
              <a:t>Ann Landers column asked readers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5300" i="1" dirty="0" smtClean="0">
                <a:solidFill>
                  <a:schemeClr val="accent1"/>
                </a:solidFill>
              </a:rPr>
              <a:t>“If you had it to do over again, would you have children?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5900" dirty="0" smtClean="0"/>
              <a:t> </a:t>
            </a:r>
            <a:r>
              <a:rPr lang="en-US" sz="5900" dirty="0" smtClean="0">
                <a:solidFill>
                  <a:schemeClr val="tx2"/>
                </a:solidFill>
              </a:rPr>
              <a:t> 70% said “no” and 30% said “yes”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59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5900" i="1" dirty="0" smtClean="0"/>
              <a:t> Newsday</a:t>
            </a:r>
            <a:r>
              <a:rPr lang="en-US" sz="5900" dirty="0" smtClean="0"/>
              <a:t> then conducted a random sample of all US adults: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endParaRPr lang="en-US" sz="59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5900" dirty="0" smtClean="0"/>
              <a:t> </a:t>
            </a:r>
            <a:r>
              <a:rPr lang="en-US" sz="5900" dirty="0" smtClean="0">
                <a:solidFill>
                  <a:srgbClr val="FF0000"/>
                </a:solidFill>
              </a:rPr>
              <a:t>9% said “no” and 91% said “yes”</a:t>
            </a:r>
          </a:p>
          <a:p>
            <a:pPr marL="0" indent="0">
              <a:spcBef>
                <a:spcPts val="0"/>
              </a:spcBef>
              <a:buNone/>
            </a:pPr>
            <a:endParaRPr lang="en-US" sz="4100" dirty="0" smtClean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1638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1:  Collecting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800600"/>
          </a:xfrm>
        </p:spPr>
        <p:txBody>
          <a:bodyPr>
            <a:normAutofit fontScale="92500"/>
          </a:bodyPr>
          <a:lstStyle/>
          <a:p>
            <a:r>
              <a:rPr lang="en-US" sz="3500" dirty="0" smtClean="0"/>
              <a:t>Focus is </a:t>
            </a:r>
            <a:r>
              <a:rPr lang="en-US" sz="3500" u="sng" dirty="0" smtClean="0"/>
              <a:t>not</a:t>
            </a:r>
            <a:r>
              <a:rPr lang="en-US" sz="3500" dirty="0" smtClean="0"/>
              <a:t> on memorizing methods, but on thinking critically about how data are collected</a:t>
            </a:r>
            <a:endParaRPr lang="en-US" sz="3100" dirty="0" smtClean="0"/>
          </a:p>
          <a:p>
            <a:r>
              <a:rPr lang="en-US" sz="3500" dirty="0" smtClean="0"/>
              <a:t>Should be fun and interesting!</a:t>
            </a:r>
          </a:p>
          <a:p>
            <a:pPr marL="0" indent="0">
              <a:buNone/>
            </a:pPr>
            <a:r>
              <a:rPr lang="en-US" sz="3500" dirty="0" smtClean="0"/>
              <a:t>                (See Instructor Resources)</a:t>
            </a:r>
            <a:endParaRPr lang="en-US" sz="3100" dirty="0" smtClean="0"/>
          </a:p>
          <a:p>
            <a:r>
              <a:rPr lang="en-US" sz="3500" dirty="0" smtClean="0"/>
              <a:t>Relatively hard to assess</a:t>
            </a:r>
          </a:p>
          <a:p>
            <a:r>
              <a:rPr lang="en-US" sz="3500" dirty="0" smtClean="0"/>
              <a:t>Can give only minimal coverage to some of the details if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0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Chapter 2:  Describing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8700"/>
            <a:ext cx="8610600" cy="5448300"/>
          </a:xfrm>
        </p:spPr>
        <p:txBody>
          <a:bodyPr>
            <a:normAutofit/>
          </a:bodyPr>
          <a:lstStyle/>
          <a:p>
            <a:r>
              <a:rPr lang="en-US" dirty="0" smtClean="0"/>
              <a:t>Pretty straightforward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Outline: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Single variables</a:t>
            </a:r>
            <a:endParaRPr lang="en-US" sz="2600" dirty="0" smtClean="0"/>
          </a:p>
          <a:p>
            <a:pPr lvl="2">
              <a:spcAft>
                <a:spcPts val="600"/>
              </a:spcAft>
            </a:pPr>
            <a:r>
              <a:rPr lang="en-US" sz="1900" dirty="0" smtClean="0"/>
              <a:t>Categorical</a:t>
            </a:r>
          </a:p>
          <a:p>
            <a:pPr lvl="2">
              <a:spcAft>
                <a:spcPts val="600"/>
              </a:spcAft>
            </a:pPr>
            <a:r>
              <a:rPr lang="en-US" sz="1900" dirty="0" smtClean="0"/>
              <a:t>Quantitative 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Relationships between variables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Two categorical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One categorical and one quantitative</a:t>
            </a:r>
          </a:p>
          <a:p>
            <a:pPr lvl="2"/>
            <a:r>
              <a:rPr lang="en-US" sz="1800" dirty="0" smtClean="0"/>
              <a:t>Two quantitative</a:t>
            </a:r>
          </a:p>
          <a:p>
            <a:r>
              <a:rPr lang="en-US" dirty="0" smtClean="0"/>
              <a:t>Discuss relevant graphs and summary statistics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3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OKCupid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What age do users find most attractive?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X-axis:  age of OK Cupid heterosexual females</a:t>
            </a:r>
          </a:p>
          <a:p>
            <a:r>
              <a:rPr lang="en-US" sz="2400" dirty="0" smtClean="0"/>
              <a:t>Y-axis:  average age of males they rated most attractive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46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676400" y="2157334"/>
            <a:ext cx="571500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52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ck5">
  <a:themeElements>
    <a:clrScheme name="Lock5">
      <a:dk1>
        <a:sysClr val="windowText" lastClr="000000"/>
      </a:dk1>
      <a:lt1>
        <a:sysClr val="window" lastClr="FFFFFF"/>
      </a:lt1>
      <a:dk2>
        <a:srgbClr val="DC0000"/>
      </a:dk2>
      <a:lt2>
        <a:srgbClr val="D2D2D2"/>
      </a:lt2>
      <a:accent1>
        <a:srgbClr val="0000BF"/>
      </a:accent1>
      <a:accent2>
        <a:srgbClr val="218F21"/>
      </a:accent2>
      <a:accent3>
        <a:srgbClr val="DC0000"/>
      </a:accent3>
      <a:accent4>
        <a:srgbClr val="FFFF00"/>
      </a:accent4>
      <a:accent5>
        <a:srgbClr val="0000BF"/>
      </a:accent5>
      <a:accent6>
        <a:srgbClr val="218F21"/>
      </a:accent6>
      <a:hlink>
        <a:srgbClr val="0000FF"/>
      </a:hlink>
      <a:folHlink>
        <a:srgbClr val="0000FF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Lock5</Template>
  <TotalTime>2049</TotalTime>
  <Words>1728</Words>
  <Application>Microsoft Office PowerPoint</Application>
  <PresentationFormat>On-screen Show (4:3)</PresentationFormat>
  <Paragraphs>288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Lock5</vt:lpstr>
      <vt:lpstr>Using Lock5 Statistics:  Unlocking the Power of Data</vt:lpstr>
      <vt:lpstr>Instructor Resources</vt:lpstr>
      <vt:lpstr>PowerPoint Presentation</vt:lpstr>
      <vt:lpstr>Table of Contents</vt:lpstr>
      <vt:lpstr>Chapter 1:  Collecting Data</vt:lpstr>
      <vt:lpstr>Context</vt:lpstr>
      <vt:lpstr>Chapter 1:  Collecting Data</vt:lpstr>
      <vt:lpstr>Chapter 2:  Describing Data</vt:lpstr>
      <vt:lpstr>OKCupid: What age do users find most attractive?</vt:lpstr>
      <vt:lpstr>OKCupid: What age do users find most attractive?</vt:lpstr>
      <vt:lpstr>Chapter 2:  Describing Data</vt:lpstr>
      <vt:lpstr>StatKey</vt:lpstr>
      <vt:lpstr>Unit A Essential Synthesis</vt:lpstr>
      <vt:lpstr>Chapter 3:  Confidence Intervals</vt:lpstr>
      <vt:lpstr>StatKey</vt:lpstr>
      <vt:lpstr>Chapter 3:  Confidence Intervals</vt:lpstr>
      <vt:lpstr>Chapter 3:  Confidence Intervals</vt:lpstr>
      <vt:lpstr>Chapter 3:  Confidence Intervals</vt:lpstr>
      <vt:lpstr>StatKey</vt:lpstr>
      <vt:lpstr>PowerPoint Presentation</vt:lpstr>
      <vt:lpstr>PowerPoint Presentation</vt:lpstr>
      <vt:lpstr>PowerPoint Presentation</vt:lpstr>
      <vt:lpstr>PowerPoint Presentation</vt:lpstr>
      <vt:lpstr>Chapter 3:  Confidence Intervals</vt:lpstr>
      <vt:lpstr>Chapter 4:  Hypothesis Tests</vt:lpstr>
      <vt:lpstr>Introducing Hypothesis Tests</vt:lpstr>
      <vt:lpstr>Hypotheses</vt:lpstr>
      <vt:lpstr>Chapter 4:  Hypothesis Tests</vt:lpstr>
      <vt:lpstr>StatKey</vt:lpstr>
      <vt:lpstr>Chapter 4:  Hypothesis Tests</vt:lpstr>
      <vt:lpstr>By this point in the course, students have all the key ideas of inference!!!!</vt:lpstr>
      <vt:lpstr>Unit B Essential Synthesis</vt:lpstr>
      <vt:lpstr>Chapter 5:  Normal Distribution</vt:lpstr>
      <vt:lpstr>StatKey</vt:lpstr>
      <vt:lpstr>Chapter 6:  Short-cut Formulas</vt:lpstr>
      <vt:lpstr>Chapter 6:  Short-cut Formulas</vt:lpstr>
      <vt:lpstr>Chapter 6:  Short-cut Formulas</vt:lpstr>
      <vt:lpstr>StatKey</vt:lpstr>
      <vt:lpstr>Additional Topics</vt:lpstr>
      <vt:lpstr>StatKey</vt:lpstr>
      <vt:lpstr>Instructor Resources</vt:lpstr>
      <vt:lpstr>Instructor Resources</vt:lpstr>
      <vt:lpstr>Feel free to contact me or any of the authors at any time if you have any questions or suggestions for improvement.  Thanks!  lock5stat.com plock@stlawu.edu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Hypothesis Tests</dc:title>
  <dc:creator>Kari</dc:creator>
  <cp:lastModifiedBy>plock</cp:lastModifiedBy>
  <cp:revision>143</cp:revision>
  <dcterms:created xsi:type="dcterms:W3CDTF">2012-07-03T23:57:37Z</dcterms:created>
  <dcterms:modified xsi:type="dcterms:W3CDTF">2015-06-30T02:06:24Z</dcterms:modified>
</cp:coreProperties>
</file>