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ags/tag1.xml" ContentType="application/vnd.openxmlformats-officedocument.presentationml.tags+xml"/>
  <Override PartName="/ppt/notesSlides/notesSlide13.xml" ContentType="application/vnd.openxmlformats-officedocument.presentationml.notesSlide+xml"/>
  <Override PartName="/ppt/tags/tag2.xml" ContentType="application/vnd.openxmlformats-officedocument.presentationml.tags+xml"/>
  <Override PartName="/ppt/notesSlides/notesSlide14.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15.xml" ContentType="application/vnd.openxmlformats-officedocument.presentationml.notesSlide+xml"/>
  <Override PartName="/ppt/tags/tag7.xml" ContentType="application/vnd.openxmlformats-officedocument.presentationml.tags+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tags/tag8.xml" ContentType="application/vnd.openxmlformats-officedocument.presentationml.tags+xml"/>
  <Override PartName="/ppt/notesSlides/notesSlide40.xml" ContentType="application/vnd.openxmlformats-officedocument.presentationml.notesSlide+xml"/>
  <Override PartName="/ppt/tags/tag9.xml" ContentType="application/vnd.openxmlformats-officedocument.presentationml.tags+xml"/>
  <Override PartName="/ppt/notesSlides/notesSlide41.xml" ContentType="application/vnd.openxmlformats-officedocument.presentationml.notesSlide+xml"/>
  <Override PartName="/ppt/tags/tag10.xml" ContentType="application/vnd.openxmlformats-officedocument.presentationml.tags+xml"/>
  <Override PartName="/ppt/notesSlides/notesSlide4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revisionInfo.xml" ContentType="application/vnd.ms-powerpoint.revisioninfo+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94"/>
  </p:notesMasterIdLst>
  <p:handoutMasterIdLst>
    <p:handoutMasterId r:id="rId95"/>
  </p:handoutMasterIdLst>
  <p:sldIdLst>
    <p:sldId id="256" r:id="rId2"/>
    <p:sldId id="527" r:id="rId3"/>
    <p:sldId id="528" r:id="rId4"/>
    <p:sldId id="471" r:id="rId5"/>
    <p:sldId id="416" r:id="rId6"/>
    <p:sldId id="418" r:id="rId7"/>
    <p:sldId id="419" r:id="rId8"/>
    <p:sldId id="421" r:id="rId9"/>
    <p:sldId id="423" r:id="rId10"/>
    <p:sldId id="425" r:id="rId11"/>
    <p:sldId id="472" r:id="rId12"/>
    <p:sldId id="426" r:id="rId13"/>
    <p:sldId id="427" r:id="rId14"/>
    <p:sldId id="429" r:id="rId15"/>
    <p:sldId id="430" r:id="rId16"/>
    <p:sldId id="431" r:id="rId17"/>
    <p:sldId id="433" r:id="rId18"/>
    <p:sldId id="434" r:id="rId19"/>
    <p:sldId id="435" r:id="rId20"/>
    <p:sldId id="436" r:id="rId21"/>
    <p:sldId id="473" r:id="rId22"/>
    <p:sldId id="417" r:id="rId23"/>
    <p:sldId id="439" r:id="rId24"/>
    <p:sldId id="474" r:id="rId25"/>
    <p:sldId id="455" r:id="rId26"/>
    <p:sldId id="456" r:id="rId27"/>
    <p:sldId id="457" r:id="rId28"/>
    <p:sldId id="458" r:id="rId29"/>
    <p:sldId id="459" r:id="rId30"/>
    <p:sldId id="461" r:id="rId31"/>
    <p:sldId id="444" r:id="rId32"/>
    <p:sldId id="445" r:id="rId33"/>
    <p:sldId id="464" r:id="rId34"/>
    <p:sldId id="465" r:id="rId35"/>
    <p:sldId id="466" r:id="rId36"/>
    <p:sldId id="446" r:id="rId37"/>
    <p:sldId id="447" r:id="rId38"/>
    <p:sldId id="448" r:id="rId39"/>
    <p:sldId id="463" r:id="rId40"/>
    <p:sldId id="454" r:id="rId41"/>
    <p:sldId id="467" r:id="rId42"/>
    <p:sldId id="477" r:id="rId43"/>
    <p:sldId id="478" r:id="rId44"/>
    <p:sldId id="479" r:id="rId45"/>
    <p:sldId id="480" r:id="rId46"/>
    <p:sldId id="481" r:id="rId47"/>
    <p:sldId id="488" r:id="rId48"/>
    <p:sldId id="489" r:id="rId49"/>
    <p:sldId id="490" r:id="rId50"/>
    <p:sldId id="491" r:id="rId51"/>
    <p:sldId id="492" r:id="rId52"/>
    <p:sldId id="493" r:id="rId53"/>
    <p:sldId id="494" r:id="rId54"/>
    <p:sldId id="495" r:id="rId55"/>
    <p:sldId id="496" r:id="rId56"/>
    <p:sldId id="497" r:id="rId57"/>
    <p:sldId id="498" r:id="rId58"/>
    <p:sldId id="499" r:id="rId59"/>
    <p:sldId id="500" r:id="rId60"/>
    <p:sldId id="501" r:id="rId61"/>
    <p:sldId id="502" r:id="rId62"/>
    <p:sldId id="503" r:id="rId63"/>
    <p:sldId id="504" r:id="rId64"/>
    <p:sldId id="505" r:id="rId65"/>
    <p:sldId id="506" r:id="rId66"/>
    <p:sldId id="507" r:id="rId67"/>
    <p:sldId id="508" r:id="rId68"/>
    <p:sldId id="509" r:id="rId69"/>
    <p:sldId id="510" r:id="rId70"/>
    <p:sldId id="511" r:id="rId71"/>
    <p:sldId id="512" r:id="rId72"/>
    <p:sldId id="513" r:id="rId73"/>
    <p:sldId id="517" r:id="rId74"/>
    <p:sldId id="521" r:id="rId75"/>
    <p:sldId id="522" r:id="rId76"/>
    <p:sldId id="523" r:id="rId77"/>
    <p:sldId id="524" r:id="rId78"/>
    <p:sldId id="525" r:id="rId79"/>
    <p:sldId id="514" r:id="rId80"/>
    <p:sldId id="516" r:id="rId81"/>
    <p:sldId id="526" r:id="rId82"/>
    <p:sldId id="483" r:id="rId83"/>
    <p:sldId id="484" r:id="rId84"/>
    <p:sldId id="485" r:id="rId85"/>
    <p:sldId id="486" r:id="rId86"/>
    <p:sldId id="487" r:id="rId87"/>
    <p:sldId id="520" r:id="rId88"/>
    <p:sldId id="519" r:id="rId89"/>
    <p:sldId id="476" r:id="rId90"/>
    <p:sldId id="468" r:id="rId91"/>
    <p:sldId id="469" r:id="rId92"/>
    <p:sldId id="360" r:id="rId93"/>
  </p:sldIdLst>
  <p:sldSz cx="9144000" cy="6858000" type="screen4x3"/>
  <p:notesSz cx="6858000" cy="9313863"/>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514" autoAdjust="0"/>
  </p:normalViewPr>
  <p:slideViewPr>
    <p:cSldViewPr snapToGrid="0">
      <p:cViewPr varScale="1">
        <p:scale>
          <a:sx n="84" d="100"/>
          <a:sy n="84" d="100"/>
        </p:scale>
        <p:origin x="-1402" y="-62"/>
      </p:cViewPr>
      <p:guideLst>
        <p:guide orient="horz" pos="216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handoutMaster" Target="handoutMasters/handoutMaster1.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notesMaster" Target="notesMasters/notesMaster1.xml"/><Relationship Id="rId99"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microsoft.com/office/2015/10/relationships/revisionInfo" Target="revisionInfo.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theme" Target="theme/them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65693"/>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65693"/>
          </a:xfrm>
          <a:prstGeom prst="rect">
            <a:avLst/>
          </a:prstGeom>
        </p:spPr>
        <p:txBody>
          <a:bodyPr vert="horz" lIns="91440" tIns="45720" rIns="91440" bIns="45720" rtlCol="0"/>
          <a:lstStyle>
            <a:lvl1pPr algn="r">
              <a:defRPr sz="1200"/>
            </a:lvl1pPr>
          </a:lstStyle>
          <a:p>
            <a:endParaRPr lang="en-US"/>
          </a:p>
        </p:txBody>
      </p:sp>
      <p:sp>
        <p:nvSpPr>
          <p:cNvPr id="4" name="Footer Placeholder 3"/>
          <p:cNvSpPr>
            <a:spLocks noGrp="1"/>
          </p:cNvSpPr>
          <p:nvPr>
            <p:ph type="ftr" sz="quarter" idx="2"/>
          </p:nvPr>
        </p:nvSpPr>
        <p:spPr>
          <a:xfrm>
            <a:off x="0" y="8846553"/>
            <a:ext cx="2971800" cy="465693"/>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846553"/>
            <a:ext cx="2971800" cy="465693"/>
          </a:xfrm>
          <a:prstGeom prst="rect">
            <a:avLst/>
          </a:prstGeom>
        </p:spPr>
        <p:txBody>
          <a:bodyPr vert="horz" lIns="91440" tIns="45720" rIns="91440" bIns="45720" rtlCol="0" anchor="b"/>
          <a:lstStyle>
            <a:lvl1pPr algn="r">
              <a:defRPr sz="1200"/>
            </a:lvl1pPr>
          </a:lstStyle>
          <a:p>
            <a:fld id="{77682825-CB27-4439-B919-408EBC76C20A}" type="slidenum">
              <a:rPr lang="en-US" smtClean="0"/>
              <a:pPr/>
              <a:t>‹#›</a:t>
            </a:fld>
            <a:endParaRPr lang="en-US"/>
          </a:p>
        </p:txBody>
      </p:sp>
    </p:spTree>
    <p:extLst>
      <p:ext uri="{BB962C8B-B14F-4D97-AF65-F5344CB8AC3E}">
        <p14:creationId xmlns:p14="http://schemas.microsoft.com/office/powerpoint/2010/main" val="4082544961"/>
      </p:ext>
    </p:extLst>
  </p:cSld>
  <p:clrMap bg1="lt1" tx1="dk1" bg2="lt2" tx2="dk2" accent1="accent1" accent2="accent2" accent3="accent3" accent4="accent4" accent5="accent5" accent6="accent6" hlink="hlink" folHlink="folHlink"/>
  <p:hf hdr="0" ftr="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65693"/>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65693"/>
          </a:xfrm>
          <a:prstGeom prst="rect">
            <a:avLst/>
          </a:prstGeom>
        </p:spPr>
        <p:txBody>
          <a:bodyPr vert="horz" lIns="91440" tIns="45720" rIns="91440" bIns="45720" rtlCol="0"/>
          <a:lstStyle>
            <a:lvl1pPr algn="r">
              <a:defRPr sz="1200"/>
            </a:lvl1pPr>
          </a:lstStyle>
          <a:p>
            <a:endParaRPr lang="en-US"/>
          </a:p>
        </p:txBody>
      </p:sp>
      <p:sp>
        <p:nvSpPr>
          <p:cNvPr id="4" name="Slide Image Placeholder 3"/>
          <p:cNvSpPr>
            <a:spLocks noGrp="1" noRot="1" noChangeAspect="1"/>
          </p:cNvSpPr>
          <p:nvPr>
            <p:ph type="sldImg" idx="2"/>
          </p:nvPr>
        </p:nvSpPr>
        <p:spPr>
          <a:xfrm>
            <a:off x="1101725" y="698500"/>
            <a:ext cx="4654550" cy="34925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24085"/>
            <a:ext cx="5486400" cy="4191238"/>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46553"/>
            <a:ext cx="2971800" cy="465693"/>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846553"/>
            <a:ext cx="2971800" cy="465693"/>
          </a:xfrm>
          <a:prstGeom prst="rect">
            <a:avLst/>
          </a:prstGeom>
        </p:spPr>
        <p:txBody>
          <a:bodyPr vert="horz" lIns="91440" tIns="45720" rIns="91440" bIns="45720" rtlCol="0" anchor="b"/>
          <a:lstStyle>
            <a:lvl1pPr algn="r">
              <a:defRPr sz="1200"/>
            </a:lvl1pPr>
          </a:lstStyle>
          <a:p>
            <a:fld id="{5A1F48E1-058B-4963-8D55-C60E043110E3}" type="slidenum">
              <a:rPr lang="en-US" smtClean="0"/>
              <a:pPr/>
              <a:t>‹#›</a:t>
            </a:fld>
            <a:endParaRPr lang="en-US"/>
          </a:p>
        </p:txBody>
      </p:sp>
    </p:spTree>
    <p:extLst>
      <p:ext uri="{BB962C8B-B14F-4D97-AF65-F5344CB8AC3E}">
        <p14:creationId xmlns:p14="http://schemas.microsoft.com/office/powerpoint/2010/main" val="2429899862"/>
      </p:ext>
    </p:extLst>
  </p:cSld>
  <p:clrMap bg1="lt1" tx1="dk1" bg2="lt2" tx2="dk2" accent1="accent1" accent2="accent2" accent3="accent3" accent4="accent4" accent5="accent5" accent6="accent6" hlink="hlink" folHlink="folHlink"/>
  <p:hf hdr="0" ftr="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endParaRPr lang="en-US"/>
          </a:p>
        </p:txBody>
      </p:sp>
      <p:sp>
        <p:nvSpPr>
          <p:cNvPr id="5" name="Slide Number Placeholder 4"/>
          <p:cNvSpPr>
            <a:spLocks noGrp="1"/>
          </p:cNvSpPr>
          <p:nvPr>
            <p:ph type="sldNum" sz="quarter" idx="11"/>
          </p:nvPr>
        </p:nvSpPr>
        <p:spPr/>
        <p:txBody>
          <a:bodyPr/>
          <a:lstStyle/>
          <a:p>
            <a:fld id="{5A1F48E1-058B-4963-8D55-C60E043110E3}" type="slidenum">
              <a:rPr lang="en-US" smtClean="0"/>
              <a:pPr/>
              <a:t>3</a:t>
            </a:fld>
            <a:endParaRPr lang="en-US"/>
          </a:p>
        </p:txBody>
      </p:sp>
    </p:spTree>
    <p:extLst>
      <p:ext uri="{BB962C8B-B14F-4D97-AF65-F5344CB8AC3E}">
        <p14:creationId xmlns:p14="http://schemas.microsoft.com/office/powerpoint/2010/main" val="124125026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endParaRPr lang="en-US"/>
          </a:p>
        </p:txBody>
      </p:sp>
      <p:sp>
        <p:nvSpPr>
          <p:cNvPr id="5" name="Slide Number Placeholder 4"/>
          <p:cNvSpPr>
            <a:spLocks noGrp="1"/>
          </p:cNvSpPr>
          <p:nvPr>
            <p:ph type="sldNum" sz="quarter" idx="11"/>
          </p:nvPr>
        </p:nvSpPr>
        <p:spPr/>
        <p:txBody>
          <a:bodyPr/>
          <a:lstStyle/>
          <a:p>
            <a:fld id="{5A1F48E1-058B-4963-8D55-C60E043110E3}" type="slidenum">
              <a:rPr lang="en-US" smtClean="0"/>
              <a:pPr/>
              <a:t>21</a:t>
            </a:fld>
            <a:endParaRPr lang="en-US"/>
          </a:p>
        </p:txBody>
      </p:sp>
    </p:spTree>
    <p:extLst>
      <p:ext uri="{BB962C8B-B14F-4D97-AF65-F5344CB8AC3E}">
        <p14:creationId xmlns:p14="http://schemas.microsoft.com/office/powerpoint/2010/main" val="201715566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endParaRPr lang="en-US"/>
          </a:p>
        </p:txBody>
      </p:sp>
      <p:sp>
        <p:nvSpPr>
          <p:cNvPr id="5" name="Slide Number Placeholder 4"/>
          <p:cNvSpPr>
            <a:spLocks noGrp="1"/>
          </p:cNvSpPr>
          <p:nvPr>
            <p:ph type="sldNum" sz="quarter" idx="11"/>
          </p:nvPr>
        </p:nvSpPr>
        <p:spPr/>
        <p:txBody>
          <a:bodyPr/>
          <a:lstStyle/>
          <a:p>
            <a:fld id="{5A1F48E1-058B-4963-8D55-C60E043110E3}" type="slidenum">
              <a:rPr lang="en-US" smtClean="0"/>
              <a:pPr/>
              <a:t>23</a:t>
            </a:fld>
            <a:endParaRPr lang="en-US"/>
          </a:p>
        </p:txBody>
      </p:sp>
    </p:spTree>
    <p:extLst>
      <p:ext uri="{BB962C8B-B14F-4D97-AF65-F5344CB8AC3E}">
        <p14:creationId xmlns:p14="http://schemas.microsoft.com/office/powerpoint/2010/main" val="32336835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endParaRPr lang="en-US"/>
          </a:p>
        </p:txBody>
      </p:sp>
      <p:sp>
        <p:nvSpPr>
          <p:cNvPr id="5" name="Slide Number Placeholder 4"/>
          <p:cNvSpPr>
            <a:spLocks noGrp="1"/>
          </p:cNvSpPr>
          <p:nvPr>
            <p:ph type="sldNum" sz="quarter" idx="11"/>
          </p:nvPr>
        </p:nvSpPr>
        <p:spPr/>
        <p:txBody>
          <a:bodyPr/>
          <a:lstStyle/>
          <a:p>
            <a:fld id="{5A1F48E1-058B-4963-8D55-C60E043110E3}" type="slidenum">
              <a:rPr lang="en-US" smtClean="0"/>
              <a:pPr/>
              <a:t>24</a:t>
            </a:fld>
            <a:endParaRPr lang="en-US"/>
          </a:p>
        </p:txBody>
      </p:sp>
    </p:spTree>
    <p:extLst>
      <p:ext uri="{BB962C8B-B14F-4D97-AF65-F5344CB8AC3E}">
        <p14:creationId xmlns:p14="http://schemas.microsoft.com/office/powerpoint/2010/main" val="241682449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endParaRPr lang="en-US">
              <a:solidFill>
                <a:prstClr val="black"/>
              </a:solidFill>
            </a:endParaRPr>
          </a:p>
        </p:txBody>
      </p:sp>
      <p:sp>
        <p:nvSpPr>
          <p:cNvPr id="5" name="Slide Number Placeholder 4"/>
          <p:cNvSpPr>
            <a:spLocks noGrp="1"/>
          </p:cNvSpPr>
          <p:nvPr>
            <p:ph type="sldNum" sz="quarter" idx="11"/>
          </p:nvPr>
        </p:nvSpPr>
        <p:spPr/>
        <p:txBody>
          <a:bodyPr/>
          <a:lstStyle/>
          <a:p>
            <a:fld id="{5A1F48E1-058B-4963-8D55-C60E043110E3}" type="slidenum">
              <a:rPr lang="en-US" smtClean="0">
                <a:solidFill>
                  <a:prstClr val="black"/>
                </a:solidFill>
              </a:rPr>
              <a:pPr/>
              <a:t>25</a:t>
            </a:fld>
            <a:endParaRPr lang="en-US">
              <a:solidFill>
                <a:prstClr val="black"/>
              </a:solidFill>
            </a:endParaRPr>
          </a:p>
        </p:txBody>
      </p:sp>
    </p:spTree>
    <p:extLst>
      <p:ext uri="{BB962C8B-B14F-4D97-AF65-F5344CB8AC3E}">
        <p14:creationId xmlns:p14="http://schemas.microsoft.com/office/powerpoint/2010/main" val="70715260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endParaRPr lang="en-US">
              <a:solidFill>
                <a:prstClr val="black"/>
              </a:solidFill>
            </a:endParaRPr>
          </a:p>
        </p:txBody>
      </p:sp>
      <p:sp>
        <p:nvSpPr>
          <p:cNvPr id="5" name="Slide Number Placeholder 4"/>
          <p:cNvSpPr>
            <a:spLocks noGrp="1"/>
          </p:cNvSpPr>
          <p:nvPr>
            <p:ph type="sldNum" sz="quarter" idx="11"/>
          </p:nvPr>
        </p:nvSpPr>
        <p:spPr/>
        <p:txBody>
          <a:bodyPr/>
          <a:lstStyle/>
          <a:p>
            <a:fld id="{5A1F48E1-058B-4963-8D55-C60E043110E3}" type="slidenum">
              <a:rPr lang="en-US" smtClean="0">
                <a:solidFill>
                  <a:prstClr val="black"/>
                </a:solidFill>
              </a:rPr>
              <a:pPr/>
              <a:t>26</a:t>
            </a:fld>
            <a:endParaRPr lang="en-US">
              <a:solidFill>
                <a:prstClr val="black"/>
              </a:solidFill>
            </a:endParaRPr>
          </a:p>
        </p:txBody>
      </p:sp>
    </p:spTree>
    <p:extLst>
      <p:ext uri="{BB962C8B-B14F-4D97-AF65-F5344CB8AC3E}">
        <p14:creationId xmlns:p14="http://schemas.microsoft.com/office/powerpoint/2010/main" val="2675336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endParaRPr lang="en-US"/>
          </a:p>
        </p:txBody>
      </p:sp>
      <p:sp>
        <p:nvSpPr>
          <p:cNvPr id="5" name="Slide Number Placeholder 4"/>
          <p:cNvSpPr>
            <a:spLocks noGrp="1"/>
          </p:cNvSpPr>
          <p:nvPr>
            <p:ph type="sldNum" sz="quarter" idx="11"/>
          </p:nvPr>
        </p:nvSpPr>
        <p:spPr/>
        <p:txBody>
          <a:bodyPr/>
          <a:lstStyle/>
          <a:p>
            <a:fld id="{5A1F48E1-058B-4963-8D55-C60E043110E3}" type="slidenum">
              <a:rPr lang="en-US" smtClean="0"/>
              <a:pPr/>
              <a:t>32</a:t>
            </a:fld>
            <a:endParaRPr lang="en-US"/>
          </a:p>
        </p:txBody>
      </p:sp>
    </p:spTree>
    <p:extLst>
      <p:ext uri="{BB962C8B-B14F-4D97-AF65-F5344CB8AC3E}">
        <p14:creationId xmlns:p14="http://schemas.microsoft.com/office/powerpoint/2010/main" val="331547481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242767DD-3043-43C0-8F7B-926248449BDE}" type="slidenum">
              <a:rPr lang="en-US" smtClean="0"/>
              <a:pPr/>
              <a:t>34</a:t>
            </a:fld>
            <a:endParaRPr lang="en-US"/>
          </a:p>
        </p:txBody>
      </p:sp>
    </p:spTree>
    <p:extLst>
      <p:ext uri="{BB962C8B-B14F-4D97-AF65-F5344CB8AC3E}">
        <p14:creationId xmlns:p14="http://schemas.microsoft.com/office/powerpoint/2010/main" val="385032442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endParaRPr lang="en-US">
              <a:solidFill>
                <a:prstClr val="black"/>
              </a:solidFill>
            </a:endParaRPr>
          </a:p>
        </p:txBody>
      </p:sp>
      <p:sp>
        <p:nvSpPr>
          <p:cNvPr id="5" name="Slide Number Placeholder 4"/>
          <p:cNvSpPr>
            <a:spLocks noGrp="1"/>
          </p:cNvSpPr>
          <p:nvPr>
            <p:ph type="sldNum" sz="quarter" idx="11"/>
          </p:nvPr>
        </p:nvSpPr>
        <p:spPr/>
        <p:txBody>
          <a:bodyPr/>
          <a:lstStyle/>
          <a:p>
            <a:fld id="{5A1F48E1-058B-4963-8D55-C60E043110E3}" type="slidenum">
              <a:rPr lang="en-US" smtClean="0">
                <a:solidFill>
                  <a:prstClr val="black"/>
                </a:solidFill>
              </a:rPr>
              <a:pPr/>
              <a:t>36</a:t>
            </a:fld>
            <a:endParaRPr lang="en-US">
              <a:solidFill>
                <a:prstClr val="black"/>
              </a:solidFill>
            </a:endParaRPr>
          </a:p>
        </p:txBody>
      </p:sp>
    </p:spTree>
    <p:extLst>
      <p:ext uri="{BB962C8B-B14F-4D97-AF65-F5344CB8AC3E}">
        <p14:creationId xmlns:p14="http://schemas.microsoft.com/office/powerpoint/2010/main" val="295714258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endParaRPr lang="en-US"/>
          </a:p>
        </p:txBody>
      </p:sp>
      <p:sp>
        <p:nvSpPr>
          <p:cNvPr id="5" name="Slide Number Placeholder 4"/>
          <p:cNvSpPr>
            <a:spLocks noGrp="1"/>
          </p:cNvSpPr>
          <p:nvPr>
            <p:ph type="sldNum" sz="quarter" idx="11"/>
          </p:nvPr>
        </p:nvSpPr>
        <p:spPr/>
        <p:txBody>
          <a:bodyPr/>
          <a:lstStyle/>
          <a:p>
            <a:fld id="{5A1F48E1-058B-4963-8D55-C60E043110E3}" type="slidenum">
              <a:rPr lang="en-US" smtClean="0"/>
              <a:pPr/>
              <a:t>37</a:t>
            </a:fld>
            <a:endParaRPr lang="en-US"/>
          </a:p>
        </p:txBody>
      </p:sp>
    </p:spTree>
    <p:extLst>
      <p:ext uri="{BB962C8B-B14F-4D97-AF65-F5344CB8AC3E}">
        <p14:creationId xmlns:p14="http://schemas.microsoft.com/office/powerpoint/2010/main" val="153310257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endParaRPr lang="en-US"/>
          </a:p>
        </p:txBody>
      </p:sp>
      <p:sp>
        <p:nvSpPr>
          <p:cNvPr id="5" name="Slide Number Placeholder 4"/>
          <p:cNvSpPr>
            <a:spLocks noGrp="1"/>
          </p:cNvSpPr>
          <p:nvPr>
            <p:ph type="sldNum" sz="quarter" idx="11"/>
          </p:nvPr>
        </p:nvSpPr>
        <p:spPr/>
        <p:txBody>
          <a:bodyPr/>
          <a:lstStyle/>
          <a:p>
            <a:fld id="{5A1F48E1-058B-4963-8D55-C60E043110E3}" type="slidenum">
              <a:rPr lang="en-US" smtClean="0"/>
              <a:pPr/>
              <a:t>38</a:t>
            </a:fld>
            <a:endParaRPr lang="en-US"/>
          </a:p>
        </p:txBody>
      </p:sp>
    </p:spTree>
    <p:extLst>
      <p:ext uri="{BB962C8B-B14F-4D97-AF65-F5344CB8AC3E}">
        <p14:creationId xmlns:p14="http://schemas.microsoft.com/office/powerpoint/2010/main" val="235587610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endParaRPr lang="en-US"/>
          </a:p>
        </p:txBody>
      </p:sp>
      <p:sp>
        <p:nvSpPr>
          <p:cNvPr id="5" name="Slide Number Placeholder 4"/>
          <p:cNvSpPr>
            <a:spLocks noGrp="1"/>
          </p:cNvSpPr>
          <p:nvPr>
            <p:ph type="sldNum" sz="quarter" idx="11"/>
          </p:nvPr>
        </p:nvSpPr>
        <p:spPr/>
        <p:txBody>
          <a:bodyPr/>
          <a:lstStyle/>
          <a:p>
            <a:fld id="{5A1F48E1-058B-4963-8D55-C60E043110E3}" type="slidenum">
              <a:rPr lang="en-US" smtClean="0"/>
              <a:pPr/>
              <a:t>6</a:t>
            </a:fld>
            <a:endParaRPr lang="en-US"/>
          </a:p>
        </p:txBody>
      </p:sp>
    </p:spTree>
    <p:extLst>
      <p:ext uri="{BB962C8B-B14F-4D97-AF65-F5344CB8AC3E}">
        <p14:creationId xmlns:p14="http://schemas.microsoft.com/office/powerpoint/2010/main" val="350878785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endParaRPr lang="en-US"/>
          </a:p>
        </p:txBody>
      </p:sp>
      <p:sp>
        <p:nvSpPr>
          <p:cNvPr id="5" name="Slide Number Placeholder 4"/>
          <p:cNvSpPr>
            <a:spLocks noGrp="1"/>
          </p:cNvSpPr>
          <p:nvPr>
            <p:ph type="sldNum" sz="quarter" idx="11"/>
          </p:nvPr>
        </p:nvSpPr>
        <p:spPr/>
        <p:txBody>
          <a:bodyPr/>
          <a:lstStyle/>
          <a:p>
            <a:fld id="{5A1F48E1-058B-4963-8D55-C60E043110E3}" type="slidenum">
              <a:rPr lang="en-US" smtClean="0"/>
              <a:pPr/>
              <a:t>39</a:t>
            </a:fld>
            <a:endParaRPr lang="en-US"/>
          </a:p>
        </p:txBody>
      </p:sp>
    </p:spTree>
    <p:extLst>
      <p:ext uri="{BB962C8B-B14F-4D97-AF65-F5344CB8AC3E}">
        <p14:creationId xmlns:p14="http://schemas.microsoft.com/office/powerpoint/2010/main" val="301703798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endParaRPr lang="en-US"/>
          </a:p>
        </p:txBody>
      </p:sp>
      <p:sp>
        <p:nvSpPr>
          <p:cNvPr id="5" name="Slide Number Placeholder 4"/>
          <p:cNvSpPr>
            <a:spLocks noGrp="1"/>
          </p:cNvSpPr>
          <p:nvPr>
            <p:ph type="sldNum" sz="quarter" idx="11"/>
          </p:nvPr>
        </p:nvSpPr>
        <p:spPr/>
        <p:txBody>
          <a:bodyPr/>
          <a:lstStyle/>
          <a:p>
            <a:fld id="{5A1F48E1-058B-4963-8D55-C60E043110E3}" type="slidenum">
              <a:rPr lang="en-US" smtClean="0"/>
              <a:pPr/>
              <a:t>41</a:t>
            </a:fld>
            <a:endParaRPr lang="en-US"/>
          </a:p>
        </p:txBody>
      </p:sp>
    </p:spTree>
    <p:extLst>
      <p:ext uri="{BB962C8B-B14F-4D97-AF65-F5344CB8AC3E}">
        <p14:creationId xmlns:p14="http://schemas.microsoft.com/office/powerpoint/2010/main" val="187901319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 online version (slightly</a:t>
            </a:r>
            <a:r>
              <a:rPr lang="en-US" baseline="0" dirty="0"/>
              <a:t> different) can also be found at http://</a:t>
            </a:r>
            <a:r>
              <a:rPr lang="en-US" baseline="0" dirty="0" err="1"/>
              <a:t>stateofobesity.org</a:t>
            </a:r>
            <a:r>
              <a:rPr lang="en-US" baseline="0" dirty="0"/>
              <a:t>/adult-obesity/ </a:t>
            </a:r>
            <a:endParaRPr lang="en-US" dirty="0"/>
          </a:p>
        </p:txBody>
      </p:sp>
      <p:sp>
        <p:nvSpPr>
          <p:cNvPr id="4" name="Slide Number Placeholder 3"/>
          <p:cNvSpPr>
            <a:spLocks noGrp="1"/>
          </p:cNvSpPr>
          <p:nvPr>
            <p:ph type="sldNum" sz="quarter" idx="10"/>
          </p:nvPr>
        </p:nvSpPr>
        <p:spPr/>
        <p:txBody>
          <a:bodyPr/>
          <a:lstStyle/>
          <a:p>
            <a:fld id="{AD881A71-1E8A-43E8-B5C2-524F1D0E2AC7}" type="slidenum">
              <a:rPr lang="en-US" smtClean="0"/>
              <a:pPr/>
              <a:t>47</a:t>
            </a:fld>
            <a:endParaRPr lang="en-US"/>
          </a:p>
        </p:txBody>
      </p:sp>
    </p:spTree>
    <p:extLst>
      <p:ext uri="{BB962C8B-B14F-4D97-AF65-F5344CB8AC3E}">
        <p14:creationId xmlns:p14="http://schemas.microsoft.com/office/powerpoint/2010/main" val="51752246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763" eaLnBrk="0" hangingPunct="0">
              <a:defRPr sz="2400">
                <a:solidFill>
                  <a:schemeClr val="tx1"/>
                </a:solidFill>
                <a:latin typeface="Times New Roman" charset="0"/>
                <a:ea typeface="ＭＳ Ｐゴシック" charset="0"/>
              </a:defRPr>
            </a:lvl1pPr>
            <a:lvl2pPr marL="729057" indent="-280406" defTabSz="909763" eaLnBrk="0" hangingPunct="0">
              <a:defRPr sz="2400">
                <a:solidFill>
                  <a:schemeClr val="tx1"/>
                </a:solidFill>
                <a:latin typeface="Times New Roman" charset="0"/>
                <a:ea typeface="ＭＳ Ｐゴシック" charset="0"/>
              </a:defRPr>
            </a:lvl2pPr>
            <a:lvl3pPr marL="1121626" indent="-224325" defTabSz="909763" eaLnBrk="0" hangingPunct="0">
              <a:defRPr sz="2400">
                <a:solidFill>
                  <a:schemeClr val="tx1"/>
                </a:solidFill>
                <a:latin typeface="Times New Roman" charset="0"/>
                <a:ea typeface="ＭＳ Ｐゴシック" charset="0"/>
              </a:defRPr>
            </a:lvl3pPr>
            <a:lvl4pPr marL="1570276" indent="-224325" defTabSz="909763" eaLnBrk="0" hangingPunct="0">
              <a:defRPr sz="2400">
                <a:solidFill>
                  <a:schemeClr val="tx1"/>
                </a:solidFill>
                <a:latin typeface="Times New Roman" charset="0"/>
                <a:ea typeface="ＭＳ Ｐゴシック" charset="0"/>
              </a:defRPr>
            </a:lvl4pPr>
            <a:lvl5pPr marL="2018927" indent="-224325" defTabSz="909763" eaLnBrk="0" hangingPunct="0">
              <a:defRPr sz="2400">
                <a:solidFill>
                  <a:schemeClr val="tx1"/>
                </a:solidFill>
                <a:latin typeface="Times New Roman" charset="0"/>
                <a:ea typeface="ＭＳ Ｐゴシック" charset="0"/>
              </a:defRPr>
            </a:lvl5pPr>
            <a:lvl6pPr marL="2467577" indent="-224325" defTabSz="909763" eaLnBrk="0" fontAlgn="base" hangingPunct="0">
              <a:spcBef>
                <a:spcPct val="0"/>
              </a:spcBef>
              <a:spcAft>
                <a:spcPct val="0"/>
              </a:spcAft>
              <a:defRPr sz="2400">
                <a:solidFill>
                  <a:schemeClr val="tx1"/>
                </a:solidFill>
                <a:latin typeface="Times New Roman" charset="0"/>
                <a:ea typeface="ＭＳ Ｐゴシック" charset="0"/>
              </a:defRPr>
            </a:lvl6pPr>
            <a:lvl7pPr marL="2916227" indent="-224325" defTabSz="909763" eaLnBrk="0" fontAlgn="base" hangingPunct="0">
              <a:spcBef>
                <a:spcPct val="0"/>
              </a:spcBef>
              <a:spcAft>
                <a:spcPct val="0"/>
              </a:spcAft>
              <a:defRPr sz="2400">
                <a:solidFill>
                  <a:schemeClr val="tx1"/>
                </a:solidFill>
                <a:latin typeface="Times New Roman" charset="0"/>
                <a:ea typeface="ＭＳ Ｐゴシック" charset="0"/>
              </a:defRPr>
            </a:lvl7pPr>
            <a:lvl8pPr marL="3364878" indent="-224325" defTabSz="909763" eaLnBrk="0" fontAlgn="base" hangingPunct="0">
              <a:spcBef>
                <a:spcPct val="0"/>
              </a:spcBef>
              <a:spcAft>
                <a:spcPct val="0"/>
              </a:spcAft>
              <a:defRPr sz="2400">
                <a:solidFill>
                  <a:schemeClr val="tx1"/>
                </a:solidFill>
                <a:latin typeface="Times New Roman" charset="0"/>
                <a:ea typeface="ＭＳ Ｐゴシック" charset="0"/>
              </a:defRPr>
            </a:lvl8pPr>
            <a:lvl9pPr marL="3813528" indent="-224325" defTabSz="909763" eaLnBrk="0" fontAlgn="base" hangingPunct="0">
              <a:spcBef>
                <a:spcPct val="0"/>
              </a:spcBef>
              <a:spcAft>
                <a:spcPct val="0"/>
              </a:spcAft>
              <a:defRPr sz="2400">
                <a:solidFill>
                  <a:schemeClr val="tx1"/>
                </a:solidFill>
                <a:latin typeface="Times New Roman" charset="0"/>
                <a:ea typeface="ＭＳ Ｐゴシック" charset="0"/>
              </a:defRPr>
            </a:lvl9pPr>
          </a:lstStyle>
          <a:p>
            <a:fld id="{7CB84F79-70F1-184E-88E7-7654A82EF614}" type="slidenum">
              <a:rPr lang="en-US" sz="1200">
                <a:solidFill>
                  <a:srgbClr val="000000"/>
                </a:solidFill>
              </a:rPr>
              <a:pPr/>
              <a:t>66</a:t>
            </a:fld>
            <a:endParaRPr lang="en-US" sz="1200">
              <a:solidFill>
                <a:srgbClr val="000000"/>
              </a:solidFill>
            </a:endParaRPr>
          </a:p>
        </p:txBody>
      </p:sp>
      <p:sp>
        <p:nvSpPr>
          <p:cNvPr id="61443" name="Rectangle 2"/>
          <p:cNvSpPr>
            <a:spLocks noGrp="1" noRot="1" noChangeAspect="1" noChangeArrowheads="1" noTextEdit="1"/>
          </p:cNvSpPr>
          <p:nvPr>
            <p:ph type="sldImg"/>
          </p:nvPr>
        </p:nvSpPr>
        <p:spPr>
          <a:xfrm>
            <a:off x="1143000" y="685800"/>
            <a:ext cx="4572000" cy="3429000"/>
          </a:xfrm>
          <a:ln/>
        </p:spPr>
      </p:sp>
      <p:sp>
        <p:nvSpPr>
          <p:cNvPr id="614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344498508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763" eaLnBrk="0" hangingPunct="0">
              <a:defRPr sz="2400">
                <a:solidFill>
                  <a:schemeClr val="tx1"/>
                </a:solidFill>
                <a:latin typeface="Times New Roman" charset="0"/>
                <a:ea typeface="ＭＳ Ｐゴシック" charset="0"/>
              </a:defRPr>
            </a:lvl1pPr>
            <a:lvl2pPr marL="729057" indent="-280406" defTabSz="909763" eaLnBrk="0" hangingPunct="0">
              <a:defRPr sz="2400">
                <a:solidFill>
                  <a:schemeClr val="tx1"/>
                </a:solidFill>
                <a:latin typeface="Times New Roman" charset="0"/>
                <a:ea typeface="ＭＳ Ｐゴシック" charset="0"/>
              </a:defRPr>
            </a:lvl2pPr>
            <a:lvl3pPr marL="1121626" indent="-224325" defTabSz="909763" eaLnBrk="0" hangingPunct="0">
              <a:defRPr sz="2400">
                <a:solidFill>
                  <a:schemeClr val="tx1"/>
                </a:solidFill>
                <a:latin typeface="Times New Roman" charset="0"/>
                <a:ea typeface="ＭＳ Ｐゴシック" charset="0"/>
              </a:defRPr>
            </a:lvl3pPr>
            <a:lvl4pPr marL="1570276" indent="-224325" defTabSz="909763" eaLnBrk="0" hangingPunct="0">
              <a:defRPr sz="2400">
                <a:solidFill>
                  <a:schemeClr val="tx1"/>
                </a:solidFill>
                <a:latin typeface="Times New Roman" charset="0"/>
                <a:ea typeface="ＭＳ Ｐゴシック" charset="0"/>
              </a:defRPr>
            </a:lvl4pPr>
            <a:lvl5pPr marL="2018927" indent="-224325" defTabSz="909763" eaLnBrk="0" hangingPunct="0">
              <a:defRPr sz="2400">
                <a:solidFill>
                  <a:schemeClr val="tx1"/>
                </a:solidFill>
                <a:latin typeface="Times New Roman" charset="0"/>
                <a:ea typeface="ＭＳ Ｐゴシック" charset="0"/>
              </a:defRPr>
            </a:lvl5pPr>
            <a:lvl6pPr marL="2467577" indent="-224325" defTabSz="909763" eaLnBrk="0" fontAlgn="base" hangingPunct="0">
              <a:spcBef>
                <a:spcPct val="0"/>
              </a:spcBef>
              <a:spcAft>
                <a:spcPct val="0"/>
              </a:spcAft>
              <a:defRPr sz="2400">
                <a:solidFill>
                  <a:schemeClr val="tx1"/>
                </a:solidFill>
                <a:latin typeface="Times New Roman" charset="0"/>
                <a:ea typeface="ＭＳ Ｐゴシック" charset="0"/>
              </a:defRPr>
            </a:lvl6pPr>
            <a:lvl7pPr marL="2916227" indent="-224325" defTabSz="909763" eaLnBrk="0" fontAlgn="base" hangingPunct="0">
              <a:spcBef>
                <a:spcPct val="0"/>
              </a:spcBef>
              <a:spcAft>
                <a:spcPct val="0"/>
              </a:spcAft>
              <a:defRPr sz="2400">
                <a:solidFill>
                  <a:schemeClr val="tx1"/>
                </a:solidFill>
                <a:latin typeface="Times New Roman" charset="0"/>
                <a:ea typeface="ＭＳ Ｐゴシック" charset="0"/>
              </a:defRPr>
            </a:lvl7pPr>
            <a:lvl8pPr marL="3364878" indent="-224325" defTabSz="909763" eaLnBrk="0" fontAlgn="base" hangingPunct="0">
              <a:spcBef>
                <a:spcPct val="0"/>
              </a:spcBef>
              <a:spcAft>
                <a:spcPct val="0"/>
              </a:spcAft>
              <a:defRPr sz="2400">
                <a:solidFill>
                  <a:schemeClr val="tx1"/>
                </a:solidFill>
                <a:latin typeface="Times New Roman" charset="0"/>
                <a:ea typeface="ＭＳ Ｐゴシック" charset="0"/>
              </a:defRPr>
            </a:lvl8pPr>
            <a:lvl9pPr marL="3813528" indent="-224325" defTabSz="909763" eaLnBrk="0" fontAlgn="base" hangingPunct="0">
              <a:spcBef>
                <a:spcPct val="0"/>
              </a:spcBef>
              <a:spcAft>
                <a:spcPct val="0"/>
              </a:spcAft>
              <a:defRPr sz="2400">
                <a:solidFill>
                  <a:schemeClr val="tx1"/>
                </a:solidFill>
                <a:latin typeface="Times New Roman" charset="0"/>
                <a:ea typeface="ＭＳ Ｐゴシック" charset="0"/>
              </a:defRPr>
            </a:lvl9pPr>
          </a:lstStyle>
          <a:p>
            <a:fld id="{B8E2F22D-0113-1644-AD87-3BA4C20D61E5}" type="slidenum">
              <a:rPr lang="en-US" sz="1200">
                <a:solidFill>
                  <a:srgbClr val="000000"/>
                </a:solidFill>
              </a:rPr>
              <a:pPr/>
              <a:t>67</a:t>
            </a:fld>
            <a:endParaRPr lang="en-US" sz="1200">
              <a:solidFill>
                <a:srgbClr val="000000"/>
              </a:solidFill>
            </a:endParaRPr>
          </a:p>
        </p:txBody>
      </p:sp>
      <p:sp>
        <p:nvSpPr>
          <p:cNvPr id="62467" name="Rectangle 2"/>
          <p:cNvSpPr>
            <a:spLocks noGrp="1" noRot="1" noChangeAspect="1" noChangeArrowheads="1" noTextEdit="1"/>
          </p:cNvSpPr>
          <p:nvPr>
            <p:ph type="sldImg"/>
          </p:nvPr>
        </p:nvSpPr>
        <p:spPr>
          <a:xfrm>
            <a:off x="1143000" y="685800"/>
            <a:ext cx="4572000" cy="3429000"/>
          </a:xfrm>
          <a:ln/>
        </p:spPr>
      </p:sp>
      <p:sp>
        <p:nvSpPr>
          <p:cNvPr id="62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422215793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763" eaLnBrk="0" hangingPunct="0">
              <a:defRPr sz="2400">
                <a:solidFill>
                  <a:schemeClr val="tx1"/>
                </a:solidFill>
                <a:latin typeface="Times New Roman" charset="0"/>
                <a:ea typeface="ＭＳ Ｐゴシック" charset="0"/>
              </a:defRPr>
            </a:lvl1pPr>
            <a:lvl2pPr marL="729057" indent="-280406" defTabSz="909763" eaLnBrk="0" hangingPunct="0">
              <a:defRPr sz="2400">
                <a:solidFill>
                  <a:schemeClr val="tx1"/>
                </a:solidFill>
                <a:latin typeface="Times New Roman" charset="0"/>
                <a:ea typeface="ＭＳ Ｐゴシック" charset="0"/>
              </a:defRPr>
            </a:lvl2pPr>
            <a:lvl3pPr marL="1121626" indent="-224325" defTabSz="909763" eaLnBrk="0" hangingPunct="0">
              <a:defRPr sz="2400">
                <a:solidFill>
                  <a:schemeClr val="tx1"/>
                </a:solidFill>
                <a:latin typeface="Times New Roman" charset="0"/>
                <a:ea typeface="ＭＳ Ｐゴシック" charset="0"/>
              </a:defRPr>
            </a:lvl3pPr>
            <a:lvl4pPr marL="1570276" indent="-224325" defTabSz="909763" eaLnBrk="0" hangingPunct="0">
              <a:defRPr sz="2400">
                <a:solidFill>
                  <a:schemeClr val="tx1"/>
                </a:solidFill>
                <a:latin typeface="Times New Roman" charset="0"/>
                <a:ea typeface="ＭＳ Ｐゴシック" charset="0"/>
              </a:defRPr>
            </a:lvl4pPr>
            <a:lvl5pPr marL="2018927" indent="-224325" defTabSz="909763" eaLnBrk="0" hangingPunct="0">
              <a:defRPr sz="2400">
                <a:solidFill>
                  <a:schemeClr val="tx1"/>
                </a:solidFill>
                <a:latin typeface="Times New Roman" charset="0"/>
                <a:ea typeface="ＭＳ Ｐゴシック" charset="0"/>
              </a:defRPr>
            </a:lvl5pPr>
            <a:lvl6pPr marL="2467577" indent="-224325" defTabSz="909763" eaLnBrk="0" fontAlgn="base" hangingPunct="0">
              <a:spcBef>
                <a:spcPct val="0"/>
              </a:spcBef>
              <a:spcAft>
                <a:spcPct val="0"/>
              </a:spcAft>
              <a:defRPr sz="2400">
                <a:solidFill>
                  <a:schemeClr val="tx1"/>
                </a:solidFill>
                <a:latin typeface="Times New Roman" charset="0"/>
                <a:ea typeface="ＭＳ Ｐゴシック" charset="0"/>
              </a:defRPr>
            </a:lvl6pPr>
            <a:lvl7pPr marL="2916227" indent="-224325" defTabSz="909763" eaLnBrk="0" fontAlgn="base" hangingPunct="0">
              <a:spcBef>
                <a:spcPct val="0"/>
              </a:spcBef>
              <a:spcAft>
                <a:spcPct val="0"/>
              </a:spcAft>
              <a:defRPr sz="2400">
                <a:solidFill>
                  <a:schemeClr val="tx1"/>
                </a:solidFill>
                <a:latin typeface="Times New Roman" charset="0"/>
                <a:ea typeface="ＭＳ Ｐゴシック" charset="0"/>
              </a:defRPr>
            </a:lvl7pPr>
            <a:lvl8pPr marL="3364878" indent="-224325" defTabSz="909763" eaLnBrk="0" fontAlgn="base" hangingPunct="0">
              <a:spcBef>
                <a:spcPct val="0"/>
              </a:spcBef>
              <a:spcAft>
                <a:spcPct val="0"/>
              </a:spcAft>
              <a:defRPr sz="2400">
                <a:solidFill>
                  <a:schemeClr val="tx1"/>
                </a:solidFill>
                <a:latin typeface="Times New Roman" charset="0"/>
                <a:ea typeface="ＭＳ Ｐゴシック" charset="0"/>
              </a:defRPr>
            </a:lvl8pPr>
            <a:lvl9pPr marL="3813528" indent="-224325" defTabSz="909763" eaLnBrk="0" fontAlgn="base" hangingPunct="0">
              <a:spcBef>
                <a:spcPct val="0"/>
              </a:spcBef>
              <a:spcAft>
                <a:spcPct val="0"/>
              </a:spcAft>
              <a:defRPr sz="2400">
                <a:solidFill>
                  <a:schemeClr val="tx1"/>
                </a:solidFill>
                <a:latin typeface="Times New Roman" charset="0"/>
                <a:ea typeface="ＭＳ Ｐゴシック" charset="0"/>
              </a:defRPr>
            </a:lvl9pPr>
          </a:lstStyle>
          <a:p>
            <a:fld id="{23C2D8C6-1A2C-204C-ABDF-D891CB29687F}" type="slidenum">
              <a:rPr lang="en-US" sz="1200">
                <a:solidFill>
                  <a:srgbClr val="000000"/>
                </a:solidFill>
              </a:rPr>
              <a:pPr/>
              <a:t>68</a:t>
            </a:fld>
            <a:endParaRPr lang="en-US" sz="1200">
              <a:solidFill>
                <a:srgbClr val="000000"/>
              </a:solidFill>
            </a:endParaRPr>
          </a:p>
        </p:txBody>
      </p:sp>
      <p:sp>
        <p:nvSpPr>
          <p:cNvPr id="63491" name="Rectangle 2"/>
          <p:cNvSpPr>
            <a:spLocks noGrp="1" noRot="1" noChangeAspect="1" noChangeArrowheads="1" noTextEdit="1"/>
          </p:cNvSpPr>
          <p:nvPr>
            <p:ph type="sldImg"/>
          </p:nvPr>
        </p:nvSpPr>
        <p:spPr>
          <a:xfrm>
            <a:off x="1143000" y="685800"/>
            <a:ext cx="4572000" cy="3429000"/>
          </a:xfrm>
          <a:ln/>
        </p:spPr>
      </p:sp>
      <p:sp>
        <p:nvSpPr>
          <p:cNvPr id="63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103632571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763" eaLnBrk="0" hangingPunct="0">
              <a:defRPr sz="2400">
                <a:solidFill>
                  <a:schemeClr val="tx1"/>
                </a:solidFill>
                <a:latin typeface="Times New Roman" charset="0"/>
                <a:ea typeface="ＭＳ Ｐゴシック" charset="0"/>
              </a:defRPr>
            </a:lvl1pPr>
            <a:lvl2pPr marL="729057" indent="-280406" defTabSz="909763" eaLnBrk="0" hangingPunct="0">
              <a:defRPr sz="2400">
                <a:solidFill>
                  <a:schemeClr val="tx1"/>
                </a:solidFill>
                <a:latin typeface="Times New Roman" charset="0"/>
                <a:ea typeface="ＭＳ Ｐゴシック" charset="0"/>
              </a:defRPr>
            </a:lvl2pPr>
            <a:lvl3pPr marL="1121626" indent="-224325" defTabSz="909763" eaLnBrk="0" hangingPunct="0">
              <a:defRPr sz="2400">
                <a:solidFill>
                  <a:schemeClr val="tx1"/>
                </a:solidFill>
                <a:latin typeface="Times New Roman" charset="0"/>
                <a:ea typeface="ＭＳ Ｐゴシック" charset="0"/>
              </a:defRPr>
            </a:lvl3pPr>
            <a:lvl4pPr marL="1570276" indent="-224325" defTabSz="909763" eaLnBrk="0" hangingPunct="0">
              <a:defRPr sz="2400">
                <a:solidFill>
                  <a:schemeClr val="tx1"/>
                </a:solidFill>
                <a:latin typeface="Times New Roman" charset="0"/>
                <a:ea typeface="ＭＳ Ｐゴシック" charset="0"/>
              </a:defRPr>
            </a:lvl4pPr>
            <a:lvl5pPr marL="2018927" indent="-224325" defTabSz="909763" eaLnBrk="0" hangingPunct="0">
              <a:defRPr sz="2400">
                <a:solidFill>
                  <a:schemeClr val="tx1"/>
                </a:solidFill>
                <a:latin typeface="Times New Roman" charset="0"/>
                <a:ea typeface="ＭＳ Ｐゴシック" charset="0"/>
              </a:defRPr>
            </a:lvl5pPr>
            <a:lvl6pPr marL="2467577" indent="-224325" defTabSz="909763" eaLnBrk="0" fontAlgn="base" hangingPunct="0">
              <a:spcBef>
                <a:spcPct val="0"/>
              </a:spcBef>
              <a:spcAft>
                <a:spcPct val="0"/>
              </a:spcAft>
              <a:defRPr sz="2400">
                <a:solidFill>
                  <a:schemeClr val="tx1"/>
                </a:solidFill>
                <a:latin typeface="Times New Roman" charset="0"/>
                <a:ea typeface="ＭＳ Ｐゴシック" charset="0"/>
              </a:defRPr>
            </a:lvl6pPr>
            <a:lvl7pPr marL="2916227" indent="-224325" defTabSz="909763" eaLnBrk="0" fontAlgn="base" hangingPunct="0">
              <a:spcBef>
                <a:spcPct val="0"/>
              </a:spcBef>
              <a:spcAft>
                <a:spcPct val="0"/>
              </a:spcAft>
              <a:defRPr sz="2400">
                <a:solidFill>
                  <a:schemeClr val="tx1"/>
                </a:solidFill>
                <a:latin typeface="Times New Roman" charset="0"/>
                <a:ea typeface="ＭＳ Ｐゴシック" charset="0"/>
              </a:defRPr>
            </a:lvl7pPr>
            <a:lvl8pPr marL="3364878" indent="-224325" defTabSz="909763" eaLnBrk="0" fontAlgn="base" hangingPunct="0">
              <a:spcBef>
                <a:spcPct val="0"/>
              </a:spcBef>
              <a:spcAft>
                <a:spcPct val="0"/>
              </a:spcAft>
              <a:defRPr sz="2400">
                <a:solidFill>
                  <a:schemeClr val="tx1"/>
                </a:solidFill>
                <a:latin typeface="Times New Roman" charset="0"/>
                <a:ea typeface="ＭＳ Ｐゴシック" charset="0"/>
              </a:defRPr>
            </a:lvl8pPr>
            <a:lvl9pPr marL="3813528" indent="-224325" defTabSz="909763" eaLnBrk="0" fontAlgn="base" hangingPunct="0">
              <a:spcBef>
                <a:spcPct val="0"/>
              </a:spcBef>
              <a:spcAft>
                <a:spcPct val="0"/>
              </a:spcAft>
              <a:defRPr sz="2400">
                <a:solidFill>
                  <a:schemeClr val="tx1"/>
                </a:solidFill>
                <a:latin typeface="Times New Roman" charset="0"/>
                <a:ea typeface="ＭＳ Ｐゴシック" charset="0"/>
              </a:defRPr>
            </a:lvl9pPr>
          </a:lstStyle>
          <a:p>
            <a:fld id="{44A2ED1B-6D84-8A4B-983B-F53CB9A1170D}" type="slidenum">
              <a:rPr lang="en-US" sz="1200">
                <a:solidFill>
                  <a:srgbClr val="000000"/>
                </a:solidFill>
              </a:rPr>
              <a:pPr/>
              <a:t>69</a:t>
            </a:fld>
            <a:endParaRPr lang="en-US" sz="1200">
              <a:solidFill>
                <a:srgbClr val="000000"/>
              </a:solidFill>
            </a:endParaRPr>
          </a:p>
        </p:txBody>
      </p:sp>
      <p:sp>
        <p:nvSpPr>
          <p:cNvPr id="64515" name="Rectangle 2"/>
          <p:cNvSpPr>
            <a:spLocks noGrp="1" noRot="1" noChangeAspect="1" noChangeArrowheads="1" noTextEdit="1"/>
          </p:cNvSpPr>
          <p:nvPr>
            <p:ph type="sldImg"/>
          </p:nvPr>
        </p:nvSpPr>
        <p:spPr>
          <a:xfrm>
            <a:off x="1143000" y="685800"/>
            <a:ext cx="4572000" cy="3429000"/>
          </a:xfrm>
          <a:ln/>
        </p:spPr>
      </p:sp>
      <p:sp>
        <p:nvSpPr>
          <p:cNvPr id="64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397512430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763" eaLnBrk="0" hangingPunct="0">
              <a:defRPr sz="2400">
                <a:solidFill>
                  <a:schemeClr val="tx1"/>
                </a:solidFill>
                <a:latin typeface="Times New Roman" charset="0"/>
                <a:ea typeface="ＭＳ Ｐゴシック" charset="0"/>
              </a:defRPr>
            </a:lvl1pPr>
            <a:lvl2pPr marL="729057" indent="-280406" defTabSz="909763" eaLnBrk="0" hangingPunct="0">
              <a:defRPr sz="2400">
                <a:solidFill>
                  <a:schemeClr val="tx1"/>
                </a:solidFill>
                <a:latin typeface="Times New Roman" charset="0"/>
                <a:ea typeface="ＭＳ Ｐゴシック" charset="0"/>
              </a:defRPr>
            </a:lvl2pPr>
            <a:lvl3pPr marL="1121626" indent="-224325" defTabSz="909763" eaLnBrk="0" hangingPunct="0">
              <a:defRPr sz="2400">
                <a:solidFill>
                  <a:schemeClr val="tx1"/>
                </a:solidFill>
                <a:latin typeface="Times New Roman" charset="0"/>
                <a:ea typeface="ＭＳ Ｐゴシック" charset="0"/>
              </a:defRPr>
            </a:lvl3pPr>
            <a:lvl4pPr marL="1570276" indent="-224325" defTabSz="909763" eaLnBrk="0" hangingPunct="0">
              <a:defRPr sz="2400">
                <a:solidFill>
                  <a:schemeClr val="tx1"/>
                </a:solidFill>
                <a:latin typeface="Times New Roman" charset="0"/>
                <a:ea typeface="ＭＳ Ｐゴシック" charset="0"/>
              </a:defRPr>
            </a:lvl4pPr>
            <a:lvl5pPr marL="2018927" indent="-224325" defTabSz="909763" eaLnBrk="0" hangingPunct="0">
              <a:defRPr sz="2400">
                <a:solidFill>
                  <a:schemeClr val="tx1"/>
                </a:solidFill>
                <a:latin typeface="Times New Roman" charset="0"/>
                <a:ea typeface="ＭＳ Ｐゴシック" charset="0"/>
              </a:defRPr>
            </a:lvl5pPr>
            <a:lvl6pPr marL="2467577" indent="-224325" defTabSz="909763" eaLnBrk="0" fontAlgn="base" hangingPunct="0">
              <a:spcBef>
                <a:spcPct val="0"/>
              </a:spcBef>
              <a:spcAft>
                <a:spcPct val="0"/>
              </a:spcAft>
              <a:defRPr sz="2400">
                <a:solidFill>
                  <a:schemeClr val="tx1"/>
                </a:solidFill>
                <a:latin typeface="Times New Roman" charset="0"/>
                <a:ea typeface="ＭＳ Ｐゴシック" charset="0"/>
              </a:defRPr>
            </a:lvl6pPr>
            <a:lvl7pPr marL="2916227" indent="-224325" defTabSz="909763" eaLnBrk="0" fontAlgn="base" hangingPunct="0">
              <a:spcBef>
                <a:spcPct val="0"/>
              </a:spcBef>
              <a:spcAft>
                <a:spcPct val="0"/>
              </a:spcAft>
              <a:defRPr sz="2400">
                <a:solidFill>
                  <a:schemeClr val="tx1"/>
                </a:solidFill>
                <a:latin typeface="Times New Roman" charset="0"/>
                <a:ea typeface="ＭＳ Ｐゴシック" charset="0"/>
              </a:defRPr>
            </a:lvl7pPr>
            <a:lvl8pPr marL="3364878" indent="-224325" defTabSz="909763" eaLnBrk="0" fontAlgn="base" hangingPunct="0">
              <a:spcBef>
                <a:spcPct val="0"/>
              </a:spcBef>
              <a:spcAft>
                <a:spcPct val="0"/>
              </a:spcAft>
              <a:defRPr sz="2400">
                <a:solidFill>
                  <a:schemeClr val="tx1"/>
                </a:solidFill>
                <a:latin typeface="Times New Roman" charset="0"/>
                <a:ea typeface="ＭＳ Ｐゴシック" charset="0"/>
              </a:defRPr>
            </a:lvl8pPr>
            <a:lvl9pPr marL="3813528" indent="-224325" defTabSz="909763" eaLnBrk="0" fontAlgn="base" hangingPunct="0">
              <a:spcBef>
                <a:spcPct val="0"/>
              </a:spcBef>
              <a:spcAft>
                <a:spcPct val="0"/>
              </a:spcAft>
              <a:defRPr sz="2400">
                <a:solidFill>
                  <a:schemeClr val="tx1"/>
                </a:solidFill>
                <a:latin typeface="Times New Roman" charset="0"/>
                <a:ea typeface="ＭＳ Ｐゴシック" charset="0"/>
              </a:defRPr>
            </a:lvl9pPr>
          </a:lstStyle>
          <a:p>
            <a:fld id="{592F4065-5B57-5344-9072-8D1475089C54}" type="slidenum">
              <a:rPr lang="en-US" sz="1200">
                <a:solidFill>
                  <a:srgbClr val="000000"/>
                </a:solidFill>
              </a:rPr>
              <a:pPr/>
              <a:t>70</a:t>
            </a:fld>
            <a:endParaRPr lang="en-US" sz="1200">
              <a:solidFill>
                <a:srgbClr val="000000"/>
              </a:solidFill>
            </a:endParaRPr>
          </a:p>
        </p:txBody>
      </p:sp>
      <p:sp>
        <p:nvSpPr>
          <p:cNvPr id="65539" name="Rectangle 2"/>
          <p:cNvSpPr>
            <a:spLocks noGrp="1" noRot="1" noChangeAspect="1" noChangeArrowheads="1" noTextEdit="1"/>
          </p:cNvSpPr>
          <p:nvPr>
            <p:ph type="sldImg"/>
          </p:nvPr>
        </p:nvSpPr>
        <p:spPr>
          <a:xfrm>
            <a:off x="1143000" y="685800"/>
            <a:ext cx="4572000" cy="3429000"/>
          </a:xfrm>
          <a:ln/>
        </p:spPr>
      </p:sp>
      <p:sp>
        <p:nvSpPr>
          <p:cNvPr id="655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422170645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763" eaLnBrk="0" hangingPunct="0">
              <a:defRPr sz="2400">
                <a:solidFill>
                  <a:schemeClr val="tx1"/>
                </a:solidFill>
                <a:latin typeface="Times New Roman" charset="0"/>
                <a:ea typeface="ＭＳ Ｐゴシック" charset="0"/>
              </a:defRPr>
            </a:lvl1pPr>
            <a:lvl2pPr marL="729057" indent="-280406" defTabSz="909763" eaLnBrk="0" hangingPunct="0">
              <a:defRPr sz="2400">
                <a:solidFill>
                  <a:schemeClr val="tx1"/>
                </a:solidFill>
                <a:latin typeface="Times New Roman" charset="0"/>
                <a:ea typeface="ＭＳ Ｐゴシック" charset="0"/>
              </a:defRPr>
            </a:lvl2pPr>
            <a:lvl3pPr marL="1121626" indent="-224325" defTabSz="909763" eaLnBrk="0" hangingPunct="0">
              <a:defRPr sz="2400">
                <a:solidFill>
                  <a:schemeClr val="tx1"/>
                </a:solidFill>
                <a:latin typeface="Times New Roman" charset="0"/>
                <a:ea typeface="ＭＳ Ｐゴシック" charset="0"/>
              </a:defRPr>
            </a:lvl3pPr>
            <a:lvl4pPr marL="1570276" indent="-224325" defTabSz="909763" eaLnBrk="0" hangingPunct="0">
              <a:defRPr sz="2400">
                <a:solidFill>
                  <a:schemeClr val="tx1"/>
                </a:solidFill>
                <a:latin typeface="Times New Roman" charset="0"/>
                <a:ea typeface="ＭＳ Ｐゴシック" charset="0"/>
              </a:defRPr>
            </a:lvl4pPr>
            <a:lvl5pPr marL="2018927" indent="-224325" defTabSz="909763" eaLnBrk="0" hangingPunct="0">
              <a:defRPr sz="2400">
                <a:solidFill>
                  <a:schemeClr val="tx1"/>
                </a:solidFill>
                <a:latin typeface="Times New Roman" charset="0"/>
                <a:ea typeface="ＭＳ Ｐゴシック" charset="0"/>
              </a:defRPr>
            </a:lvl5pPr>
            <a:lvl6pPr marL="2467577" indent="-224325" defTabSz="909763" eaLnBrk="0" fontAlgn="base" hangingPunct="0">
              <a:spcBef>
                <a:spcPct val="0"/>
              </a:spcBef>
              <a:spcAft>
                <a:spcPct val="0"/>
              </a:spcAft>
              <a:defRPr sz="2400">
                <a:solidFill>
                  <a:schemeClr val="tx1"/>
                </a:solidFill>
                <a:latin typeface="Times New Roman" charset="0"/>
                <a:ea typeface="ＭＳ Ｐゴシック" charset="0"/>
              </a:defRPr>
            </a:lvl6pPr>
            <a:lvl7pPr marL="2916227" indent="-224325" defTabSz="909763" eaLnBrk="0" fontAlgn="base" hangingPunct="0">
              <a:spcBef>
                <a:spcPct val="0"/>
              </a:spcBef>
              <a:spcAft>
                <a:spcPct val="0"/>
              </a:spcAft>
              <a:defRPr sz="2400">
                <a:solidFill>
                  <a:schemeClr val="tx1"/>
                </a:solidFill>
                <a:latin typeface="Times New Roman" charset="0"/>
                <a:ea typeface="ＭＳ Ｐゴシック" charset="0"/>
              </a:defRPr>
            </a:lvl7pPr>
            <a:lvl8pPr marL="3364878" indent="-224325" defTabSz="909763" eaLnBrk="0" fontAlgn="base" hangingPunct="0">
              <a:spcBef>
                <a:spcPct val="0"/>
              </a:spcBef>
              <a:spcAft>
                <a:spcPct val="0"/>
              </a:spcAft>
              <a:defRPr sz="2400">
                <a:solidFill>
                  <a:schemeClr val="tx1"/>
                </a:solidFill>
                <a:latin typeface="Times New Roman" charset="0"/>
                <a:ea typeface="ＭＳ Ｐゴシック" charset="0"/>
              </a:defRPr>
            </a:lvl8pPr>
            <a:lvl9pPr marL="3813528" indent="-224325" defTabSz="909763" eaLnBrk="0" fontAlgn="base" hangingPunct="0">
              <a:spcBef>
                <a:spcPct val="0"/>
              </a:spcBef>
              <a:spcAft>
                <a:spcPct val="0"/>
              </a:spcAft>
              <a:defRPr sz="2400">
                <a:solidFill>
                  <a:schemeClr val="tx1"/>
                </a:solidFill>
                <a:latin typeface="Times New Roman" charset="0"/>
                <a:ea typeface="ＭＳ Ｐゴシック" charset="0"/>
              </a:defRPr>
            </a:lvl9pPr>
          </a:lstStyle>
          <a:p>
            <a:fld id="{CA25E501-61E0-1B4B-A146-5385CF72388E}" type="slidenum">
              <a:rPr lang="en-US" sz="1200">
                <a:solidFill>
                  <a:srgbClr val="000000"/>
                </a:solidFill>
              </a:rPr>
              <a:pPr/>
              <a:t>71</a:t>
            </a:fld>
            <a:endParaRPr lang="en-US" sz="1200">
              <a:solidFill>
                <a:srgbClr val="000000"/>
              </a:solidFill>
            </a:endParaRPr>
          </a:p>
        </p:txBody>
      </p:sp>
      <p:sp>
        <p:nvSpPr>
          <p:cNvPr id="66563" name="Rectangle 2"/>
          <p:cNvSpPr>
            <a:spLocks noGrp="1" noRot="1" noChangeAspect="1" noChangeArrowheads="1" noTextEdit="1"/>
          </p:cNvSpPr>
          <p:nvPr>
            <p:ph type="sldImg"/>
          </p:nvPr>
        </p:nvSpPr>
        <p:spPr>
          <a:xfrm>
            <a:off x="1143000" y="685800"/>
            <a:ext cx="4572000" cy="3429000"/>
          </a:xfrm>
          <a:ln/>
        </p:spPr>
      </p:sp>
      <p:sp>
        <p:nvSpPr>
          <p:cNvPr id="665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427314374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763" eaLnBrk="0" hangingPunct="0">
              <a:defRPr sz="2400">
                <a:solidFill>
                  <a:schemeClr val="tx1"/>
                </a:solidFill>
                <a:latin typeface="Times New Roman" charset="0"/>
                <a:ea typeface="ＭＳ Ｐゴシック" charset="0"/>
              </a:defRPr>
            </a:lvl1pPr>
            <a:lvl2pPr marL="729057" indent="-280406" defTabSz="909763" eaLnBrk="0" hangingPunct="0">
              <a:defRPr sz="2400">
                <a:solidFill>
                  <a:schemeClr val="tx1"/>
                </a:solidFill>
                <a:latin typeface="Times New Roman" charset="0"/>
                <a:ea typeface="ＭＳ Ｐゴシック" charset="0"/>
              </a:defRPr>
            </a:lvl2pPr>
            <a:lvl3pPr marL="1121626" indent="-224325" defTabSz="909763" eaLnBrk="0" hangingPunct="0">
              <a:defRPr sz="2400">
                <a:solidFill>
                  <a:schemeClr val="tx1"/>
                </a:solidFill>
                <a:latin typeface="Times New Roman" charset="0"/>
                <a:ea typeface="ＭＳ Ｐゴシック" charset="0"/>
              </a:defRPr>
            </a:lvl3pPr>
            <a:lvl4pPr marL="1570276" indent="-224325" defTabSz="909763" eaLnBrk="0" hangingPunct="0">
              <a:defRPr sz="2400">
                <a:solidFill>
                  <a:schemeClr val="tx1"/>
                </a:solidFill>
                <a:latin typeface="Times New Roman" charset="0"/>
                <a:ea typeface="ＭＳ Ｐゴシック" charset="0"/>
              </a:defRPr>
            </a:lvl4pPr>
            <a:lvl5pPr marL="2018927" indent="-224325" defTabSz="909763" eaLnBrk="0" hangingPunct="0">
              <a:defRPr sz="2400">
                <a:solidFill>
                  <a:schemeClr val="tx1"/>
                </a:solidFill>
                <a:latin typeface="Times New Roman" charset="0"/>
                <a:ea typeface="ＭＳ Ｐゴシック" charset="0"/>
              </a:defRPr>
            </a:lvl5pPr>
            <a:lvl6pPr marL="2467577" indent="-224325" defTabSz="909763" eaLnBrk="0" fontAlgn="base" hangingPunct="0">
              <a:spcBef>
                <a:spcPct val="0"/>
              </a:spcBef>
              <a:spcAft>
                <a:spcPct val="0"/>
              </a:spcAft>
              <a:defRPr sz="2400">
                <a:solidFill>
                  <a:schemeClr val="tx1"/>
                </a:solidFill>
                <a:latin typeface="Times New Roman" charset="0"/>
                <a:ea typeface="ＭＳ Ｐゴシック" charset="0"/>
              </a:defRPr>
            </a:lvl6pPr>
            <a:lvl7pPr marL="2916227" indent="-224325" defTabSz="909763" eaLnBrk="0" fontAlgn="base" hangingPunct="0">
              <a:spcBef>
                <a:spcPct val="0"/>
              </a:spcBef>
              <a:spcAft>
                <a:spcPct val="0"/>
              </a:spcAft>
              <a:defRPr sz="2400">
                <a:solidFill>
                  <a:schemeClr val="tx1"/>
                </a:solidFill>
                <a:latin typeface="Times New Roman" charset="0"/>
                <a:ea typeface="ＭＳ Ｐゴシック" charset="0"/>
              </a:defRPr>
            </a:lvl7pPr>
            <a:lvl8pPr marL="3364878" indent="-224325" defTabSz="909763" eaLnBrk="0" fontAlgn="base" hangingPunct="0">
              <a:spcBef>
                <a:spcPct val="0"/>
              </a:spcBef>
              <a:spcAft>
                <a:spcPct val="0"/>
              </a:spcAft>
              <a:defRPr sz="2400">
                <a:solidFill>
                  <a:schemeClr val="tx1"/>
                </a:solidFill>
                <a:latin typeface="Times New Roman" charset="0"/>
                <a:ea typeface="ＭＳ Ｐゴシック" charset="0"/>
              </a:defRPr>
            </a:lvl8pPr>
            <a:lvl9pPr marL="3813528" indent="-224325" defTabSz="909763" eaLnBrk="0" fontAlgn="base" hangingPunct="0">
              <a:spcBef>
                <a:spcPct val="0"/>
              </a:spcBef>
              <a:spcAft>
                <a:spcPct val="0"/>
              </a:spcAft>
              <a:defRPr sz="2400">
                <a:solidFill>
                  <a:schemeClr val="tx1"/>
                </a:solidFill>
                <a:latin typeface="Times New Roman" charset="0"/>
                <a:ea typeface="ＭＳ Ｐゴシック" charset="0"/>
              </a:defRPr>
            </a:lvl9pPr>
          </a:lstStyle>
          <a:p>
            <a:fld id="{80F4DE2C-28FE-5E43-9BDB-B95F1E748C0E}" type="slidenum">
              <a:rPr lang="en-US" sz="1200">
                <a:solidFill>
                  <a:srgbClr val="000000"/>
                </a:solidFill>
              </a:rPr>
              <a:pPr/>
              <a:t>72</a:t>
            </a:fld>
            <a:endParaRPr lang="en-US" sz="1200">
              <a:solidFill>
                <a:srgbClr val="000000"/>
              </a:solidFill>
            </a:endParaRPr>
          </a:p>
        </p:txBody>
      </p:sp>
      <p:sp>
        <p:nvSpPr>
          <p:cNvPr id="67587" name="Rectangle 2"/>
          <p:cNvSpPr>
            <a:spLocks noGrp="1" noRot="1" noChangeAspect="1" noChangeArrowheads="1" noTextEdit="1"/>
          </p:cNvSpPr>
          <p:nvPr>
            <p:ph type="sldImg"/>
          </p:nvPr>
        </p:nvSpPr>
        <p:spPr>
          <a:xfrm>
            <a:off x="1143000" y="685800"/>
            <a:ext cx="4572000" cy="3429000"/>
          </a:xfrm>
          <a:ln/>
        </p:spPr>
      </p:sp>
      <p:sp>
        <p:nvSpPr>
          <p:cNvPr id="67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319247080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endParaRPr lang="en-US"/>
          </a:p>
        </p:txBody>
      </p:sp>
      <p:sp>
        <p:nvSpPr>
          <p:cNvPr id="5" name="Slide Number Placeholder 4"/>
          <p:cNvSpPr>
            <a:spLocks noGrp="1"/>
          </p:cNvSpPr>
          <p:nvPr>
            <p:ph type="sldNum" sz="quarter" idx="11"/>
          </p:nvPr>
        </p:nvSpPr>
        <p:spPr/>
        <p:txBody>
          <a:bodyPr/>
          <a:lstStyle/>
          <a:p>
            <a:fld id="{5A1F48E1-058B-4963-8D55-C60E043110E3}" type="slidenum">
              <a:rPr lang="en-US" smtClean="0"/>
              <a:pPr/>
              <a:t>7</a:t>
            </a:fld>
            <a:endParaRPr lang="en-US"/>
          </a:p>
        </p:txBody>
      </p:sp>
    </p:spTree>
    <p:extLst>
      <p:ext uri="{BB962C8B-B14F-4D97-AF65-F5344CB8AC3E}">
        <p14:creationId xmlns:p14="http://schemas.microsoft.com/office/powerpoint/2010/main" val="30501276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763" eaLnBrk="0" hangingPunct="0">
              <a:defRPr sz="2400">
                <a:solidFill>
                  <a:schemeClr val="tx1"/>
                </a:solidFill>
                <a:latin typeface="Times New Roman" charset="0"/>
                <a:ea typeface="ＭＳ Ｐゴシック" charset="0"/>
              </a:defRPr>
            </a:lvl1pPr>
            <a:lvl2pPr marL="729057" indent="-280406" defTabSz="909763" eaLnBrk="0" hangingPunct="0">
              <a:defRPr sz="2400">
                <a:solidFill>
                  <a:schemeClr val="tx1"/>
                </a:solidFill>
                <a:latin typeface="Times New Roman" charset="0"/>
                <a:ea typeface="ＭＳ Ｐゴシック" charset="0"/>
              </a:defRPr>
            </a:lvl2pPr>
            <a:lvl3pPr marL="1121626" indent="-224325" defTabSz="909763" eaLnBrk="0" hangingPunct="0">
              <a:defRPr sz="2400">
                <a:solidFill>
                  <a:schemeClr val="tx1"/>
                </a:solidFill>
                <a:latin typeface="Times New Roman" charset="0"/>
                <a:ea typeface="ＭＳ Ｐゴシック" charset="0"/>
              </a:defRPr>
            </a:lvl3pPr>
            <a:lvl4pPr marL="1570276" indent="-224325" defTabSz="909763" eaLnBrk="0" hangingPunct="0">
              <a:defRPr sz="2400">
                <a:solidFill>
                  <a:schemeClr val="tx1"/>
                </a:solidFill>
                <a:latin typeface="Times New Roman" charset="0"/>
                <a:ea typeface="ＭＳ Ｐゴシック" charset="0"/>
              </a:defRPr>
            </a:lvl4pPr>
            <a:lvl5pPr marL="2018927" indent="-224325" defTabSz="909763" eaLnBrk="0" hangingPunct="0">
              <a:defRPr sz="2400">
                <a:solidFill>
                  <a:schemeClr val="tx1"/>
                </a:solidFill>
                <a:latin typeface="Times New Roman" charset="0"/>
                <a:ea typeface="ＭＳ Ｐゴシック" charset="0"/>
              </a:defRPr>
            </a:lvl5pPr>
            <a:lvl6pPr marL="2467577" indent="-224325" defTabSz="909763" eaLnBrk="0" fontAlgn="base" hangingPunct="0">
              <a:spcBef>
                <a:spcPct val="0"/>
              </a:spcBef>
              <a:spcAft>
                <a:spcPct val="0"/>
              </a:spcAft>
              <a:defRPr sz="2400">
                <a:solidFill>
                  <a:schemeClr val="tx1"/>
                </a:solidFill>
                <a:latin typeface="Times New Roman" charset="0"/>
                <a:ea typeface="ＭＳ Ｐゴシック" charset="0"/>
              </a:defRPr>
            </a:lvl6pPr>
            <a:lvl7pPr marL="2916227" indent="-224325" defTabSz="909763" eaLnBrk="0" fontAlgn="base" hangingPunct="0">
              <a:spcBef>
                <a:spcPct val="0"/>
              </a:spcBef>
              <a:spcAft>
                <a:spcPct val="0"/>
              </a:spcAft>
              <a:defRPr sz="2400">
                <a:solidFill>
                  <a:schemeClr val="tx1"/>
                </a:solidFill>
                <a:latin typeface="Times New Roman" charset="0"/>
                <a:ea typeface="ＭＳ Ｐゴシック" charset="0"/>
              </a:defRPr>
            </a:lvl7pPr>
            <a:lvl8pPr marL="3364878" indent="-224325" defTabSz="909763" eaLnBrk="0" fontAlgn="base" hangingPunct="0">
              <a:spcBef>
                <a:spcPct val="0"/>
              </a:spcBef>
              <a:spcAft>
                <a:spcPct val="0"/>
              </a:spcAft>
              <a:defRPr sz="2400">
                <a:solidFill>
                  <a:schemeClr val="tx1"/>
                </a:solidFill>
                <a:latin typeface="Times New Roman" charset="0"/>
                <a:ea typeface="ＭＳ Ｐゴシック" charset="0"/>
              </a:defRPr>
            </a:lvl8pPr>
            <a:lvl9pPr marL="3813528" indent="-224325" defTabSz="909763" eaLnBrk="0" fontAlgn="base" hangingPunct="0">
              <a:spcBef>
                <a:spcPct val="0"/>
              </a:spcBef>
              <a:spcAft>
                <a:spcPct val="0"/>
              </a:spcAft>
              <a:defRPr sz="2400">
                <a:solidFill>
                  <a:schemeClr val="tx1"/>
                </a:solidFill>
                <a:latin typeface="Times New Roman" charset="0"/>
                <a:ea typeface="ＭＳ Ｐゴシック" charset="0"/>
              </a:defRPr>
            </a:lvl9pPr>
          </a:lstStyle>
          <a:p>
            <a:fld id="{80F4DE2C-28FE-5E43-9BDB-B95F1E748C0E}" type="slidenum">
              <a:rPr lang="en-US" sz="1200">
                <a:solidFill>
                  <a:srgbClr val="000000"/>
                </a:solidFill>
              </a:rPr>
              <a:pPr/>
              <a:t>73</a:t>
            </a:fld>
            <a:endParaRPr lang="en-US" sz="1200">
              <a:solidFill>
                <a:srgbClr val="000000"/>
              </a:solidFill>
            </a:endParaRPr>
          </a:p>
        </p:txBody>
      </p:sp>
      <p:sp>
        <p:nvSpPr>
          <p:cNvPr id="67587" name="Rectangle 2"/>
          <p:cNvSpPr>
            <a:spLocks noGrp="1" noRot="1" noChangeAspect="1" noChangeArrowheads="1" noTextEdit="1"/>
          </p:cNvSpPr>
          <p:nvPr>
            <p:ph type="sldImg"/>
          </p:nvPr>
        </p:nvSpPr>
        <p:spPr>
          <a:xfrm>
            <a:off x="1143000" y="685800"/>
            <a:ext cx="4572000" cy="3429000"/>
          </a:xfrm>
          <a:ln/>
        </p:spPr>
      </p:sp>
      <p:sp>
        <p:nvSpPr>
          <p:cNvPr id="67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138476393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763" eaLnBrk="0" hangingPunct="0">
              <a:defRPr sz="2400">
                <a:solidFill>
                  <a:schemeClr val="tx1"/>
                </a:solidFill>
                <a:latin typeface="Times New Roman" charset="0"/>
                <a:ea typeface="ＭＳ Ｐゴシック" charset="0"/>
              </a:defRPr>
            </a:lvl1pPr>
            <a:lvl2pPr marL="729057" indent="-280406" defTabSz="909763" eaLnBrk="0" hangingPunct="0">
              <a:defRPr sz="2400">
                <a:solidFill>
                  <a:schemeClr val="tx1"/>
                </a:solidFill>
                <a:latin typeface="Times New Roman" charset="0"/>
                <a:ea typeface="ＭＳ Ｐゴシック" charset="0"/>
              </a:defRPr>
            </a:lvl2pPr>
            <a:lvl3pPr marL="1121626" indent="-224325" defTabSz="909763" eaLnBrk="0" hangingPunct="0">
              <a:defRPr sz="2400">
                <a:solidFill>
                  <a:schemeClr val="tx1"/>
                </a:solidFill>
                <a:latin typeface="Times New Roman" charset="0"/>
                <a:ea typeface="ＭＳ Ｐゴシック" charset="0"/>
              </a:defRPr>
            </a:lvl3pPr>
            <a:lvl4pPr marL="1570276" indent="-224325" defTabSz="909763" eaLnBrk="0" hangingPunct="0">
              <a:defRPr sz="2400">
                <a:solidFill>
                  <a:schemeClr val="tx1"/>
                </a:solidFill>
                <a:latin typeface="Times New Roman" charset="0"/>
                <a:ea typeface="ＭＳ Ｐゴシック" charset="0"/>
              </a:defRPr>
            </a:lvl4pPr>
            <a:lvl5pPr marL="2018927" indent="-224325" defTabSz="909763" eaLnBrk="0" hangingPunct="0">
              <a:defRPr sz="2400">
                <a:solidFill>
                  <a:schemeClr val="tx1"/>
                </a:solidFill>
                <a:latin typeface="Times New Roman" charset="0"/>
                <a:ea typeface="ＭＳ Ｐゴシック" charset="0"/>
              </a:defRPr>
            </a:lvl5pPr>
            <a:lvl6pPr marL="2467577" indent="-224325" defTabSz="909763" eaLnBrk="0" fontAlgn="base" hangingPunct="0">
              <a:spcBef>
                <a:spcPct val="0"/>
              </a:spcBef>
              <a:spcAft>
                <a:spcPct val="0"/>
              </a:spcAft>
              <a:defRPr sz="2400">
                <a:solidFill>
                  <a:schemeClr val="tx1"/>
                </a:solidFill>
                <a:latin typeface="Times New Roman" charset="0"/>
                <a:ea typeface="ＭＳ Ｐゴシック" charset="0"/>
              </a:defRPr>
            </a:lvl6pPr>
            <a:lvl7pPr marL="2916227" indent="-224325" defTabSz="909763" eaLnBrk="0" fontAlgn="base" hangingPunct="0">
              <a:spcBef>
                <a:spcPct val="0"/>
              </a:spcBef>
              <a:spcAft>
                <a:spcPct val="0"/>
              </a:spcAft>
              <a:defRPr sz="2400">
                <a:solidFill>
                  <a:schemeClr val="tx1"/>
                </a:solidFill>
                <a:latin typeface="Times New Roman" charset="0"/>
                <a:ea typeface="ＭＳ Ｐゴシック" charset="0"/>
              </a:defRPr>
            </a:lvl7pPr>
            <a:lvl8pPr marL="3364878" indent="-224325" defTabSz="909763" eaLnBrk="0" fontAlgn="base" hangingPunct="0">
              <a:spcBef>
                <a:spcPct val="0"/>
              </a:spcBef>
              <a:spcAft>
                <a:spcPct val="0"/>
              </a:spcAft>
              <a:defRPr sz="2400">
                <a:solidFill>
                  <a:schemeClr val="tx1"/>
                </a:solidFill>
                <a:latin typeface="Times New Roman" charset="0"/>
                <a:ea typeface="ＭＳ Ｐゴシック" charset="0"/>
              </a:defRPr>
            </a:lvl8pPr>
            <a:lvl9pPr marL="3813528" indent="-224325" defTabSz="909763" eaLnBrk="0" fontAlgn="base" hangingPunct="0">
              <a:spcBef>
                <a:spcPct val="0"/>
              </a:spcBef>
              <a:spcAft>
                <a:spcPct val="0"/>
              </a:spcAft>
              <a:defRPr sz="2400">
                <a:solidFill>
                  <a:schemeClr val="tx1"/>
                </a:solidFill>
                <a:latin typeface="Times New Roman" charset="0"/>
                <a:ea typeface="ＭＳ Ｐゴシック" charset="0"/>
              </a:defRPr>
            </a:lvl9pPr>
          </a:lstStyle>
          <a:p>
            <a:fld id="{80F4DE2C-28FE-5E43-9BDB-B95F1E748C0E}" type="slidenum">
              <a:rPr lang="en-US" sz="1200">
                <a:solidFill>
                  <a:srgbClr val="000000"/>
                </a:solidFill>
              </a:rPr>
              <a:pPr/>
              <a:t>74</a:t>
            </a:fld>
            <a:endParaRPr lang="en-US" sz="1200">
              <a:solidFill>
                <a:srgbClr val="000000"/>
              </a:solidFill>
            </a:endParaRPr>
          </a:p>
        </p:txBody>
      </p:sp>
      <p:sp>
        <p:nvSpPr>
          <p:cNvPr id="67587" name="Rectangle 2"/>
          <p:cNvSpPr>
            <a:spLocks noGrp="1" noRot="1" noChangeAspect="1" noChangeArrowheads="1" noTextEdit="1"/>
          </p:cNvSpPr>
          <p:nvPr>
            <p:ph type="sldImg"/>
          </p:nvPr>
        </p:nvSpPr>
        <p:spPr>
          <a:xfrm>
            <a:off x="1143000" y="685800"/>
            <a:ext cx="4572000" cy="3429000"/>
          </a:xfrm>
          <a:ln/>
        </p:spPr>
      </p:sp>
      <p:sp>
        <p:nvSpPr>
          <p:cNvPr id="67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138476393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763" eaLnBrk="0" hangingPunct="0">
              <a:defRPr sz="2400">
                <a:solidFill>
                  <a:schemeClr val="tx1"/>
                </a:solidFill>
                <a:latin typeface="Times New Roman" charset="0"/>
                <a:ea typeface="ＭＳ Ｐゴシック" charset="0"/>
              </a:defRPr>
            </a:lvl1pPr>
            <a:lvl2pPr marL="729057" indent="-280406" defTabSz="909763" eaLnBrk="0" hangingPunct="0">
              <a:defRPr sz="2400">
                <a:solidFill>
                  <a:schemeClr val="tx1"/>
                </a:solidFill>
                <a:latin typeface="Times New Roman" charset="0"/>
                <a:ea typeface="ＭＳ Ｐゴシック" charset="0"/>
              </a:defRPr>
            </a:lvl2pPr>
            <a:lvl3pPr marL="1121626" indent="-224325" defTabSz="909763" eaLnBrk="0" hangingPunct="0">
              <a:defRPr sz="2400">
                <a:solidFill>
                  <a:schemeClr val="tx1"/>
                </a:solidFill>
                <a:latin typeface="Times New Roman" charset="0"/>
                <a:ea typeface="ＭＳ Ｐゴシック" charset="0"/>
              </a:defRPr>
            </a:lvl3pPr>
            <a:lvl4pPr marL="1570276" indent="-224325" defTabSz="909763" eaLnBrk="0" hangingPunct="0">
              <a:defRPr sz="2400">
                <a:solidFill>
                  <a:schemeClr val="tx1"/>
                </a:solidFill>
                <a:latin typeface="Times New Roman" charset="0"/>
                <a:ea typeface="ＭＳ Ｐゴシック" charset="0"/>
              </a:defRPr>
            </a:lvl4pPr>
            <a:lvl5pPr marL="2018927" indent="-224325" defTabSz="909763" eaLnBrk="0" hangingPunct="0">
              <a:defRPr sz="2400">
                <a:solidFill>
                  <a:schemeClr val="tx1"/>
                </a:solidFill>
                <a:latin typeface="Times New Roman" charset="0"/>
                <a:ea typeface="ＭＳ Ｐゴシック" charset="0"/>
              </a:defRPr>
            </a:lvl5pPr>
            <a:lvl6pPr marL="2467577" indent="-224325" defTabSz="909763" eaLnBrk="0" fontAlgn="base" hangingPunct="0">
              <a:spcBef>
                <a:spcPct val="0"/>
              </a:spcBef>
              <a:spcAft>
                <a:spcPct val="0"/>
              </a:spcAft>
              <a:defRPr sz="2400">
                <a:solidFill>
                  <a:schemeClr val="tx1"/>
                </a:solidFill>
                <a:latin typeface="Times New Roman" charset="0"/>
                <a:ea typeface="ＭＳ Ｐゴシック" charset="0"/>
              </a:defRPr>
            </a:lvl6pPr>
            <a:lvl7pPr marL="2916227" indent="-224325" defTabSz="909763" eaLnBrk="0" fontAlgn="base" hangingPunct="0">
              <a:spcBef>
                <a:spcPct val="0"/>
              </a:spcBef>
              <a:spcAft>
                <a:spcPct val="0"/>
              </a:spcAft>
              <a:defRPr sz="2400">
                <a:solidFill>
                  <a:schemeClr val="tx1"/>
                </a:solidFill>
                <a:latin typeface="Times New Roman" charset="0"/>
                <a:ea typeface="ＭＳ Ｐゴシック" charset="0"/>
              </a:defRPr>
            </a:lvl7pPr>
            <a:lvl8pPr marL="3364878" indent="-224325" defTabSz="909763" eaLnBrk="0" fontAlgn="base" hangingPunct="0">
              <a:spcBef>
                <a:spcPct val="0"/>
              </a:spcBef>
              <a:spcAft>
                <a:spcPct val="0"/>
              </a:spcAft>
              <a:defRPr sz="2400">
                <a:solidFill>
                  <a:schemeClr val="tx1"/>
                </a:solidFill>
                <a:latin typeface="Times New Roman" charset="0"/>
                <a:ea typeface="ＭＳ Ｐゴシック" charset="0"/>
              </a:defRPr>
            </a:lvl8pPr>
            <a:lvl9pPr marL="3813528" indent="-224325" defTabSz="909763" eaLnBrk="0" fontAlgn="base" hangingPunct="0">
              <a:spcBef>
                <a:spcPct val="0"/>
              </a:spcBef>
              <a:spcAft>
                <a:spcPct val="0"/>
              </a:spcAft>
              <a:defRPr sz="2400">
                <a:solidFill>
                  <a:schemeClr val="tx1"/>
                </a:solidFill>
                <a:latin typeface="Times New Roman" charset="0"/>
                <a:ea typeface="ＭＳ Ｐゴシック" charset="0"/>
              </a:defRPr>
            </a:lvl9pPr>
          </a:lstStyle>
          <a:p>
            <a:fld id="{80F4DE2C-28FE-5E43-9BDB-B95F1E748C0E}" type="slidenum">
              <a:rPr lang="en-US" sz="1200">
                <a:solidFill>
                  <a:srgbClr val="000000"/>
                </a:solidFill>
              </a:rPr>
              <a:pPr/>
              <a:t>75</a:t>
            </a:fld>
            <a:endParaRPr lang="en-US" sz="1200">
              <a:solidFill>
                <a:srgbClr val="000000"/>
              </a:solidFill>
            </a:endParaRPr>
          </a:p>
        </p:txBody>
      </p:sp>
      <p:sp>
        <p:nvSpPr>
          <p:cNvPr id="67587" name="Rectangle 2"/>
          <p:cNvSpPr>
            <a:spLocks noGrp="1" noRot="1" noChangeAspect="1" noChangeArrowheads="1" noTextEdit="1"/>
          </p:cNvSpPr>
          <p:nvPr>
            <p:ph type="sldImg"/>
          </p:nvPr>
        </p:nvSpPr>
        <p:spPr>
          <a:xfrm>
            <a:off x="1143000" y="685800"/>
            <a:ext cx="4572000" cy="3429000"/>
          </a:xfrm>
          <a:ln/>
        </p:spPr>
      </p:sp>
      <p:sp>
        <p:nvSpPr>
          <p:cNvPr id="67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138476393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763" eaLnBrk="0" hangingPunct="0">
              <a:defRPr sz="2400">
                <a:solidFill>
                  <a:schemeClr val="tx1"/>
                </a:solidFill>
                <a:latin typeface="Times New Roman" charset="0"/>
                <a:ea typeface="ＭＳ Ｐゴシック" charset="0"/>
              </a:defRPr>
            </a:lvl1pPr>
            <a:lvl2pPr marL="729057" indent="-280406" defTabSz="909763" eaLnBrk="0" hangingPunct="0">
              <a:defRPr sz="2400">
                <a:solidFill>
                  <a:schemeClr val="tx1"/>
                </a:solidFill>
                <a:latin typeface="Times New Roman" charset="0"/>
                <a:ea typeface="ＭＳ Ｐゴシック" charset="0"/>
              </a:defRPr>
            </a:lvl2pPr>
            <a:lvl3pPr marL="1121626" indent="-224325" defTabSz="909763" eaLnBrk="0" hangingPunct="0">
              <a:defRPr sz="2400">
                <a:solidFill>
                  <a:schemeClr val="tx1"/>
                </a:solidFill>
                <a:latin typeface="Times New Roman" charset="0"/>
                <a:ea typeface="ＭＳ Ｐゴシック" charset="0"/>
              </a:defRPr>
            </a:lvl3pPr>
            <a:lvl4pPr marL="1570276" indent="-224325" defTabSz="909763" eaLnBrk="0" hangingPunct="0">
              <a:defRPr sz="2400">
                <a:solidFill>
                  <a:schemeClr val="tx1"/>
                </a:solidFill>
                <a:latin typeface="Times New Roman" charset="0"/>
                <a:ea typeface="ＭＳ Ｐゴシック" charset="0"/>
              </a:defRPr>
            </a:lvl4pPr>
            <a:lvl5pPr marL="2018927" indent="-224325" defTabSz="909763" eaLnBrk="0" hangingPunct="0">
              <a:defRPr sz="2400">
                <a:solidFill>
                  <a:schemeClr val="tx1"/>
                </a:solidFill>
                <a:latin typeface="Times New Roman" charset="0"/>
                <a:ea typeface="ＭＳ Ｐゴシック" charset="0"/>
              </a:defRPr>
            </a:lvl5pPr>
            <a:lvl6pPr marL="2467577" indent="-224325" defTabSz="909763" eaLnBrk="0" fontAlgn="base" hangingPunct="0">
              <a:spcBef>
                <a:spcPct val="0"/>
              </a:spcBef>
              <a:spcAft>
                <a:spcPct val="0"/>
              </a:spcAft>
              <a:defRPr sz="2400">
                <a:solidFill>
                  <a:schemeClr val="tx1"/>
                </a:solidFill>
                <a:latin typeface="Times New Roman" charset="0"/>
                <a:ea typeface="ＭＳ Ｐゴシック" charset="0"/>
              </a:defRPr>
            </a:lvl6pPr>
            <a:lvl7pPr marL="2916227" indent="-224325" defTabSz="909763" eaLnBrk="0" fontAlgn="base" hangingPunct="0">
              <a:spcBef>
                <a:spcPct val="0"/>
              </a:spcBef>
              <a:spcAft>
                <a:spcPct val="0"/>
              </a:spcAft>
              <a:defRPr sz="2400">
                <a:solidFill>
                  <a:schemeClr val="tx1"/>
                </a:solidFill>
                <a:latin typeface="Times New Roman" charset="0"/>
                <a:ea typeface="ＭＳ Ｐゴシック" charset="0"/>
              </a:defRPr>
            </a:lvl7pPr>
            <a:lvl8pPr marL="3364878" indent="-224325" defTabSz="909763" eaLnBrk="0" fontAlgn="base" hangingPunct="0">
              <a:spcBef>
                <a:spcPct val="0"/>
              </a:spcBef>
              <a:spcAft>
                <a:spcPct val="0"/>
              </a:spcAft>
              <a:defRPr sz="2400">
                <a:solidFill>
                  <a:schemeClr val="tx1"/>
                </a:solidFill>
                <a:latin typeface="Times New Roman" charset="0"/>
                <a:ea typeface="ＭＳ Ｐゴシック" charset="0"/>
              </a:defRPr>
            </a:lvl8pPr>
            <a:lvl9pPr marL="3813528" indent="-224325" defTabSz="909763" eaLnBrk="0" fontAlgn="base" hangingPunct="0">
              <a:spcBef>
                <a:spcPct val="0"/>
              </a:spcBef>
              <a:spcAft>
                <a:spcPct val="0"/>
              </a:spcAft>
              <a:defRPr sz="2400">
                <a:solidFill>
                  <a:schemeClr val="tx1"/>
                </a:solidFill>
                <a:latin typeface="Times New Roman" charset="0"/>
                <a:ea typeface="ＭＳ Ｐゴシック" charset="0"/>
              </a:defRPr>
            </a:lvl9pPr>
          </a:lstStyle>
          <a:p>
            <a:fld id="{80F4DE2C-28FE-5E43-9BDB-B95F1E748C0E}" type="slidenum">
              <a:rPr lang="en-US" sz="1200">
                <a:solidFill>
                  <a:srgbClr val="000000"/>
                </a:solidFill>
              </a:rPr>
              <a:pPr/>
              <a:t>76</a:t>
            </a:fld>
            <a:endParaRPr lang="en-US" sz="1200">
              <a:solidFill>
                <a:srgbClr val="000000"/>
              </a:solidFill>
            </a:endParaRPr>
          </a:p>
        </p:txBody>
      </p:sp>
      <p:sp>
        <p:nvSpPr>
          <p:cNvPr id="67587" name="Rectangle 2"/>
          <p:cNvSpPr>
            <a:spLocks noGrp="1" noRot="1" noChangeAspect="1" noChangeArrowheads="1" noTextEdit="1"/>
          </p:cNvSpPr>
          <p:nvPr>
            <p:ph type="sldImg"/>
          </p:nvPr>
        </p:nvSpPr>
        <p:spPr>
          <a:xfrm>
            <a:off x="1143000" y="685800"/>
            <a:ext cx="4572000" cy="3429000"/>
          </a:xfrm>
          <a:ln/>
        </p:spPr>
      </p:sp>
      <p:sp>
        <p:nvSpPr>
          <p:cNvPr id="67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138476393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763" eaLnBrk="0" hangingPunct="0">
              <a:defRPr sz="2400">
                <a:solidFill>
                  <a:schemeClr val="tx1"/>
                </a:solidFill>
                <a:latin typeface="Times New Roman" charset="0"/>
                <a:ea typeface="ＭＳ Ｐゴシック" charset="0"/>
              </a:defRPr>
            </a:lvl1pPr>
            <a:lvl2pPr marL="729057" indent="-280406" defTabSz="909763" eaLnBrk="0" hangingPunct="0">
              <a:defRPr sz="2400">
                <a:solidFill>
                  <a:schemeClr val="tx1"/>
                </a:solidFill>
                <a:latin typeface="Times New Roman" charset="0"/>
                <a:ea typeface="ＭＳ Ｐゴシック" charset="0"/>
              </a:defRPr>
            </a:lvl2pPr>
            <a:lvl3pPr marL="1121626" indent="-224325" defTabSz="909763" eaLnBrk="0" hangingPunct="0">
              <a:defRPr sz="2400">
                <a:solidFill>
                  <a:schemeClr val="tx1"/>
                </a:solidFill>
                <a:latin typeface="Times New Roman" charset="0"/>
                <a:ea typeface="ＭＳ Ｐゴシック" charset="0"/>
              </a:defRPr>
            </a:lvl3pPr>
            <a:lvl4pPr marL="1570276" indent="-224325" defTabSz="909763" eaLnBrk="0" hangingPunct="0">
              <a:defRPr sz="2400">
                <a:solidFill>
                  <a:schemeClr val="tx1"/>
                </a:solidFill>
                <a:latin typeface="Times New Roman" charset="0"/>
                <a:ea typeface="ＭＳ Ｐゴシック" charset="0"/>
              </a:defRPr>
            </a:lvl4pPr>
            <a:lvl5pPr marL="2018927" indent="-224325" defTabSz="909763" eaLnBrk="0" hangingPunct="0">
              <a:defRPr sz="2400">
                <a:solidFill>
                  <a:schemeClr val="tx1"/>
                </a:solidFill>
                <a:latin typeface="Times New Roman" charset="0"/>
                <a:ea typeface="ＭＳ Ｐゴシック" charset="0"/>
              </a:defRPr>
            </a:lvl5pPr>
            <a:lvl6pPr marL="2467577" indent="-224325" defTabSz="909763" eaLnBrk="0" fontAlgn="base" hangingPunct="0">
              <a:spcBef>
                <a:spcPct val="0"/>
              </a:spcBef>
              <a:spcAft>
                <a:spcPct val="0"/>
              </a:spcAft>
              <a:defRPr sz="2400">
                <a:solidFill>
                  <a:schemeClr val="tx1"/>
                </a:solidFill>
                <a:latin typeface="Times New Roman" charset="0"/>
                <a:ea typeface="ＭＳ Ｐゴシック" charset="0"/>
              </a:defRPr>
            </a:lvl6pPr>
            <a:lvl7pPr marL="2916227" indent="-224325" defTabSz="909763" eaLnBrk="0" fontAlgn="base" hangingPunct="0">
              <a:spcBef>
                <a:spcPct val="0"/>
              </a:spcBef>
              <a:spcAft>
                <a:spcPct val="0"/>
              </a:spcAft>
              <a:defRPr sz="2400">
                <a:solidFill>
                  <a:schemeClr val="tx1"/>
                </a:solidFill>
                <a:latin typeface="Times New Roman" charset="0"/>
                <a:ea typeface="ＭＳ Ｐゴシック" charset="0"/>
              </a:defRPr>
            </a:lvl7pPr>
            <a:lvl8pPr marL="3364878" indent="-224325" defTabSz="909763" eaLnBrk="0" fontAlgn="base" hangingPunct="0">
              <a:spcBef>
                <a:spcPct val="0"/>
              </a:spcBef>
              <a:spcAft>
                <a:spcPct val="0"/>
              </a:spcAft>
              <a:defRPr sz="2400">
                <a:solidFill>
                  <a:schemeClr val="tx1"/>
                </a:solidFill>
                <a:latin typeface="Times New Roman" charset="0"/>
                <a:ea typeface="ＭＳ Ｐゴシック" charset="0"/>
              </a:defRPr>
            </a:lvl8pPr>
            <a:lvl9pPr marL="3813528" indent="-224325" defTabSz="909763" eaLnBrk="0" fontAlgn="base" hangingPunct="0">
              <a:spcBef>
                <a:spcPct val="0"/>
              </a:spcBef>
              <a:spcAft>
                <a:spcPct val="0"/>
              </a:spcAft>
              <a:defRPr sz="2400">
                <a:solidFill>
                  <a:schemeClr val="tx1"/>
                </a:solidFill>
                <a:latin typeface="Times New Roman" charset="0"/>
                <a:ea typeface="ＭＳ Ｐゴシック" charset="0"/>
              </a:defRPr>
            </a:lvl9pPr>
          </a:lstStyle>
          <a:p>
            <a:fld id="{80F4DE2C-28FE-5E43-9BDB-B95F1E748C0E}" type="slidenum">
              <a:rPr lang="en-US" sz="1200">
                <a:solidFill>
                  <a:srgbClr val="000000"/>
                </a:solidFill>
              </a:rPr>
              <a:pPr/>
              <a:t>77</a:t>
            </a:fld>
            <a:endParaRPr lang="en-US" sz="1200">
              <a:solidFill>
                <a:srgbClr val="000000"/>
              </a:solidFill>
            </a:endParaRPr>
          </a:p>
        </p:txBody>
      </p:sp>
      <p:sp>
        <p:nvSpPr>
          <p:cNvPr id="67587" name="Rectangle 2"/>
          <p:cNvSpPr>
            <a:spLocks noGrp="1" noRot="1" noChangeAspect="1" noChangeArrowheads="1" noTextEdit="1"/>
          </p:cNvSpPr>
          <p:nvPr>
            <p:ph type="sldImg"/>
          </p:nvPr>
        </p:nvSpPr>
        <p:spPr>
          <a:xfrm>
            <a:off x="1143000" y="685800"/>
            <a:ext cx="4572000" cy="3429000"/>
          </a:xfrm>
          <a:ln/>
        </p:spPr>
      </p:sp>
      <p:sp>
        <p:nvSpPr>
          <p:cNvPr id="67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138476393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763" eaLnBrk="0" hangingPunct="0">
              <a:defRPr sz="2400">
                <a:solidFill>
                  <a:schemeClr val="tx1"/>
                </a:solidFill>
                <a:latin typeface="Times New Roman" charset="0"/>
                <a:ea typeface="ＭＳ Ｐゴシック" charset="0"/>
              </a:defRPr>
            </a:lvl1pPr>
            <a:lvl2pPr marL="729057" indent="-280406" defTabSz="909763" eaLnBrk="0" hangingPunct="0">
              <a:defRPr sz="2400">
                <a:solidFill>
                  <a:schemeClr val="tx1"/>
                </a:solidFill>
                <a:latin typeface="Times New Roman" charset="0"/>
                <a:ea typeface="ＭＳ Ｐゴシック" charset="0"/>
              </a:defRPr>
            </a:lvl2pPr>
            <a:lvl3pPr marL="1121626" indent="-224325" defTabSz="909763" eaLnBrk="0" hangingPunct="0">
              <a:defRPr sz="2400">
                <a:solidFill>
                  <a:schemeClr val="tx1"/>
                </a:solidFill>
                <a:latin typeface="Times New Roman" charset="0"/>
                <a:ea typeface="ＭＳ Ｐゴシック" charset="0"/>
              </a:defRPr>
            </a:lvl3pPr>
            <a:lvl4pPr marL="1570276" indent="-224325" defTabSz="909763" eaLnBrk="0" hangingPunct="0">
              <a:defRPr sz="2400">
                <a:solidFill>
                  <a:schemeClr val="tx1"/>
                </a:solidFill>
                <a:latin typeface="Times New Roman" charset="0"/>
                <a:ea typeface="ＭＳ Ｐゴシック" charset="0"/>
              </a:defRPr>
            </a:lvl4pPr>
            <a:lvl5pPr marL="2018927" indent="-224325" defTabSz="909763" eaLnBrk="0" hangingPunct="0">
              <a:defRPr sz="2400">
                <a:solidFill>
                  <a:schemeClr val="tx1"/>
                </a:solidFill>
                <a:latin typeface="Times New Roman" charset="0"/>
                <a:ea typeface="ＭＳ Ｐゴシック" charset="0"/>
              </a:defRPr>
            </a:lvl5pPr>
            <a:lvl6pPr marL="2467577" indent="-224325" defTabSz="909763" eaLnBrk="0" fontAlgn="base" hangingPunct="0">
              <a:spcBef>
                <a:spcPct val="0"/>
              </a:spcBef>
              <a:spcAft>
                <a:spcPct val="0"/>
              </a:spcAft>
              <a:defRPr sz="2400">
                <a:solidFill>
                  <a:schemeClr val="tx1"/>
                </a:solidFill>
                <a:latin typeface="Times New Roman" charset="0"/>
                <a:ea typeface="ＭＳ Ｐゴシック" charset="0"/>
              </a:defRPr>
            </a:lvl6pPr>
            <a:lvl7pPr marL="2916227" indent="-224325" defTabSz="909763" eaLnBrk="0" fontAlgn="base" hangingPunct="0">
              <a:spcBef>
                <a:spcPct val="0"/>
              </a:spcBef>
              <a:spcAft>
                <a:spcPct val="0"/>
              </a:spcAft>
              <a:defRPr sz="2400">
                <a:solidFill>
                  <a:schemeClr val="tx1"/>
                </a:solidFill>
                <a:latin typeface="Times New Roman" charset="0"/>
                <a:ea typeface="ＭＳ Ｐゴシック" charset="0"/>
              </a:defRPr>
            </a:lvl7pPr>
            <a:lvl8pPr marL="3364878" indent="-224325" defTabSz="909763" eaLnBrk="0" fontAlgn="base" hangingPunct="0">
              <a:spcBef>
                <a:spcPct val="0"/>
              </a:spcBef>
              <a:spcAft>
                <a:spcPct val="0"/>
              </a:spcAft>
              <a:defRPr sz="2400">
                <a:solidFill>
                  <a:schemeClr val="tx1"/>
                </a:solidFill>
                <a:latin typeface="Times New Roman" charset="0"/>
                <a:ea typeface="ＭＳ Ｐゴシック" charset="0"/>
              </a:defRPr>
            </a:lvl8pPr>
            <a:lvl9pPr marL="3813528" indent="-224325" defTabSz="909763" eaLnBrk="0" fontAlgn="base" hangingPunct="0">
              <a:spcBef>
                <a:spcPct val="0"/>
              </a:spcBef>
              <a:spcAft>
                <a:spcPct val="0"/>
              </a:spcAft>
              <a:defRPr sz="2400">
                <a:solidFill>
                  <a:schemeClr val="tx1"/>
                </a:solidFill>
                <a:latin typeface="Times New Roman" charset="0"/>
                <a:ea typeface="ＭＳ Ｐゴシック" charset="0"/>
              </a:defRPr>
            </a:lvl9pPr>
          </a:lstStyle>
          <a:p>
            <a:fld id="{80F4DE2C-28FE-5E43-9BDB-B95F1E748C0E}" type="slidenum">
              <a:rPr lang="en-US" sz="1200">
                <a:solidFill>
                  <a:srgbClr val="000000"/>
                </a:solidFill>
              </a:rPr>
              <a:pPr/>
              <a:t>78</a:t>
            </a:fld>
            <a:endParaRPr lang="en-US" sz="1200">
              <a:solidFill>
                <a:srgbClr val="000000"/>
              </a:solidFill>
            </a:endParaRPr>
          </a:p>
        </p:txBody>
      </p:sp>
      <p:sp>
        <p:nvSpPr>
          <p:cNvPr id="67587" name="Rectangle 2"/>
          <p:cNvSpPr>
            <a:spLocks noGrp="1" noRot="1" noChangeAspect="1" noChangeArrowheads="1" noTextEdit="1"/>
          </p:cNvSpPr>
          <p:nvPr>
            <p:ph type="sldImg"/>
          </p:nvPr>
        </p:nvSpPr>
        <p:spPr>
          <a:xfrm>
            <a:off x="1143000" y="685800"/>
            <a:ext cx="4572000" cy="3429000"/>
          </a:xfrm>
          <a:ln/>
        </p:spPr>
      </p:sp>
      <p:sp>
        <p:nvSpPr>
          <p:cNvPr id="67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138476393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13DE167E-73CD-4936-B62B-B3686EEFA643}" type="slidenum">
              <a:rPr lang="en-US" smtClean="0"/>
              <a:t>85</a:t>
            </a:fld>
            <a:endParaRPr lang="en-US"/>
          </a:p>
        </p:txBody>
      </p:sp>
    </p:spTree>
    <p:extLst>
      <p:ext uri="{BB962C8B-B14F-4D97-AF65-F5344CB8AC3E}">
        <p14:creationId xmlns:p14="http://schemas.microsoft.com/office/powerpoint/2010/main" val="71802947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13DE167E-73CD-4936-B62B-B3686EEFA643}" type="slidenum">
              <a:rPr lang="en-US" smtClean="0"/>
              <a:t>86</a:t>
            </a:fld>
            <a:endParaRPr lang="en-US"/>
          </a:p>
        </p:txBody>
      </p:sp>
    </p:spTree>
    <p:extLst>
      <p:ext uri="{BB962C8B-B14F-4D97-AF65-F5344CB8AC3E}">
        <p14:creationId xmlns:p14="http://schemas.microsoft.com/office/powerpoint/2010/main" val="220496757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endParaRPr lang="en-US">
              <a:solidFill>
                <a:prstClr val="black"/>
              </a:solidFill>
            </a:endParaRPr>
          </a:p>
        </p:txBody>
      </p:sp>
      <p:sp>
        <p:nvSpPr>
          <p:cNvPr id="5" name="Slide Number Placeholder 4"/>
          <p:cNvSpPr>
            <a:spLocks noGrp="1"/>
          </p:cNvSpPr>
          <p:nvPr>
            <p:ph type="sldNum" sz="quarter" idx="11"/>
          </p:nvPr>
        </p:nvSpPr>
        <p:spPr/>
        <p:txBody>
          <a:bodyPr/>
          <a:lstStyle/>
          <a:p>
            <a:fld id="{5A1F48E1-058B-4963-8D55-C60E043110E3}" type="slidenum">
              <a:rPr lang="en-US" smtClean="0">
                <a:solidFill>
                  <a:prstClr val="black"/>
                </a:solidFill>
              </a:rPr>
              <a:pPr/>
              <a:t>87</a:t>
            </a:fld>
            <a:endParaRPr lang="en-US">
              <a:solidFill>
                <a:prstClr val="black"/>
              </a:solidFill>
            </a:endParaRPr>
          </a:p>
        </p:txBody>
      </p:sp>
    </p:spTree>
    <p:extLst>
      <p:ext uri="{BB962C8B-B14F-4D97-AF65-F5344CB8AC3E}">
        <p14:creationId xmlns:p14="http://schemas.microsoft.com/office/powerpoint/2010/main" val="353268185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endParaRPr lang="en-US"/>
          </a:p>
        </p:txBody>
      </p:sp>
      <p:sp>
        <p:nvSpPr>
          <p:cNvPr id="5" name="Slide Number Placeholder 4"/>
          <p:cNvSpPr>
            <a:spLocks noGrp="1"/>
          </p:cNvSpPr>
          <p:nvPr>
            <p:ph type="sldNum" sz="quarter" idx="11"/>
          </p:nvPr>
        </p:nvSpPr>
        <p:spPr/>
        <p:txBody>
          <a:bodyPr/>
          <a:lstStyle/>
          <a:p>
            <a:fld id="{5A1F48E1-058B-4963-8D55-C60E043110E3}" type="slidenum">
              <a:rPr lang="en-US" smtClean="0"/>
              <a:pPr/>
              <a:t>88</a:t>
            </a:fld>
            <a:endParaRPr lang="en-US"/>
          </a:p>
        </p:txBody>
      </p:sp>
    </p:spTree>
    <p:extLst>
      <p:ext uri="{BB962C8B-B14F-4D97-AF65-F5344CB8AC3E}">
        <p14:creationId xmlns:p14="http://schemas.microsoft.com/office/powerpoint/2010/main" val="10620573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a:t>
            </a:r>
            <a:r>
              <a:rPr lang="en-US" baseline="0" dirty="0"/>
              <a:t> first content recommendation is</a:t>
            </a:r>
            <a:r>
              <a:rPr lang="en-US" i="0" baseline="0" dirty="0"/>
              <a:t> that every undergraduate student majoring  in a mathematical science should learn single and multi-variable calculus and linear algebra.   The third content recommendation states that students obtain “a command of data analysis and statistical inference at a level equivalent to that attained in an applied data analysis course.”  </a:t>
            </a:r>
          </a:p>
          <a:p>
            <a:endParaRPr lang="en-US" i="0" baseline="0" dirty="0"/>
          </a:p>
          <a:p>
            <a:endParaRPr lang="en-US" i="1" dirty="0"/>
          </a:p>
        </p:txBody>
      </p:sp>
      <p:sp>
        <p:nvSpPr>
          <p:cNvPr id="4" name="Slide Number Placeholder 3"/>
          <p:cNvSpPr>
            <a:spLocks noGrp="1"/>
          </p:cNvSpPr>
          <p:nvPr>
            <p:ph type="sldNum" sz="quarter" idx="10"/>
          </p:nvPr>
        </p:nvSpPr>
        <p:spPr/>
        <p:txBody>
          <a:bodyPr/>
          <a:lstStyle/>
          <a:p>
            <a:fld id="{44EE0522-1274-400A-937C-69E06CA29B3F}" type="slidenum">
              <a:rPr lang="en-US" smtClean="0"/>
              <a:t>8</a:t>
            </a:fld>
            <a:endParaRPr lang="en-US"/>
          </a:p>
        </p:txBody>
      </p:sp>
    </p:spTree>
    <p:extLst>
      <p:ext uri="{BB962C8B-B14F-4D97-AF65-F5344CB8AC3E}">
        <p14:creationId xmlns:p14="http://schemas.microsoft.com/office/powerpoint/2010/main" val="26680332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endParaRPr lang="en-US"/>
          </a:p>
        </p:txBody>
      </p:sp>
      <p:sp>
        <p:nvSpPr>
          <p:cNvPr id="5" name="Slide Number Placeholder 4"/>
          <p:cNvSpPr>
            <a:spLocks noGrp="1"/>
          </p:cNvSpPr>
          <p:nvPr>
            <p:ph type="sldNum" sz="quarter" idx="11"/>
          </p:nvPr>
        </p:nvSpPr>
        <p:spPr/>
        <p:txBody>
          <a:bodyPr/>
          <a:lstStyle/>
          <a:p>
            <a:fld id="{5A1F48E1-058B-4963-8D55-C60E043110E3}" type="slidenum">
              <a:rPr lang="en-US" smtClean="0"/>
              <a:pPr/>
              <a:t>89</a:t>
            </a:fld>
            <a:endParaRPr lang="en-US"/>
          </a:p>
        </p:txBody>
      </p:sp>
    </p:spTree>
    <p:extLst>
      <p:ext uri="{BB962C8B-B14F-4D97-AF65-F5344CB8AC3E}">
        <p14:creationId xmlns:p14="http://schemas.microsoft.com/office/powerpoint/2010/main" val="285916254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endParaRPr lang="en-US"/>
          </a:p>
        </p:txBody>
      </p:sp>
      <p:sp>
        <p:nvSpPr>
          <p:cNvPr id="5" name="Slide Number Placeholder 4"/>
          <p:cNvSpPr>
            <a:spLocks noGrp="1"/>
          </p:cNvSpPr>
          <p:nvPr>
            <p:ph type="sldNum" sz="quarter" idx="11"/>
          </p:nvPr>
        </p:nvSpPr>
        <p:spPr/>
        <p:txBody>
          <a:bodyPr/>
          <a:lstStyle/>
          <a:p>
            <a:fld id="{5A1F48E1-058B-4963-8D55-C60E043110E3}" type="slidenum">
              <a:rPr lang="en-US" smtClean="0"/>
              <a:pPr/>
              <a:t>90</a:t>
            </a:fld>
            <a:endParaRPr lang="en-US"/>
          </a:p>
        </p:txBody>
      </p:sp>
    </p:spTree>
    <p:extLst>
      <p:ext uri="{BB962C8B-B14F-4D97-AF65-F5344CB8AC3E}">
        <p14:creationId xmlns:p14="http://schemas.microsoft.com/office/powerpoint/2010/main" val="30030481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endParaRPr lang="en-US"/>
          </a:p>
        </p:txBody>
      </p:sp>
      <p:sp>
        <p:nvSpPr>
          <p:cNvPr id="5" name="Slide Number Placeholder 4"/>
          <p:cNvSpPr>
            <a:spLocks noGrp="1"/>
          </p:cNvSpPr>
          <p:nvPr>
            <p:ph type="sldNum" sz="quarter" idx="11"/>
          </p:nvPr>
        </p:nvSpPr>
        <p:spPr/>
        <p:txBody>
          <a:bodyPr/>
          <a:lstStyle/>
          <a:p>
            <a:fld id="{5A1F48E1-058B-4963-8D55-C60E043110E3}" type="slidenum">
              <a:rPr lang="en-US" smtClean="0"/>
              <a:pPr/>
              <a:t>91</a:t>
            </a:fld>
            <a:endParaRPr lang="en-US"/>
          </a:p>
        </p:txBody>
      </p:sp>
    </p:spTree>
    <p:extLst>
      <p:ext uri="{BB962C8B-B14F-4D97-AF65-F5344CB8AC3E}">
        <p14:creationId xmlns:p14="http://schemas.microsoft.com/office/powerpoint/2010/main" val="103902441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E91391D-4B24-47A1-8641-5FCA102F2021}" type="slidenum">
              <a:rPr lang="en-US" smtClean="0"/>
              <a:pPr/>
              <a:t>10</a:t>
            </a:fld>
            <a:endParaRPr lang="en-US"/>
          </a:p>
        </p:txBody>
      </p:sp>
    </p:spTree>
    <p:extLst>
      <p:ext uri="{BB962C8B-B14F-4D97-AF65-F5344CB8AC3E}">
        <p14:creationId xmlns:p14="http://schemas.microsoft.com/office/powerpoint/2010/main" val="345720217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endParaRPr lang="en-US"/>
          </a:p>
        </p:txBody>
      </p:sp>
      <p:sp>
        <p:nvSpPr>
          <p:cNvPr id="5" name="Slide Number Placeholder 4"/>
          <p:cNvSpPr>
            <a:spLocks noGrp="1"/>
          </p:cNvSpPr>
          <p:nvPr>
            <p:ph type="sldNum" sz="quarter" idx="11"/>
          </p:nvPr>
        </p:nvSpPr>
        <p:spPr/>
        <p:txBody>
          <a:bodyPr/>
          <a:lstStyle/>
          <a:p>
            <a:fld id="{5A1F48E1-058B-4963-8D55-C60E043110E3}" type="slidenum">
              <a:rPr lang="en-US" smtClean="0"/>
              <a:pPr/>
              <a:t>15</a:t>
            </a:fld>
            <a:endParaRPr lang="en-US"/>
          </a:p>
        </p:txBody>
      </p:sp>
    </p:spTree>
    <p:extLst>
      <p:ext uri="{BB962C8B-B14F-4D97-AF65-F5344CB8AC3E}">
        <p14:creationId xmlns:p14="http://schemas.microsoft.com/office/powerpoint/2010/main" val="185139352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endParaRPr lang="en-US"/>
          </a:p>
        </p:txBody>
      </p:sp>
      <p:sp>
        <p:nvSpPr>
          <p:cNvPr id="5" name="Slide Number Placeholder 4"/>
          <p:cNvSpPr>
            <a:spLocks noGrp="1"/>
          </p:cNvSpPr>
          <p:nvPr>
            <p:ph type="sldNum" sz="quarter" idx="11"/>
          </p:nvPr>
        </p:nvSpPr>
        <p:spPr/>
        <p:txBody>
          <a:bodyPr/>
          <a:lstStyle/>
          <a:p>
            <a:fld id="{5A1F48E1-058B-4963-8D55-C60E043110E3}" type="slidenum">
              <a:rPr lang="en-US" smtClean="0"/>
              <a:pPr/>
              <a:t>16</a:t>
            </a:fld>
            <a:endParaRPr lang="en-US"/>
          </a:p>
        </p:txBody>
      </p:sp>
    </p:spTree>
    <p:extLst>
      <p:ext uri="{BB962C8B-B14F-4D97-AF65-F5344CB8AC3E}">
        <p14:creationId xmlns:p14="http://schemas.microsoft.com/office/powerpoint/2010/main" val="133665046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endParaRPr lang="en-US"/>
          </a:p>
        </p:txBody>
      </p:sp>
      <p:sp>
        <p:nvSpPr>
          <p:cNvPr id="5" name="Slide Number Placeholder 4"/>
          <p:cNvSpPr>
            <a:spLocks noGrp="1"/>
          </p:cNvSpPr>
          <p:nvPr>
            <p:ph type="sldNum" sz="quarter" idx="11"/>
          </p:nvPr>
        </p:nvSpPr>
        <p:spPr/>
        <p:txBody>
          <a:bodyPr/>
          <a:lstStyle/>
          <a:p>
            <a:fld id="{5A1F48E1-058B-4963-8D55-C60E043110E3}" type="slidenum">
              <a:rPr lang="en-US" smtClean="0"/>
              <a:pPr/>
              <a:t>17</a:t>
            </a:fld>
            <a:endParaRPr lang="en-US"/>
          </a:p>
        </p:txBody>
      </p:sp>
    </p:spTree>
    <p:extLst>
      <p:ext uri="{BB962C8B-B14F-4D97-AF65-F5344CB8AC3E}">
        <p14:creationId xmlns:p14="http://schemas.microsoft.com/office/powerpoint/2010/main" val="353810350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endParaRPr lang="en-US"/>
          </a:p>
        </p:txBody>
      </p:sp>
      <p:sp>
        <p:nvSpPr>
          <p:cNvPr id="5" name="Slide Number Placeholder 4"/>
          <p:cNvSpPr>
            <a:spLocks noGrp="1"/>
          </p:cNvSpPr>
          <p:nvPr>
            <p:ph type="sldNum" sz="quarter" idx="11"/>
          </p:nvPr>
        </p:nvSpPr>
        <p:spPr/>
        <p:txBody>
          <a:bodyPr/>
          <a:lstStyle/>
          <a:p>
            <a:fld id="{5A1F48E1-058B-4963-8D55-C60E043110E3}" type="slidenum">
              <a:rPr lang="en-US" smtClean="0"/>
              <a:pPr/>
              <a:t>20</a:t>
            </a:fld>
            <a:endParaRPr lang="en-US"/>
          </a:p>
        </p:txBody>
      </p:sp>
    </p:spTree>
    <p:extLst>
      <p:ext uri="{BB962C8B-B14F-4D97-AF65-F5344CB8AC3E}">
        <p14:creationId xmlns:p14="http://schemas.microsoft.com/office/powerpoint/2010/main" val="208231215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D4B648FE-2D5A-45AB-95EB-9243473478A6}" type="datetimeFigureOut">
              <a:rPr lang="en-US" smtClean="0"/>
              <a:pPr/>
              <a:t>4/12/2018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8E9D69-0360-4691-8F93-E287426D2282}"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4B648FE-2D5A-45AB-95EB-9243473478A6}" type="datetimeFigureOut">
              <a:rPr lang="en-US" smtClean="0"/>
              <a:pPr/>
              <a:t>4/12/2018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8E9D69-0360-4691-8F93-E287426D2282}"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4B648FE-2D5A-45AB-95EB-9243473478A6}" type="datetimeFigureOut">
              <a:rPr lang="en-US" smtClean="0"/>
              <a:pPr/>
              <a:t>4/12/2018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8E9D69-0360-4691-8F93-E287426D2282}" type="slidenum">
              <a:rPr lang="en-US" smtClean="0"/>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4B648FE-2D5A-45AB-95EB-9243473478A6}" type="datetimeFigureOut">
              <a:rPr lang="en-US" smtClean="0"/>
              <a:pPr/>
              <a:t>4/12/2018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8E9D69-0360-4691-8F93-E287426D2282}" type="slidenum">
              <a:rPr lang="en-US" smtClean="0"/>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D4B648FE-2D5A-45AB-95EB-9243473478A6}" type="datetimeFigureOut">
              <a:rPr lang="en-US" smtClean="0"/>
              <a:pPr/>
              <a:t>4/12/2018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8E9D69-0360-4691-8F93-E287426D2282}"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D4B648FE-2D5A-45AB-95EB-9243473478A6}" type="datetimeFigureOut">
              <a:rPr lang="en-US" smtClean="0"/>
              <a:pPr/>
              <a:t>4/12/2018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8E9D69-0360-4691-8F93-E287426D2282}"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D4B648FE-2D5A-45AB-95EB-9243473478A6}" type="datetimeFigureOut">
              <a:rPr lang="en-US" smtClean="0"/>
              <a:pPr/>
              <a:t>4/12/2018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308E9D69-0360-4691-8F93-E287426D2282}" type="slidenum">
              <a:rPr lang="en-US" smtClean="0"/>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D4B648FE-2D5A-45AB-95EB-9243473478A6}" type="datetimeFigureOut">
              <a:rPr lang="en-US" smtClean="0"/>
              <a:pPr/>
              <a:t>4/12/2018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8E9D69-0360-4691-8F93-E287426D2282}"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4B648FE-2D5A-45AB-95EB-9243473478A6}" type="datetimeFigureOut">
              <a:rPr lang="en-US" smtClean="0"/>
              <a:pPr/>
              <a:t>4/12/2018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8E9D69-0360-4691-8F93-E287426D2282}"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D4B648FE-2D5A-45AB-95EB-9243473478A6}" type="datetimeFigureOut">
              <a:rPr lang="en-US" smtClean="0"/>
              <a:pPr/>
              <a:t>4/12/2018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8E9D69-0360-4691-8F93-E287426D2282}"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D4B648FE-2D5A-45AB-95EB-9243473478A6}" type="datetimeFigureOut">
              <a:rPr lang="en-US" smtClean="0"/>
              <a:pPr/>
              <a:t>4/12/2018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8E9D69-0360-4691-8F93-E287426D2282}" type="slidenum">
              <a:rPr lang="en-US" smtClean="0"/>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srcRect/>
          <a:tile tx="0" ty="0" sx="100000" sy="100000" flip="none" algn="tl"/>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4B648FE-2D5A-45AB-95EB-9243473478A6}" type="datetimeFigureOut">
              <a:rPr lang="en-US" smtClean="0"/>
              <a:pPr/>
              <a:t>4/12/2018</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08E9D69-0360-4691-8F93-E287426D2282}"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7.xml"/><Relationship Id="rId1" Type="http://schemas.openxmlformats.org/officeDocument/2006/relationships/tags" Target="../tags/tag1.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7.xml"/><Relationship Id="rId1" Type="http://schemas.openxmlformats.org/officeDocument/2006/relationships/tags" Target="../tags/tag2.xml"/></Relationships>
</file>

<file path=ppt/slides/_rels/slide2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3.xml"/></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4.xml"/></Relationships>
</file>

<file path=ppt/slides/_rels/slide2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5.xml"/></Relationships>
</file>

<file path=ppt/slides/_rels/slide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7.xml"/><Relationship Id="rId1" Type="http://schemas.openxmlformats.org/officeDocument/2006/relationships/tags" Target="../tags/tag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16.xml"/><Relationship Id="rId7" Type="http://schemas.openxmlformats.org/officeDocument/2006/relationships/image" Target="../media/image59.png"/><Relationship Id="rId2" Type="http://schemas.openxmlformats.org/officeDocument/2006/relationships/slideLayout" Target="../slideLayouts/slideLayout7.xml"/><Relationship Id="rId1" Type="http://schemas.openxmlformats.org/officeDocument/2006/relationships/tags" Target="../tags/tag7.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4.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hyperlink" Target="https://www.gapminder.org/tools/#_chart-type=bubbles" TargetMode="Externa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22.xml"/><Relationship Id="rId1" Type="http://schemas.openxmlformats.org/officeDocument/2006/relationships/slideLayout" Target="../slideLayouts/slideLayout7.xml"/><Relationship Id="rId4" Type="http://schemas.openxmlformats.org/officeDocument/2006/relationships/hyperlink" Target="http://stateofobesity.org/adult-obesity/" TargetMode="Externa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2.xml"/><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4.png"/></Relationships>
</file>

<file path=ppt/slides/_rels/slide7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3.xml"/><Relationship Id="rId1" Type="http://schemas.openxmlformats.org/officeDocument/2006/relationships/slideLayout" Target="../slideLayouts/slideLayout2.xml"/><Relationship Id="rId5" Type="http://schemas.openxmlformats.org/officeDocument/2006/relationships/image" Target="../media/image15.png"/><Relationship Id="rId4" Type="http://schemas.microsoft.com/office/2007/relationships/hdphoto" Target="../media/hdphoto1.wdp"/></Relationships>
</file>

<file path=ppt/slides/_rels/slide7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4.xml"/><Relationship Id="rId1" Type="http://schemas.openxmlformats.org/officeDocument/2006/relationships/slideLayout" Target="../slideLayouts/slideLayout2.xml"/><Relationship Id="rId5" Type="http://schemas.openxmlformats.org/officeDocument/2006/relationships/image" Target="../media/image16.png"/><Relationship Id="rId4" Type="http://schemas.microsoft.com/office/2007/relationships/hdphoto" Target="../media/hdphoto1.wdp"/></Relationships>
</file>

<file path=ppt/slides/_rels/slide7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5.xml"/><Relationship Id="rId1" Type="http://schemas.openxmlformats.org/officeDocument/2006/relationships/slideLayout" Target="../slideLayouts/slideLayout2.xml"/><Relationship Id="rId5" Type="http://schemas.openxmlformats.org/officeDocument/2006/relationships/image" Target="../media/image17.png"/><Relationship Id="rId4" Type="http://schemas.microsoft.com/office/2007/relationships/hdphoto" Target="../media/hdphoto1.wdp"/></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hyperlink" Target="http://discovermagazine.com/galleries/2013/june/regional-us-language-dialect" TargetMode="Externa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hyperlink" Target="http://flowingdata.com/2015/12/15/a-day-in-the-life-of-americans" TargetMode="Externa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7.xml"/><Relationship Id="rId1" Type="http://schemas.openxmlformats.org/officeDocument/2006/relationships/tags" Target="../tags/tag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7.xml"/><Relationship Id="rId1" Type="http://schemas.openxmlformats.org/officeDocument/2006/relationships/tags" Target="../tags/tag9.xml"/></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7.xml"/><Relationship Id="rId1" Type="http://schemas.openxmlformats.org/officeDocument/2006/relationships/tags" Target="../tags/tag10.xml"/></Relationships>
</file>

<file path=ppt/slides/_rels/slide92.xml.rels><?xml version="1.0" encoding="UTF-8" standalone="yes"?>
<Relationships xmlns="http://schemas.openxmlformats.org/package/2006/relationships"><Relationship Id="rId3" Type="http://schemas.openxmlformats.org/officeDocument/2006/relationships/hyperlink" Target="http://www.lock5stat.com/" TargetMode="External"/><Relationship Id="rId2" Type="http://schemas.openxmlformats.org/officeDocument/2006/relationships/hyperlink" Target="mailto:plock@stlawu.edu" TargetMode="Externa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51693" y="434837"/>
            <a:ext cx="8398412" cy="2914651"/>
          </a:xfrm>
        </p:spPr>
        <p:txBody>
          <a:bodyPr>
            <a:noAutofit/>
          </a:bodyPr>
          <a:lstStyle/>
          <a:p>
            <a:r>
              <a:rPr lang="en-US" sz="4800" b="1" dirty="0"/>
              <a:t>Data Analysis in the Mathematics Curriculum</a:t>
            </a:r>
          </a:p>
        </p:txBody>
      </p:sp>
      <p:sp>
        <p:nvSpPr>
          <p:cNvPr id="3" name="Subtitle 2"/>
          <p:cNvSpPr>
            <a:spLocks noGrp="1"/>
          </p:cNvSpPr>
          <p:nvPr>
            <p:ph type="subTitle" idx="1"/>
          </p:nvPr>
        </p:nvSpPr>
        <p:spPr>
          <a:xfrm>
            <a:off x="100013" y="3548272"/>
            <a:ext cx="9043987" cy="3024806"/>
          </a:xfrm>
        </p:spPr>
        <p:txBody>
          <a:bodyPr>
            <a:noAutofit/>
          </a:bodyPr>
          <a:lstStyle/>
          <a:p>
            <a:r>
              <a:rPr lang="en-US" sz="2800" dirty="0">
                <a:solidFill>
                  <a:schemeClr val="tx1">
                    <a:lumMod val="85000"/>
                    <a:lumOff val="15000"/>
                  </a:schemeClr>
                </a:solidFill>
              </a:rPr>
              <a:t>    Patti Frazer Lock</a:t>
            </a:r>
          </a:p>
          <a:p>
            <a:r>
              <a:rPr lang="en-US" sz="2200" dirty="0">
                <a:solidFill>
                  <a:schemeClr val="tx1">
                    <a:lumMod val="85000"/>
                    <a:lumOff val="15000"/>
                  </a:schemeClr>
                </a:solidFill>
              </a:rPr>
              <a:t>Cummings Professor of Mathematics</a:t>
            </a:r>
          </a:p>
          <a:p>
            <a:r>
              <a:rPr lang="en-US" sz="2200" dirty="0">
                <a:solidFill>
                  <a:schemeClr val="tx1">
                    <a:lumMod val="85000"/>
                    <a:lumOff val="15000"/>
                  </a:schemeClr>
                </a:solidFill>
              </a:rPr>
              <a:t>St. Lawrence University</a:t>
            </a:r>
          </a:p>
          <a:p>
            <a:r>
              <a:rPr lang="en-US" sz="2200" dirty="0">
                <a:solidFill>
                  <a:schemeClr val="tx1">
                    <a:lumMod val="85000"/>
                    <a:lumOff val="15000"/>
                  </a:schemeClr>
                </a:solidFill>
              </a:rPr>
              <a:t>Canton, New York</a:t>
            </a:r>
          </a:p>
          <a:p>
            <a:endParaRPr lang="en-US" sz="1600" dirty="0">
              <a:solidFill>
                <a:schemeClr val="tx1">
                  <a:lumMod val="85000"/>
                  <a:lumOff val="15000"/>
                </a:schemeClr>
              </a:solidFill>
            </a:endParaRPr>
          </a:p>
          <a:p>
            <a:r>
              <a:rPr lang="en-US" sz="2800" dirty="0">
                <a:solidFill>
                  <a:schemeClr val="tx1">
                    <a:lumMod val="85000"/>
                    <a:lumOff val="15000"/>
                  </a:schemeClr>
                </a:solidFill>
              </a:rPr>
              <a:t>MAA Seaway Section Meeting</a:t>
            </a:r>
          </a:p>
          <a:p>
            <a:r>
              <a:rPr lang="en-US" sz="2800" dirty="0">
                <a:solidFill>
                  <a:schemeClr val="tx1">
                    <a:lumMod val="85000"/>
                    <a:lumOff val="15000"/>
                  </a:schemeClr>
                </a:solidFill>
              </a:rPr>
              <a:t>April 2018</a:t>
            </a:r>
          </a:p>
        </p:txBody>
      </p:sp>
      <p:sp>
        <p:nvSpPr>
          <p:cNvPr id="4" name="Rectangle 3"/>
          <p:cNvSpPr/>
          <p:nvPr/>
        </p:nvSpPr>
        <p:spPr>
          <a:xfrm>
            <a:off x="267285" y="522514"/>
            <a:ext cx="8637563" cy="2863418"/>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762000" y="228600"/>
            <a:ext cx="7467600" cy="1323439"/>
          </a:xfrm>
          <a:prstGeom prst="rect">
            <a:avLst/>
          </a:prstGeom>
          <a:noFill/>
        </p:spPr>
        <p:txBody>
          <a:bodyPr wrap="square" rtlCol="0">
            <a:spAutoFit/>
          </a:bodyPr>
          <a:lstStyle/>
          <a:p>
            <a:pPr algn="ctr"/>
            <a:r>
              <a:rPr lang="en-US" sz="4400" b="1" dirty="0">
                <a:solidFill>
                  <a:srgbClr val="C00000"/>
                </a:solidFill>
                <a:latin typeface="Calibri" pitchFamily="34" charset="0"/>
              </a:rPr>
              <a:t>History:</a:t>
            </a:r>
          </a:p>
          <a:p>
            <a:pPr algn="ctr"/>
            <a:r>
              <a:rPr lang="en-US" sz="3600" b="1" dirty="0">
                <a:solidFill>
                  <a:srgbClr val="C00000"/>
                </a:solidFill>
                <a:latin typeface="Calibri" pitchFamily="34" charset="0"/>
              </a:rPr>
              <a:t>What do past Curriculum Guides say?</a:t>
            </a:r>
          </a:p>
        </p:txBody>
      </p:sp>
      <p:sp>
        <p:nvSpPr>
          <p:cNvPr id="6" name="TextBox 5"/>
          <p:cNvSpPr txBox="1"/>
          <p:nvPr/>
        </p:nvSpPr>
        <p:spPr>
          <a:xfrm>
            <a:off x="344905" y="1941098"/>
            <a:ext cx="8153400" cy="3323987"/>
          </a:xfrm>
          <a:prstGeom prst="rect">
            <a:avLst/>
          </a:prstGeom>
          <a:noFill/>
        </p:spPr>
        <p:txBody>
          <a:bodyPr wrap="square" rtlCol="0">
            <a:spAutoFit/>
          </a:bodyPr>
          <a:lstStyle/>
          <a:p>
            <a:pPr lvl="0">
              <a:spcAft>
                <a:spcPts val="1800"/>
              </a:spcAft>
              <a:buFont typeface="Arial" pitchFamily="34" charset="0"/>
              <a:buChar char="•"/>
            </a:pPr>
            <a:r>
              <a:rPr lang="en-US" sz="2000" dirty="0">
                <a:solidFill>
                  <a:schemeClr val="accent4">
                    <a:lumMod val="75000"/>
                  </a:schemeClr>
                </a:solidFill>
                <a:latin typeface="Calibri" pitchFamily="34" charset="0"/>
              </a:rPr>
              <a:t> </a:t>
            </a:r>
            <a:r>
              <a:rPr lang="en-US" sz="2000" u="sng" dirty="0">
                <a:solidFill>
                  <a:schemeClr val="accent4">
                    <a:lumMod val="75000"/>
                  </a:schemeClr>
                </a:solidFill>
              </a:rPr>
              <a:t> </a:t>
            </a:r>
            <a:r>
              <a:rPr lang="en-US" sz="2000" u="sng" dirty="0"/>
              <a:t>From the 2004 Curriculum Guide</a:t>
            </a:r>
            <a:r>
              <a:rPr lang="en-US" sz="2000" dirty="0"/>
              <a:t>:  “every mathematical sciences major should study statistics or probability with an emphasis on data analysis.”</a:t>
            </a:r>
          </a:p>
          <a:p>
            <a:pPr>
              <a:spcAft>
                <a:spcPts val="1800"/>
              </a:spcAft>
              <a:buFont typeface="Arial" pitchFamily="34" charset="0"/>
              <a:buChar char="•"/>
            </a:pPr>
            <a:r>
              <a:rPr lang="en-US" sz="2000" dirty="0"/>
              <a:t> </a:t>
            </a:r>
            <a:r>
              <a:rPr lang="en-US" sz="2000" u="sng" dirty="0"/>
              <a:t> From the 1991 Curriculum Guide</a:t>
            </a:r>
            <a:r>
              <a:rPr lang="en-US" sz="2000" dirty="0"/>
              <a:t>:  “Every mathematical sciences major should include at least one semester of study of probability and statistics … The major focus of this course should be on data and on the skills and mathematical tools motivated by problems of collecting and analyzing data.” </a:t>
            </a:r>
          </a:p>
          <a:p>
            <a:pPr>
              <a:spcAft>
                <a:spcPts val="1800"/>
              </a:spcAft>
              <a:buFont typeface="Arial" pitchFamily="34" charset="0"/>
              <a:buChar char="•"/>
            </a:pPr>
            <a:r>
              <a:rPr lang="en-US" sz="2000" u="sng" dirty="0"/>
              <a:t>From the 1980 Curriculum Guide</a:t>
            </a:r>
            <a:r>
              <a:rPr lang="en-US" sz="2000" dirty="0"/>
              <a:t>:  </a:t>
            </a:r>
            <a:r>
              <a:rPr lang="en-US" sz="2000" dirty="0" smtClean="0"/>
              <a:t>“an </a:t>
            </a:r>
            <a:r>
              <a:rPr lang="en-US" sz="2000" dirty="0"/>
              <a:t>introductory course in probability and statistics should concentrate on data and on skills and mathematical tools motivated by the problems of collecting and analyzing data.”  </a:t>
            </a:r>
          </a:p>
        </p:txBody>
      </p:sp>
    </p:spTree>
    <p:extLst>
      <p:ext uri="{BB962C8B-B14F-4D97-AF65-F5344CB8AC3E}">
        <p14:creationId xmlns:p14="http://schemas.microsoft.com/office/powerpoint/2010/main" val="3569193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04263" y="69650"/>
            <a:ext cx="8427720" cy="4493538"/>
          </a:xfrm>
          <a:prstGeom prst="rect">
            <a:avLst/>
          </a:prstGeom>
          <a:noFill/>
        </p:spPr>
        <p:txBody>
          <a:bodyPr wrap="square" rtlCol="0">
            <a:spAutoFit/>
          </a:bodyPr>
          <a:lstStyle/>
          <a:p>
            <a:pPr algn="ctr"/>
            <a:r>
              <a:rPr lang="en-US" sz="3600" dirty="0">
                <a:latin typeface="Calibri" pitchFamily="34" charset="0"/>
              </a:rPr>
              <a:t>The MAA recommendation is not surprising:  </a:t>
            </a:r>
          </a:p>
          <a:p>
            <a:pPr algn="ctr"/>
            <a:r>
              <a:rPr lang="en-US" sz="3600" dirty="0">
                <a:latin typeface="Calibri" pitchFamily="34" charset="0"/>
              </a:rPr>
              <a:t>We live in a world of data.</a:t>
            </a:r>
          </a:p>
          <a:p>
            <a:pPr algn="ctr"/>
            <a:endParaRPr lang="en-US" sz="1000" dirty="0">
              <a:latin typeface="Calibri" pitchFamily="34" charset="0"/>
            </a:endParaRPr>
          </a:p>
          <a:p>
            <a:r>
              <a:rPr lang="en-US" sz="2200" dirty="0">
                <a:latin typeface="Calibri" pitchFamily="34" charset="0"/>
              </a:rPr>
              <a:t>Our undergraduate majors in the mathematical sciences go on to:</a:t>
            </a:r>
          </a:p>
          <a:p>
            <a:pPr marL="342900" indent="-342900">
              <a:buFont typeface="Arial" panose="020B0604020202020204" pitchFamily="34" charset="0"/>
              <a:buChar char="•"/>
            </a:pPr>
            <a:r>
              <a:rPr lang="en-US" sz="2200" dirty="0">
                <a:latin typeface="Calibri" pitchFamily="34" charset="0"/>
              </a:rPr>
              <a:t>Careers in business or finance</a:t>
            </a:r>
          </a:p>
          <a:p>
            <a:pPr marL="342900" indent="-342900">
              <a:buFont typeface="Arial" panose="020B0604020202020204" pitchFamily="34" charset="0"/>
              <a:buChar char="•"/>
            </a:pPr>
            <a:r>
              <a:rPr lang="en-US" sz="2200" dirty="0">
                <a:latin typeface="Calibri" pitchFamily="34" charset="0"/>
              </a:rPr>
              <a:t>Careers in education</a:t>
            </a:r>
          </a:p>
          <a:p>
            <a:pPr marL="342900" indent="-342900">
              <a:buFont typeface="Arial" panose="020B0604020202020204" pitchFamily="34" charset="0"/>
              <a:buChar char="•"/>
            </a:pPr>
            <a:r>
              <a:rPr lang="en-US" sz="2200" dirty="0">
                <a:latin typeface="Calibri" pitchFamily="34" charset="0"/>
              </a:rPr>
              <a:t>Careers in health services/environment/NGOs/…</a:t>
            </a:r>
          </a:p>
          <a:p>
            <a:pPr marL="342900" indent="-342900">
              <a:buFont typeface="Arial" panose="020B0604020202020204" pitchFamily="34" charset="0"/>
              <a:buChar char="•"/>
            </a:pPr>
            <a:r>
              <a:rPr lang="en-US" sz="2200" dirty="0">
                <a:latin typeface="Calibri" pitchFamily="34" charset="0"/>
              </a:rPr>
              <a:t>Graduate and professional programs in a variety of areas</a:t>
            </a:r>
          </a:p>
          <a:p>
            <a:pPr marL="342900" indent="-342900">
              <a:buFont typeface="Arial" panose="020B0604020202020204" pitchFamily="34" charset="0"/>
              <a:buChar char="•"/>
            </a:pPr>
            <a:r>
              <a:rPr lang="en-US" sz="2200" dirty="0">
                <a:latin typeface="Calibri" pitchFamily="34" charset="0"/>
              </a:rPr>
              <a:t>Doctoral programs across the range of mathematical sciences</a:t>
            </a:r>
          </a:p>
          <a:p>
            <a:pPr algn="ctr"/>
            <a:r>
              <a:rPr lang="en-US" sz="3600" dirty="0">
                <a:latin typeface="Calibri" pitchFamily="34" charset="0"/>
              </a:rPr>
              <a:t>In every single case, they are well served by knowledge of data analysis.</a:t>
            </a:r>
          </a:p>
        </p:txBody>
      </p:sp>
      <p:sp>
        <p:nvSpPr>
          <p:cNvPr id="2" name="TextBox 1">
            <a:extLst>
              <a:ext uri="{FF2B5EF4-FFF2-40B4-BE49-F238E27FC236}">
                <a16:creationId xmlns:a16="http://schemas.microsoft.com/office/drawing/2014/main" xmlns="" id="{79C2032D-9F5C-4BAC-AE8C-DF3D8EB019DD}"/>
              </a:ext>
            </a:extLst>
          </p:cNvPr>
          <p:cNvSpPr txBox="1"/>
          <p:nvPr/>
        </p:nvSpPr>
        <p:spPr>
          <a:xfrm>
            <a:off x="543827" y="4591210"/>
            <a:ext cx="7849402" cy="2062103"/>
          </a:xfrm>
          <a:prstGeom prst="rect">
            <a:avLst/>
          </a:prstGeom>
          <a:noFill/>
        </p:spPr>
        <p:txBody>
          <a:bodyPr wrap="square" rtlCol="0">
            <a:spAutoFit/>
          </a:bodyPr>
          <a:lstStyle/>
          <a:p>
            <a:r>
              <a:rPr lang="en-US" sz="3200" b="1" dirty="0">
                <a:solidFill>
                  <a:srgbClr val="C00000"/>
                </a:solidFill>
              </a:rPr>
              <a:t>So how are we doing at meeting the MAA recommendation?</a:t>
            </a:r>
          </a:p>
          <a:p>
            <a:r>
              <a:rPr lang="en-US" sz="3200" b="1" dirty="0">
                <a:solidFill>
                  <a:srgbClr val="C00000"/>
                </a:solidFill>
              </a:rPr>
              <a:t>And what is this recommended data analysis course for math majors?</a:t>
            </a:r>
          </a:p>
        </p:txBody>
      </p:sp>
      <p:sp>
        <p:nvSpPr>
          <p:cNvPr id="3" name="Rectangle 2">
            <a:extLst>
              <a:ext uri="{FF2B5EF4-FFF2-40B4-BE49-F238E27FC236}">
                <a16:creationId xmlns:a16="http://schemas.microsoft.com/office/drawing/2014/main" xmlns="" id="{FA07BF46-464F-46F0-82F6-F07BF6C06BA2}"/>
              </a:ext>
            </a:extLst>
          </p:cNvPr>
          <p:cNvSpPr/>
          <p:nvPr/>
        </p:nvSpPr>
        <p:spPr>
          <a:xfrm>
            <a:off x="539015" y="4581625"/>
            <a:ext cx="7878278" cy="2064619"/>
          </a:xfrm>
          <a:prstGeom prst="rect">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37701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allAtOnce"/>
      <p:bldP spid="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762000" y="457200"/>
            <a:ext cx="7467600" cy="769441"/>
          </a:xfrm>
          <a:prstGeom prst="rect">
            <a:avLst/>
          </a:prstGeom>
          <a:noFill/>
        </p:spPr>
        <p:txBody>
          <a:bodyPr wrap="square" rtlCol="0">
            <a:spAutoFit/>
          </a:bodyPr>
          <a:lstStyle/>
          <a:p>
            <a:pPr algn="ctr"/>
            <a:r>
              <a:rPr lang="en-US" sz="4400" b="1" dirty="0">
                <a:solidFill>
                  <a:srgbClr val="C00000"/>
                </a:solidFill>
                <a:latin typeface="Calibri" pitchFamily="34" charset="0"/>
              </a:rPr>
              <a:t>The Reality Today</a:t>
            </a:r>
          </a:p>
        </p:txBody>
      </p:sp>
      <p:sp>
        <p:nvSpPr>
          <p:cNvPr id="6" name="TextBox 5"/>
          <p:cNvSpPr txBox="1"/>
          <p:nvPr/>
        </p:nvSpPr>
        <p:spPr>
          <a:xfrm>
            <a:off x="762000" y="1295400"/>
            <a:ext cx="7391400" cy="2215991"/>
          </a:xfrm>
          <a:prstGeom prst="rect">
            <a:avLst/>
          </a:prstGeom>
          <a:noFill/>
        </p:spPr>
        <p:txBody>
          <a:bodyPr wrap="square" rtlCol="0">
            <a:spAutoFit/>
          </a:bodyPr>
          <a:lstStyle/>
          <a:p>
            <a:pPr>
              <a:spcAft>
                <a:spcPts val="1200"/>
              </a:spcAft>
            </a:pPr>
            <a:r>
              <a:rPr lang="en-US" sz="3200" dirty="0">
                <a:latin typeface="Calibri" pitchFamily="34" charset="0"/>
              </a:rPr>
              <a:t>Of current undergraduate programs in mathematics:</a:t>
            </a:r>
          </a:p>
          <a:p>
            <a:pPr>
              <a:spcAft>
                <a:spcPts val="1200"/>
              </a:spcAft>
            </a:pPr>
            <a:r>
              <a:rPr lang="en-US" sz="3200" dirty="0">
                <a:latin typeface="Calibri" pitchFamily="34" charset="0"/>
              </a:rPr>
              <a:t>Estimated percent that require a course in applied statistics, focused on data analysis:</a:t>
            </a:r>
            <a:endParaRPr lang="en-US" sz="2000" dirty="0">
              <a:latin typeface="Calibri" pitchFamily="34" charset="0"/>
            </a:endParaRPr>
          </a:p>
        </p:txBody>
      </p:sp>
      <p:sp>
        <p:nvSpPr>
          <p:cNvPr id="5" name="TextBox 4"/>
          <p:cNvSpPr txBox="1"/>
          <p:nvPr/>
        </p:nvSpPr>
        <p:spPr>
          <a:xfrm>
            <a:off x="762000" y="4213086"/>
            <a:ext cx="7391400" cy="1077218"/>
          </a:xfrm>
          <a:prstGeom prst="rect">
            <a:avLst/>
          </a:prstGeom>
          <a:noFill/>
        </p:spPr>
        <p:txBody>
          <a:bodyPr wrap="square" rtlCol="0">
            <a:spAutoFit/>
          </a:bodyPr>
          <a:lstStyle/>
          <a:p>
            <a:pPr>
              <a:spcAft>
                <a:spcPts val="1200"/>
              </a:spcAft>
            </a:pPr>
            <a:r>
              <a:rPr lang="en-US" sz="3200" dirty="0">
                <a:latin typeface="Calibri" pitchFamily="34" charset="0"/>
              </a:rPr>
              <a:t>Estimated percent that even </a:t>
            </a:r>
            <a:r>
              <a:rPr lang="en-US" sz="3200" u="sng" dirty="0">
                <a:latin typeface="Calibri" pitchFamily="34" charset="0"/>
              </a:rPr>
              <a:t>allow</a:t>
            </a:r>
            <a:r>
              <a:rPr lang="en-US" sz="3200" dirty="0">
                <a:latin typeface="Calibri" pitchFamily="34" charset="0"/>
              </a:rPr>
              <a:t> such a course to count toward the major:</a:t>
            </a:r>
            <a:endParaRPr lang="en-US" sz="2000" dirty="0">
              <a:latin typeface="Calibri" pitchFamily="34" charset="0"/>
            </a:endParaRPr>
          </a:p>
        </p:txBody>
      </p:sp>
      <p:sp>
        <p:nvSpPr>
          <p:cNvPr id="7" name="TextBox 6"/>
          <p:cNvSpPr txBox="1"/>
          <p:nvPr/>
        </p:nvSpPr>
        <p:spPr>
          <a:xfrm>
            <a:off x="4648200" y="3505200"/>
            <a:ext cx="3200400" cy="707886"/>
          </a:xfrm>
          <a:prstGeom prst="rect">
            <a:avLst/>
          </a:prstGeom>
          <a:noFill/>
        </p:spPr>
        <p:txBody>
          <a:bodyPr wrap="square" rtlCol="0">
            <a:spAutoFit/>
          </a:bodyPr>
          <a:lstStyle/>
          <a:p>
            <a:r>
              <a:rPr lang="en-US" sz="4000" b="1" dirty="0">
                <a:solidFill>
                  <a:srgbClr val="C00000"/>
                </a:solidFill>
              </a:rPr>
              <a:t>About 7%</a:t>
            </a:r>
          </a:p>
        </p:txBody>
      </p:sp>
      <p:sp>
        <p:nvSpPr>
          <p:cNvPr id="8" name="TextBox 7"/>
          <p:cNvSpPr txBox="1"/>
          <p:nvPr/>
        </p:nvSpPr>
        <p:spPr>
          <a:xfrm>
            <a:off x="4648200" y="5257800"/>
            <a:ext cx="3429000" cy="707886"/>
          </a:xfrm>
          <a:prstGeom prst="rect">
            <a:avLst/>
          </a:prstGeom>
          <a:noFill/>
        </p:spPr>
        <p:txBody>
          <a:bodyPr wrap="square" rtlCol="0">
            <a:spAutoFit/>
          </a:bodyPr>
          <a:lstStyle/>
          <a:p>
            <a:r>
              <a:rPr lang="en-US" sz="4000" b="1" dirty="0">
                <a:solidFill>
                  <a:srgbClr val="C00000"/>
                </a:solidFill>
              </a:rPr>
              <a:t>About 22%</a:t>
            </a:r>
          </a:p>
        </p:txBody>
      </p:sp>
    </p:spTree>
    <p:extLst>
      <p:ext uri="{BB962C8B-B14F-4D97-AF65-F5344CB8AC3E}">
        <p14:creationId xmlns:p14="http://schemas.microsoft.com/office/powerpoint/2010/main" val="23015282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5" grpId="0"/>
      <p:bldP spid="7" grpId="0"/>
      <p:bldP spid="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762000" y="457200"/>
            <a:ext cx="7467600" cy="769441"/>
          </a:xfrm>
          <a:prstGeom prst="rect">
            <a:avLst/>
          </a:prstGeom>
          <a:noFill/>
        </p:spPr>
        <p:txBody>
          <a:bodyPr wrap="square" rtlCol="0">
            <a:spAutoFit/>
          </a:bodyPr>
          <a:lstStyle/>
          <a:p>
            <a:pPr algn="ctr"/>
            <a:r>
              <a:rPr lang="en-US" sz="4400" b="1" dirty="0">
                <a:solidFill>
                  <a:srgbClr val="C00000"/>
                </a:solidFill>
                <a:latin typeface="Calibri" pitchFamily="34" charset="0"/>
              </a:rPr>
              <a:t>The Reality Today</a:t>
            </a:r>
          </a:p>
        </p:txBody>
      </p:sp>
      <p:sp>
        <p:nvSpPr>
          <p:cNvPr id="6" name="TextBox 5"/>
          <p:cNvSpPr txBox="1"/>
          <p:nvPr/>
        </p:nvSpPr>
        <p:spPr>
          <a:xfrm>
            <a:off x="838200" y="1264920"/>
            <a:ext cx="7391400" cy="1077218"/>
          </a:xfrm>
          <a:prstGeom prst="rect">
            <a:avLst/>
          </a:prstGeom>
          <a:noFill/>
        </p:spPr>
        <p:txBody>
          <a:bodyPr wrap="square" rtlCol="0">
            <a:spAutoFit/>
          </a:bodyPr>
          <a:lstStyle/>
          <a:p>
            <a:pPr>
              <a:spcAft>
                <a:spcPts val="1200"/>
              </a:spcAft>
            </a:pPr>
            <a:r>
              <a:rPr lang="en-US" sz="3200" dirty="0">
                <a:latin typeface="Calibri" pitchFamily="34" charset="0"/>
              </a:rPr>
              <a:t>What about Math Ed programs and Applied Math programs?</a:t>
            </a:r>
            <a:endParaRPr lang="en-US" sz="2000" dirty="0">
              <a:latin typeface="Calibri" pitchFamily="34" charset="0"/>
            </a:endParaRPr>
          </a:p>
        </p:txBody>
      </p:sp>
      <p:sp>
        <p:nvSpPr>
          <p:cNvPr id="7" name="TextBox 6"/>
          <p:cNvSpPr txBox="1"/>
          <p:nvPr/>
        </p:nvSpPr>
        <p:spPr>
          <a:xfrm>
            <a:off x="4297680" y="2354975"/>
            <a:ext cx="4084320" cy="707886"/>
          </a:xfrm>
          <a:prstGeom prst="rect">
            <a:avLst/>
          </a:prstGeom>
          <a:noFill/>
        </p:spPr>
        <p:txBody>
          <a:bodyPr wrap="square" rtlCol="0">
            <a:spAutoFit/>
          </a:bodyPr>
          <a:lstStyle/>
          <a:p>
            <a:r>
              <a:rPr lang="en-US" sz="4000" b="1" dirty="0">
                <a:solidFill>
                  <a:srgbClr val="C00000"/>
                </a:solidFill>
              </a:rPr>
              <a:t>Both: About 50%</a:t>
            </a:r>
          </a:p>
        </p:txBody>
      </p:sp>
      <p:sp>
        <p:nvSpPr>
          <p:cNvPr id="2" name="TextBox 1">
            <a:extLst>
              <a:ext uri="{FF2B5EF4-FFF2-40B4-BE49-F238E27FC236}">
                <a16:creationId xmlns:a16="http://schemas.microsoft.com/office/drawing/2014/main" xmlns="" id="{17E7B4E5-100A-4AB1-A388-13E476BC090C}"/>
              </a:ext>
            </a:extLst>
          </p:cNvPr>
          <p:cNvSpPr txBox="1"/>
          <p:nvPr/>
        </p:nvSpPr>
        <p:spPr>
          <a:xfrm>
            <a:off x="322446" y="3980041"/>
            <a:ext cx="8696425" cy="1815882"/>
          </a:xfrm>
          <a:prstGeom prst="rect">
            <a:avLst/>
          </a:prstGeom>
          <a:noFill/>
        </p:spPr>
        <p:txBody>
          <a:bodyPr wrap="square" rtlCol="0">
            <a:spAutoFit/>
          </a:bodyPr>
          <a:lstStyle/>
          <a:p>
            <a:r>
              <a:rPr lang="en-US" sz="2800" dirty="0"/>
              <a:t>Meanwhile, NCTM and Common Core continue to recommend an expanded role for statistics in the high school curriculum.                                                                    See the </a:t>
            </a:r>
            <a:r>
              <a:rPr lang="en-US" sz="2800" u="sng" dirty="0"/>
              <a:t>SET (Statistics Education of Teachers)</a:t>
            </a:r>
            <a:r>
              <a:rPr lang="en-US" sz="2800" dirty="0"/>
              <a:t> document!</a:t>
            </a:r>
          </a:p>
        </p:txBody>
      </p:sp>
    </p:spTree>
    <p:extLst>
      <p:ext uri="{BB962C8B-B14F-4D97-AF65-F5344CB8AC3E}">
        <p14:creationId xmlns:p14="http://schemas.microsoft.com/office/powerpoint/2010/main" val="15228758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533400" y="457200"/>
            <a:ext cx="8153400" cy="1569660"/>
          </a:xfrm>
          <a:prstGeom prst="rect">
            <a:avLst/>
          </a:prstGeom>
          <a:noFill/>
        </p:spPr>
        <p:txBody>
          <a:bodyPr wrap="square" rtlCol="0">
            <a:spAutoFit/>
          </a:bodyPr>
          <a:lstStyle/>
          <a:p>
            <a:pPr algn="ctr"/>
            <a:r>
              <a:rPr lang="en-US" sz="4800" b="1" dirty="0">
                <a:solidFill>
                  <a:srgbClr val="C00000"/>
                </a:solidFill>
                <a:latin typeface="Calibri" pitchFamily="34" charset="0"/>
              </a:rPr>
              <a:t>What is the recommended data analysis course?</a:t>
            </a:r>
          </a:p>
        </p:txBody>
      </p:sp>
      <p:sp>
        <p:nvSpPr>
          <p:cNvPr id="2" name="TextBox 1"/>
          <p:cNvSpPr txBox="1"/>
          <p:nvPr/>
        </p:nvSpPr>
        <p:spPr>
          <a:xfrm>
            <a:off x="838200" y="2362200"/>
            <a:ext cx="8001000" cy="3046988"/>
          </a:xfrm>
          <a:prstGeom prst="rect">
            <a:avLst/>
          </a:prstGeom>
          <a:noFill/>
        </p:spPr>
        <p:txBody>
          <a:bodyPr wrap="square" rtlCol="0">
            <a:spAutoFit/>
          </a:bodyPr>
          <a:lstStyle/>
          <a:p>
            <a:r>
              <a:rPr lang="en-US" sz="3200" dirty="0">
                <a:solidFill>
                  <a:schemeClr val="tx1"/>
                </a:solidFill>
              </a:rPr>
              <a:t>It is NOT the theoretical probability and mathematical statistics sequence offered in most math programs.</a:t>
            </a:r>
          </a:p>
          <a:p>
            <a:endParaRPr lang="en-US" sz="3200" dirty="0">
              <a:solidFill>
                <a:schemeClr val="tx1"/>
              </a:solidFill>
            </a:endParaRPr>
          </a:p>
          <a:p>
            <a:r>
              <a:rPr lang="en-US" sz="3200" dirty="0">
                <a:solidFill>
                  <a:schemeClr val="tx1"/>
                </a:solidFill>
              </a:rPr>
              <a:t>It is NOT the low-level service course focused on procedures and formulas. </a:t>
            </a:r>
          </a:p>
        </p:txBody>
      </p:sp>
      <p:sp>
        <p:nvSpPr>
          <p:cNvPr id="3" name="TextBox 2"/>
          <p:cNvSpPr txBox="1"/>
          <p:nvPr/>
        </p:nvSpPr>
        <p:spPr>
          <a:xfrm>
            <a:off x="4495800" y="3352800"/>
            <a:ext cx="4191000" cy="830997"/>
          </a:xfrm>
          <a:prstGeom prst="rect">
            <a:avLst/>
          </a:prstGeom>
          <a:noFill/>
        </p:spPr>
        <p:txBody>
          <a:bodyPr wrap="square" rtlCol="0">
            <a:spAutoFit/>
          </a:bodyPr>
          <a:lstStyle/>
          <a:p>
            <a:r>
              <a:rPr lang="en-US" sz="2400" dirty="0">
                <a:solidFill>
                  <a:srgbClr val="C00000"/>
                </a:solidFill>
              </a:rPr>
              <a:t>Traditionally not focused on data analysis.</a:t>
            </a:r>
          </a:p>
        </p:txBody>
      </p:sp>
      <p:sp>
        <p:nvSpPr>
          <p:cNvPr id="8" name="TextBox 7"/>
          <p:cNvSpPr txBox="1"/>
          <p:nvPr/>
        </p:nvSpPr>
        <p:spPr>
          <a:xfrm>
            <a:off x="4648200" y="5265003"/>
            <a:ext cx="4191000" cy="830997"/>
          </a:xfrm>
          <a:prstGeom prst="rect">
            <a:avLst/>
          </a:prstGeom>
          <a:noFill/>
        </p:spPr>
        <p:txBody>
          <a:bodyPr wrap="square" rtlCol="0">
            <a:spAutoFit/>
          </a:bodyPr>
          <a:lstStyle/>
          <a:p>
            <a:r>
              <a:rPr lang="en-US" sz="2400" dirty="0">
                <a:solidFill>
                  <a:srgbClr val="C00000"/>
                </a:solidFill>
              </a:rPr>
              <a:t>Traditionally not appropriate for math majors.</a:t>
            </a:r>
          </a:p>
        </p:txBody>
      </p:sp>
    </p:spTree>
    <p:extLst>
      <p:ext uri="{BB962C8B-B14F-4D97-AF65-F5344CB8AC3E}">
        <p14:creationId xmlns:p14="http://schemas.microsoft.com/office/powerpoint/2010/main" val="3161500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fade">
                                      <p:cBhvr>
                                        <p:cTn id="15" dur="500"/>
                                        <p:tgtEl>
                                          <p:spTgt spid="3">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fade">
                                      <p:cBhvr>
                                        <p:cTn id="20"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57200" y="486178"/>
            <a:ext cx="8153400" cy="871145"/>
          </a:xfrm>
          <a:prstGeom prst="rect">
            <a:avLst/>
          </a:prstGeom>
        </p:spPr>
        <p:txBody>
          <a:bodyPr/>
          <a:lstStyle/>
          <a:p>
            <a:pPr lvl="0" algn="ctr">
              <a:spcBef>
                <a:spcPct val="0"/>
              </a:spcBef>
              <a:defRPr/>
            </a:pPr>
            <a:r>
              <a:rPr lang="en-US" sz="4000" b="1" dirty="0">
                <a:solidFill>
                  <a:srgbClr val="C00000"/>
                </a:solidFill>
                <a:latin typeface="Cambria" pitchFamily="18" charset="0"/>
              </a:rPr>
              <a:t>What’s Out?</a:t>
            </a:r>
            <a:endParaRPr lang="en-US" sz="3600" b="1" dirty="0">
              <a:solidFill>
                <a:srgbClr val="C00000"/>
              </a:solidFill>
              <a:latin typeface="Cambria" pitchFamily="18" charset="0"/>
            </a:endParaRPr>
          </a:p>
        </p:txBody>
      </p:sp>
      <p:sp>
        <p:nvSpPr>
          <p:cNvPr id="3" name="TextBox 2"/>
          <p:cNvSpPr txBox="1"/>
          <p:nvPr/>
        </p:nvSpPr>
        <p:spPr>
          <a:xfrm>
            <a:off x="785813" y="1524000"/>
            <a:ext cx="7824787" cy="584775"/>
          </a:xfrm>
          <a:prstGeom prst="rect">
            <a:avLst/>
          </a:prstGeom>
          <a:noFill/>
        </p:spPr>
        <p:txBody>
          <a:bodyPr wrap="square" rtlCol="0">
            <a:spAutoFit/>
          </a:bodyPr>
          <a:lstStyle/>
          <a:p>
            <a:r>
              <a:rPr lang="en-US" sz="3200" dirty="0">
                <a:solidFill>
                  <a:schemeClr val="tx1"/>
                </a:solidFill>
              </a:rPr>
              <a:t>Computing standard deviation by hand</a:t>
            </a:r>
          </a:p>
        </p:txBody>
      </p:sp>
      <p:sp>
        <p:nvSpPr>
          <p:cNvPr id="4" name="TextBox 3"/>
          <p:cNvSpPr txBox="1"/>
          <p:nvPr/>
        </p:nvSpPr>
        <p:spPr>
          <a:xfrm>
            <a:off x="838200" y="2133600"/>
            <a:ext cx="7824787" cy="584775"/>
          </a:xfrm>
          <a:prstGeom prst="rect">
            <a:avLst/>
          </a:prstGeom>
          <a:noFill/>
        </p:spPr>
        <p:txBody>
          <a:bodyPr wrap="square" rtlCol="0">
            <a:spAutoFit/>
          </a:bodyPr>
          <a:lstStyle/>
          <a:p>
            <a:r>
              <a:rPr lang="en-US" sz="3200" dirty="0">
                <a:solidFill>
                  <a:schemeClr val="tx1"/>
                </a:solidFill>
              </a:rPr>
              <a:t>Drawing any graph by hand</a:t>
            </a:r>
          </a:p>
        </p:txBody>
      </p:sp>
      <p:sp>
        <p:nvSpPr>
          <p:cNvPr id="5" name="TextBox 4"/>
          <p:cNvSpPr txBox="1"/>
          <p:nvPr/>
        </p:nvSpPr>
        <p:spPr>
          <a:xfrm>
            <a:off x="862013" y="2768025"/>
            <a:ext cx="7824787" cy="584775"/>
          </a:xfrm>
          <a:prstGeom prst="rect">
            <a:avLst/>
          </a:prstGeom>
          <a:noFill/>
        </p:spPr>
        <p:txBody>
          <a:bodyPr wrap="square" rtlCol="0">
            <a:spAutoFit/>
          </a:bodyPr>
          <a:lstStyle/>
          <a:p>
            <a:r>
              <a:rPr lang="en-US" sz="3200" dirty="0">
                <a:solidFill>
                  <a:schemeClr val="tx1"/>
                </a:solidFill>
              </a:rPr>
              <a:t>Probability Rules</a:t>
            </a:r>
          </a:p>
        </p:txBody>
      </p:sp>
      <p:sp>
        <p:nvSpPr>
          <p:cNvPr id="6" name="TextBox 5"/>
          <p:cNvSpPr txBox="1"/>
          <p:nvPr/>
        </p:nvSpPr>
        <p:spPr>
          <a:xfrm>
            <a:off x="914400" y="3377625"/>
            <a:ext cx="7824787" cy="584775"/>
          </a:xfrm>
          <a:prstGeom prst="rect">
            <a:avLst/>
          </a:prstGeom>
          <a:noFill/>
        </p:spPr>
        <p:txBody>
          <a:bodyPr wrap="square" rtlCol="0">
            <a:spAutoFit/>
          </a:bodyPr>
          <a:lstStyle/>
          <a:p>
            <a:r>
              <a:rPr lang="en-US" sz="3200" dirty="0">
                <a:solidFill>
                  <a:schemeClr val="tx1"/>
                </a:solidFill>
              </a:rPr>
              <a:t>General Density Functions</a:t>
            </a:r>
          </a:p>
        </p:txBody>
      </p:sp>
      <p:sp>
        <p:nvSpPr>
          <p:cNvPr id="7" name="TextBox 6"/>
          <p:cNvSpPr txBox="1"/>
          <p:nvPr/>
        </p:nvSpPr>
        <p:spPr>
          <a:xfrm>
            <a:off x="914400" y="3911025"/>
            <a:ext cx="7824787" cy="584775"/>
          </a:xfrm>
          <a:prstGeom prst="rect">
            <a:avLst/>
          </a:prstGeom>
          <a:noFill/>
        </p:spPr>
        <p:txBody>
          <a:bodyPr wrap="square" rtlCol="0">
            <a:spAutoFit/>
          </a:bodyPr>
          <a:lstStyle/>
          <a:p>
            <a:r>
              <a:rPr lang="en-US" sz="3200" dirty="0">
                <a:solidFill>
                  <a:schemeClr val="tx1"/>
                </a:solidFill>
              </a:rPr>
              <a:t>Moment Generating Functions</a:t>
            </a:r>
          </a:p>
        </p:txBody>
      </p:sp>
      <p:sp>
        <p:nvSpPr>
          <p:cNvPr id="8" name="TextBox 7"/>
          <p:cNvSpPr txBox="1"/>
          <p:nvPr/>
        </p:nvSpPr>
        <p:spPr>
          <a:xfrm>
            <a:off x="914400" y="4520625"/>
            <a:ext cx="7824787" cy="584775"/>
          </a:xfrm>
          <a:prstGeom prst="rect">
            <a:avLst/>
          </a:prstGeom>
          <a:noFill/>
        </p:spPr>
        <p:txBody>
          <a:bodyPr wrap="square" rtlCol="0">
            <a:spAutoFit/>
          </a:bodyPr>
          <a:lstStyle/>
          <a:p>
            <a:r>
              <a:rPr lang="en-US" sz="3200" dirty="0">
                <a:solidFill>
                  <a:schemeClr val="tx1"/>
                </a:solidFill>
              </a:rPr>
              <a:t>Hypergeometric Distribution</a:t>
            </a:r>
          </a:p>
        </p:txBody>
      </p:sp>
      <p:cxnSp>
        <p:nvCxnSpPr>
          <p:cNvPr id="10" name="Straight Connector 9"/>
          <p:cNvCxnSpPr/>
          <p:nvPr/>
        </p:nvCxnSpPr>
        <p:spPr>
          <a:xfrm>
            <a:off x="785813" y="1828800"/>
            <a:ext cx="6605587" cy="0"/>
          </a:xfrm>
          <a:prstGeom prst="line">
            <a:avLst/>
          </a:prstGeom>
          <a:ln w="571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762000" y="2438400"/>
            <a:ext cx="6605587" cy="0"/>
          </a:xfrm>
          <a:prstGeom prst="line">
            <a:avLst/>
          </a:prstGeom>
          <a:ln w="571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762000" y="3048000"/>
            <a:ext cx="6605587" cy="0"/>
          </a:xfrm>
          <a:prstGeom prst="line">
            <a:avLst/>
          </a:prstGeom>
          <a:ln w="571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762000" y="3733800"/>
            <a:ext cx="6605587" cy="0"/>
          </a:xfrm>
          <a:prstGeom prst="line">
            <a:avLst/>
          </a:prstGeom>
          <a:ln w="571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762000" y="4191000"/>
            <a:ext cx="6605587" cy="0"/>
          </a:xfrm>
          <a:prstGeom prst="line">
            <a:avLst/>
          </a:prstGeom>
          <a:ln w="571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838200" y="4800600"/>
            <a:ext cx="6605587" cy="0"/>
          </a:xfrm>
          <a:prstGeom prst="line">
            <a:avLst/>
          </a:prstGeom>
          <a:ln w="57150">
            <a:solidFill>
              <a:srgbClr val="C0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23110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57200" y="486178"/>
            <a:ext cx="8153400" cy="871145"/>
          </a:xfrm>
          <a:prstGeom prst="rect">
            <a:avLst/>
          </a:prstGeom>
        </p:spPr>
        <p:txBody>
          <a:bodyPr/>
          <a:lstStyle/>
          <a:p>
            <a:pPr lvl="0" algn="ctr">
              <a:spcBef>
                <a:spcPct val="0"/>
              </a:spcBef>
              <a:defRPr/>
            </a:pPr>
            <a:r>
              <a:rPr lang="en-US" sz="4000" b="1" dirty="0">
                <a:solidFill>
                  <a:srgbClr val="C00000"/>
                </a:solidFill>
                <a:latin typeface="Cambria" pitchFamily="18" charset="0"/>
              </a:rPr>
              <a:t>What’s In?</a:t>
            </a:r>
            <a:endParaRPr lang="en-US" sz="3600" b="1" dirty="0">
              <a:solidFill>
                <a:srgbClr val="C00000"/>
              </a:solidFill>
              <a:latin typeface="Cambria" pitchFamily="18" charset="0"/>
            </a:endParaRPr>
          </a:p>
        </p:txBody>
      </p:sp>
      <p:sp>
        <p:nvSpPr>
          <p:cNvPr id="3" name="TextBox 2"/>
          <p:cNvSpPr txBox="1"/>
          <p:nvPr/>
        </p:nvSpPr>
        <p:spPr>
          <a:xfrm>
            <a:off x="785813" y="1524000"/>
            <a:ext cx="7824787" cy="584775"/>
          </a:xfrm>
          <a:prstGeom prst="rect">
            <a:avLst/>
          </a:prstGeom>
          <a:noFill/>
        </p:spPr>
        <p:txBody>
          <a:bodyPr wrap="square" rtlCol="0">
            <a:spAutoFit/>
          </a:bodyPr>
          <a:lstStyle/>
          <a:p>
            <a:r>
              <a:rPr lang="en-US" sz="3200" dirty="0">
                <a:solidFill>
                  <a:schemeClr val="tx1"/>
                </a:solidFill>
              </a:rPr>
              <a:t>Effective collection of data</a:t>
            </a:r>
          </a:p>
        </p:txBody>
      </p:sp>
      <p:sp>
        <p:nvSpPr>
          <p:cNvPr id="4" name="TextBox 3"/>
          <p:cNvSpPr txBox="1"/>
          <p:nvPr/>
        </p:nvSpPr>
        <p:spPr>
          <a:xfrm>
            <a:off x="838200" y="2133600"/>
            <a:ext cx="7824787" cy="584775"/>
          </a:xfrm>
          <a:prstGeom prst="rect">
            <a:avLst/>
          </a:prstGeom>
          <a:noFill/>
        </p:spPr>
        <p:txBody>
          <a:bodyPr wrap="square" rtlCol="0">
            <a:spAutoFit/>
          </a:bodyPr>
          <a:lstStyle/>
          <a:p>
            <a:r>
              <a:rPr lang="en-US" sz="3200" dirty="0">
                <a:solidFill>
                  <a:schemeClr val="tx1"/>
                </a:solidFill>
              </a:rPr>
              <a:t>Effective analysis of data</a:t>
            </a:r>
          </a:p>
        </p:txBody>
      </p:sp>
      <p:sp>
        <p:nvSpPr>
          <p:cNvPr id="5" name="TextBox 4"/>
          <p:cNvSpPr txBox="1"/>
          <p:nvPr/>
        </p:nvSpPr>
        <p:spPr>
          <a:xfrm>
            <a:off x="862013" y="2768025"/>
            <a:ext cx="7824787" cy="584775"/>
          </a:xfrm>
          <a:prstGeom prst="rect">
            <a:avLst/>
          </a:prstGeom>
          <a:noFill/>
        </p:spPr>
        <p:txBody>
          <a:bodyPr wrap="square" rtlCol="0">
            <a:spAutoFit/>
          </a:bodyPr>
          <a:lstStyle/>
          <a:p>
            <a:r>
              <a:rPr lang="en-US" sz="3200" dirty="0">
                <a:solidFill>
                  <a:schemeClr val="tx1"/>
                </a:solidFill>
              </a:rPr>
              <a:t>Interpreting and communicating results</a:t>
            </a:r>
          </a:p>
        </p:txBody>
      </p:sp>
      <p:sp>
        <p:nvSpPr>
          <p:cNvPr id="6" name="TextBox 5"/>
          <p:cNvSpPr txBox="1"/>
          <p:nvPr/>
        </p:nvSpPr>
        <p:spPr>
          <a:xfrm>
            <a:off x="914400" y="3377625"/>
            <a:ext cx="7824787" cy="1077218"/>
          </a:xfrm>
          <a:prstGeom prst="rect">
            <a:avLst/>
          </a:prstGeom>
          <a:noFill/>
        </p:spPr>
        <p:txBody>
          <a:bodyPr wrap="square" rtlCol="0">
            <a:spAutoFit/>
          </a:bodyPr>
          <a:lstStyle/>
          <a:p>
            <a:r>
              <a:rPr lang="en-US" sz="3200" dirty="0">
                <a:solidFill>
                  <a:schemeClr val="tx1"/>
                </a:solidFill>
              </a:rPr>
              <a:t>Focusing on key ideas of variability and strength of evidence</a:t>
            </a:r>
          </a:p>
        </p:txBody>
      </p:sp>
      <p:sp>
        <p:nvSpPr>
          <p:cNvPr id="7" name="TextBox 6"/>
          <p:cNvSpPr txBox="1"/>
          <p:nvPr/>
        </p:nvSpPr>
        <p:spPr>
          <a:xfrm>
            <a:off x="914400" y="4444425"/>
            <a:ext cx="7824787" cy="584775"/>
          </a:xfrm>
          <a:prstGeom prst="rect">
            <a:avLst/>
          </a:prstGeom>
          <a:noFill/>
        </p:spPr>
        <p:txBody>
          <a:bodyPr wrap="square" rtlCol="0">
            <a:spAutoFit/>
          </a:bodyPr>
          <a:lstStyle/>
          <a:p>
            <a:r>
              <a:rPr lang="en-US" sz="3200" dirty="0">
                <a:solidFill>
                  <a:schemeClr val="tx1"/>
                </a:solidFill>
              </a:rPr>
              <a:t>Statistical software!!</a:t>
            </a:r>
          </a:p>
        </p:txBody>
      </p:sp>
      <p:sp>
        <p:nvSpPr>
          <p:cNvPr id="8" name="TextBox 7"/>
          <p:cNvSpPr txBox="1"/>
          <p:nvPr/>
        </p:nvSpPr>
        <p:spPr>
          <a:xfrm>
            <a:off x="457200" y="5029200"/>
            <a:ext cx="7824787" cy="1569660"/>
          </a:xfrm>
          <a:prstGeom prst="rect">
            <a:avLst/>
          </a:prstGeom>
          <a:noFill/>
        </p:spPr>
        <p:txBody>
          <a:bodyPr wrap="square" rtlCol="0">
            <a:spAutoFit/>
          </a:bodyPr>
          <a:lstStyle/>
          <a:p>
            <a:pPr algn="ctr"/>
            <a:r>
              <a:rPr lang="en-US" sz="3200" b="1" dirty="0">
                <a:solidFill>
                  <a:schemeClr val="tx1"/>
                </a:solidFill>
              </a:rPr>
              <a:t>A course focused on these ideas makes for an intellectually rigorous course for majors, even without any proofs!</a:t>
            </a:r>
          </a:p>
        </p:txBody>
      </p:sp>
    </p:spTree>
    <p:extLst>
      <p:ext uri="{BB962C8B-B14F-4D97-AF65-F5344CB8AC3E}">
        <p14:creationId xmlns:p14="http://schemas.microsoft.com/office/powerpoint/2010/main" val="2043964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57200" y="178159"/>
            <a:ext cx="8153400" cy="2146342"/>
          </a:xfrm>
          <a:prstGeom prst="rect">
            <a:avLst/>
          </a:prstGeom>
        </p:spPr>
        <p:txBody>
          <a:bodyPr/>
          <a:lstStyle/>
          <a:p>
            <a:pPr lvl="0" algn="ctr">
              <a:spcBef>
                <a:spcPct val="0"/>
              </a:spcBef>
              <a:defRPr/>
            </a:pPr>
            <a:r>
              <a:rPr lang="en-US" sz="5400" b="1" dirty="0">
                <a:solidFill>
                  <a:srgbClr val="C00000"/>
                </a:solidFill>
                <a:latin typeface="Cambria" pitchFamily="18" charset="0"/>
              </a:rPr>
              <a:t>GAISE</a:t>
            </a:r>
          </a:p>
          <a:p>
            <a:pPr lvl="0" algn="ctr">
              <a:spcBef>
                <a:spcPct val="0"/>
              </a:spcBef>
              <a:defRPr/>
            </a:pPr>
            <a:r>
              <a:rPr lang="en-US" sz="4000" b="1" dirty="0">
                <a:solidFill>
                  <a:srgbClr val="C00000"/>
                </a:solidFill>
                <a:latin typeface="Cambria" pitchFamily="18" charset="0"/>
              </a:rPr>
              <a:t>Guidelines for Assessment and Instruction in Statistics Education</a:t>
            </a:r>
            <a:endParaRPr lang="en-US" sz="3600" b="1" dirty="0">
              <a:solidFill>
                <a:srgbClr val="C00000"/>
              </a:solidFill>
              <a:latin typeface="Cambria" pitchFamily="18" charset="0"/>
            </a:endParaRPr>
          </a:p>
        </p:txBody>
      </p:sp>
      <p:sp>
        <p:nvSpPr>
          <p:cNvPr id="9" name="TextBox 8">
            <a:extLst>
              <a:ext uri="{FF2B5EF4-FFF2-40B4-BE49-F238E27FC236}">
                <a16:creationId xmlns:a16="http://schemas.microsoft.com/office/drawing/2014/main" xmlns="" id="{D5BFF7B7-EA86-4A44-84B0-BADD744E077F}"/>
              </a:ext>
            </a:extLst>
          </p:cNvPr>
          <p:cNvSpPr txBox="1"/>
          <p:nvPr/>
        </p:nvSpPr>
        <p:spPr>
          <a:xfrm>
            <a:off x="678607" y="2623618"/>
            <a:ext cx="8378774" cy="3877985"/>
          </a:xfrm>
          <a:prstGeom prst="rect">
            <a:avLst/>
          </a:prstGeom>
          <a:noFill/>
        </p:spPr>
        <p:txBody>
          <a:bodyPr wrap="square" rtlCol="0">
            <a:spAutoFit/>
          </a:bodyPr>
          <a:lstStyle/>
          <a:p>
            <a:pPr marL="457200" indent="-457200">
              <a:spcAft>
                <a:spcPts val="1200"/>
              </a:spcAft>
              <a:buAutoNum type="arabicPeriod"/>
            </a:pPr>
            <a:r>
              <a:rPr lang="en-US" sz="2400" dirty="0"/>
              <a:t>Emphasize statistical literacy and develop statistical thinking</a:t>
            </a:r>
          </a:p>
          <a:p>
            <a:pPr marL="457200" indent="-457200">
              <a:spcAft>
                <a:spcPts val="1200"/>
              </a:spcAft>
              <a:buAutoNum type="arabicPeriod"/>
            </a:pPr>
            <a:r>
              <a:rPr lang="en-US" sz="2400" dirty="0"/>
              <a:t>Use real data</a:t>
            </a:r>
          </a:p>
          <a:p>
            <a:pPr marL="457200" indent="-457200">
              <a:spcAft>
                <a:spcPts val="1200"/>
              </a:spcAft>
              <a:buAutoNum type="arabicPeriod"/>
            </a:pPr>
            <a:r>
              <a:rPr lang="en-US" sz="2400" dirty="0"/>
              <a:t>Stress conceptual understanding, rather than mere knowledge of procedures</a:t>
            </a:r>
          </a:p>
          <a:p>
            <a:pPr marL="457200" indent="-457200">
              <a:spcAft>
                <a:spcPts val="1200"/>
              </a:spcAft>
              <a:buAutoNum type="arabicPeriod"/>
            </a:pPr>
            <a:r>
              <a:rPr lang="en-US" sz="2400" dirty="0"/>
              <a:t>Foster active learning in the classroom</a:t>
            </a:r>
          </a:p>
          <a:p>
            <a:pPr marL="457200" indent="-457200">
              <a:spcAft>
                <a:spcPts val="1200"/>
              </a:spcAft>
              <a:buAutoNum type="arabicPeriod"/>
            </a:pPr>
            <a:r>
              <a:rPr lang="en-US" sz="2400" dirty="0"/>
              <a:t>Use technology for developing concepts and analyzing data</a:t>
            </a:r>
          </a:p>
          <a:p>
            <a:pPr marL="457200" indent="-457200">
              <a:spcAft>
                <a:spcPts val="1200"/>
              </a:spcAft>
              <a:buAutoNum type="arabicPeriod"/>
            </a:pPr>
            <a:r>
              <a:rPr lang="en-US" sz="2400" dirty="0"/>
              <a:t>Use assessments to improve and evaluate student learning</a:t>
            </a:r>
          </a:p>
          <a:p>
            <a:pPr marL="342900" indent="-342900">
              <a:buAutoNum type="arabicPeriod"/>
            </a:pPr>
            <a:endParaRPr lang="en-US" dirty="0"/>
          </a:p>
        </p:txBody>
      </p:sp>
      <p:cxnSp>
        <p:nvCxnSpPr>
          <p:cNvPr id="11" name="Straight Arrow Connector 10">
            <a:extLst>
              <a:ext uri="{FF2B5EF4-FFF2-40B4-BE49-F238E27FC236}">
                <a16:creationId xmlns:a16="http://schemas.microsoft.com/office/drawing/2014/main" xmlns="" id="{2E88721B-A4F9-4408-BDF6-B38A50BF0332}"/>
              </a:ext>
            </a:extLst>
          </p:cNvPr>
          <p:cNvCxnSpPr>
            <a:cxnSpLocks/>
          </p:cNvCxnSpPr>
          <p:nvPr/>
        </p:nvCxnSpPr>
        <p:spPr>
          <a:xfrm>
            <a:off x="86627" y="3354404"/>
            <a:ext cx="659331" cy="0"/>
          </a:xfrm>
          <a:prstGeom prst="straightConnector1">
            <a:avLst/>
          </a:prstGeom>
          <a:ln w="762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xmlns="" id="{5EC5B059-FFD5-4F2D-9605-7969123B2F32}"/>
              </a:ext>
            </a:extLst>
          </p:cNvPr>
          <p:cNvCxnSpPr>
            <a:cxnSpLocks/>
          </p:cNvCxnSpPr>
          <p:nvPr/>
        </p:nvCxnSpPr>
        <p:spPr>
          <a:xfrm>
            <a:off x="86627" y="3882189"/>
            <a:ext cx="659331" cy="0"/>
          </a:xfrm>
          <a:prstGeom prst="straightConnector1">
            <a:avLst/>
          </a:prstGeom>
          <a:ln w="762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xmlns="" id="{4F569CAA-03F4-4899-9ED1-D54B7EAABD3E}"/>
              </a:ext>
            </a:extLst>
          </p:cNvPr>
          <p:cNvCxnSpPr>
            <a:cxnSpLocks/>
          </p:cNvCxnSpPr>
          <p:nvPr/>
        </p:nvCxnSpPr>
        <p:spPr>
          <a:xfrm>
            <a:off x="86627" y="5300312"/>
            <a:ext cx="659331" cy="0"/>
          </a:xfrm>
          <a:prstGeom prst="straightConnector1">
            <a:avLst/>
          </a:prstGeom>
          <a:ln w="762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65587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8" fill="hold" nodeType="click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0-#ppt_w/2"/>
                                          </p:val>
                                        </p:tav>
                                        <p:tav tm="100000">
                                          <p:val>
                                            <p:strVal val="#ppt_x"/>
                                          </p:val>
                                        </p:tav>
                                      </p:tavLst>
                                    </p:anim>
                                    <p:anim calcmode="lin" valueType="num">
                                      <p:cBhvr additive="base">
                                        <p:cTn id="1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500" fill="hold"/>
                                        <p:tgtEl>
                                          <p:spTgt spid="14"/>
                                        </p:tgtEl>
                                        <p:attrNameLst>
                                          <p:attrName>ppt_x</p:attrName>
                                        </p:attrNameLst>
                                      </p:cBhvr>
                                      <p:tavLst>
                                        <p:tav tm="0">
                                          <p:val>
                                            <p:strVal val="0-#ppt_w/2"/>
                                          </p:val>
                                        </p:tav>
                                        <p:tav tm="100000">
                                          <p:val>
                                            <p:strVal val="#ppt_x"/>
                                          </p:val>
                                        </p:tav>
                                      </p:tavLst>
                                    </p:anim>
                                    <p:anim calcmode="lin" valueType="num">
                                      <p:cBhvr additive="base">
                                        <p:cTn id="24"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685800" y="152400"/>
            <a:ext cx="7543800" cy="1015663"/>
          </a:xfrm>
          <a:prstGeom prst="rect">
            <a:avLst/>
          </a:prstGeom>
          <a:noFill/>
        </p:spPr>
        <p:txBody>
          <a:bodyPr wrap="square" rtlCol="0">
            <a:spAutoFit/>
          </a:bodyPr>
          <a:lstStyle/>
          <a:p>
            <a:pPr algn="ctr"/>
            <a:r>
              <a:rPr lang="en-US" sz="6000" b="1" u="sng" dirty="0">
                <a:solidFill>
                  <a:schemeClr val="tx1"/>
                </a:solidFill>
              </a:rPr>
              <a:t>Intro Stats:  Not This</a:t>
            </a:r>
          </a:p>
        </p:txBody>
      </p:sp>
      <p:sp>
        <p:nvSpPr>
          <p:cNvPr id="7" name="TextBox 6"/>
          <p:cNvSpPr txBox="1"/>
          <p:nvPr/>
        </p:nvSpPr>
        <p:spPr>
          <a:xfrm>
            <a:off x="1066800" y="2087940"/>
            <a:ext cx="7239000" cy="2308324"/>
          </a:xfrm>
          <a:prstGeom prst="rect">
            <a:avLst/>
          </a:prstGeom>
          <a:solidFill>
            <a:schemeClr val="bg1"/>
          </a:solidFill>
        </p:spPr>
        <p:txBody>
          <a:bodyPr wrap="square" rtlCol="0">
            <a:spAutoFit/>
          </a:bodyPr>
          <a:lstStyle/>
          <a:p>
            <a:r>
              <a:rPr lang="en-US" sz="3600" dirty="0">
                <a:solidFill>
                  <a:schemeClr val="tx1"/>
                </a:solidFill>
              </a:rPr>
              <a:t>Consider two events A and B, and assume that P(A) = 0.6 and P(B) = 0.5 and P(A</a:t>
            </a:r>
            <a:r>
              <a:rPr lang="en-US" sz="3600" dirty="0">
                <a:solidFill>
                  <a:schemeClr val="tx1"/>
                </a:solidFill>
                <a:sym typeface="Symbol" panose="05050102010706020507" pitchFamily="18" charset="2"/>
              </a:rPr>
              <a:t>B) = 0.2.  </a:t>
            </a:r>
          </a:p>
          <a:p>
            <a:r>
              <a:rPr lang="en-US" sz="3600" dirty="0">
                <a:solidFill>
                  <a:schemeClr val="tx1"/>
                </a:solidFill>
                <a:sym typeface="Symbol" panose="05050102010706020507" pitchFamily="18" charset="2"/>
              </a:rPr>
              <a:t>Find P(AB).</a:t>
            </a:r>
            <a:endParaRPr lang="en-US" sz="3600" dirty="0">
              <a:solidFill>
                <a:schemeClr val="tx1"/>
              </a:solidFill>
            </a:endParaRPr>
          </a:p>
        </p:txBody>
      </p:sp>
      <p:cxnSp>
        <p:nvCxnSpPr>
          <p:cNvPr id="8" name="Straight Connector 7"/>
          <p:cNvCxnSpPr/>
          <p:nvPr/>
        </p:nvCxnSpPr>
        <p:spPr bwMode="auto">
          <a:xfrm>
            <a:off x="685800" y="1238250"/>
            <a:ext cx="7315200" cy="5086350"/>
          </a:xfrm>
          <a:prstGeom prst="line">
            <a:avLst/>
          </a:prstGeom>
          <a:solidFill>
            <a:schemeClr val="tx1"/>
          </a:solidFill>
          <a:ln w="76200" cap="flat" cmpd="sng" algn="ctr">
            <a:solidFill>
              <a:srgbClr val="C00000"/>
            </a:solidFill>
            <a:prstDash val="solid"/>
            <a:round/>
            <a:headEnd type="none" w="med" len="med"/>
            <a:tailEnd type="none" w="med" len="med"/>
          </a:ln>
          <a:effectLst/>
        </p:spPr>
      </p:cxnSp>
      <p:cxnSp>
        <p:nvCxnSpPr>
          <p:cNvPr id="11" name="Straight Connector 10"/>
          <p:cNvCxnSpPr/>
          <p:nvPr/>
        </p:nvCxnSpPr>
        <p:spPr bwMode="auto">
          <a:xfrm flipV="1">
            <a:off x="685800" y="1238250"/>
            <a:ext cx="6934200" cy="5314950"/>
          </a:xfrm>
          <a:prstGeom prst="line">
            <a:avLst/>
          </a:prstGeom>
          <a:solidFill>
            <a:schemeClr val="tx1"/>
          </a:solidFill>
          <a:ln w="76200" cap="flat" cmpd="sng" algn="ctr">
            <a:solidFill>
              <a:srgbClr val="C00000"/>
            </a:solidFill>
            <a:prstDash val="solid"/>
            <a:round/>
            <a:headEnd type="none" w="med" len="med"/>
            <a:tailEnd type="none" w="med" len="med"/>
          </a:ln>
          <a:effectLst/>
        </p:spPr>
      </p:cxnSp>
    </p:spTree>
    <p:extLst>
      <p:ext uri="{BB962C8B-B14F-4D97-AF65-F5344CB8AC3E}">
        <p14:creationId xmlns:p14="http://schemas.microsoft.com/office/powerpoint/2010/main" val="4215050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500"/>
                            </p:stCondLst>
                            <p:childTnLst>
                              <p:par>
                                <p:cTn id="13" presetID="22" presetClass="entr" presetSubtype="8"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left)">
                                      <p:cBhvr>
                                        <p:cTn id="1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685800" y="152400"/>
            <a:ext cx="7543800" cy="1015663"/>
          </a:xfrm>
          <a:prstGeom prst="rect">
            <a:avLst/>
          </a:prstGeom>
          <a:noFill/>
        </p:spPr>
        <p:txBody>
          <a:bodyPr wrap="square" rtlCol="0">
            <a:spAutoFit/>
          </a:bodyPr>
          <a:lstStyle/>
          <a:p>
            <a:pPr algn="ctr"/>
            <a:r>
              <a:rPr lang="en-US" sz="6000" b="1" u="sng" dirty="0">
                <a:solidFill>
                  <a:schemeClr val="tx1"/>
                </a:solidFill>
              </a:rPr>
              <a:t>Intro Stats:  But This</a:t>
            </a:r>
          </a:p>
        </p:txBody>
      </p:sp>
      <p:sp>
        <p:nvSpPr>
          <p:cNvPr id="2" name="TextBox 1"/>
          <p:cNvSpPr txBox="1"/>
          <p:nvPr/>
        </p:nvSpPr>
        <p:spPr>
          <a:xfrm>
            <a:off x="353841" y="1150552"/>
            <a:ext cx="8763000" cy="5632311"/>
          </a:xfrm>
          <a:prstGeom prst="rect">
            <a:avLst/>
          </a:prstGeom>
          <a:noFill/>
        </p:spPr>
        <p:txBody>
          <a:bodyPr wrap="square" rtlCol="0">
            <a:spAutoFit/>
          </a:bodyPr>
          <a:lstStyle/>
          <a:p>
            <a:r>
              <a:rPr lang="en-US" sz="2000" dirty="0">
                <a:solidFill>
                  <a:schemeClr val="tx1"/>
                </a:solidFill>
              </a:rPr>
              <a:t>Are mosquitoes more attracted to beer drinkers?</a:t>
            </a:r>
          </a:p>
          <a:p>
            <a:r>
              <a:rPr lang="en-US" sz="2000" dirty="0">
                <a:solidFill>
                  <a:schemeClr val="tx1"/>
                </a:solidFill>
              </a:rPr>
              <a:t>Does leaving a light on at night affect weight?</a:t>
            </a:r>
          </a:p>
          <a:p>
            <a:r>
              <a:rPr lang="en-US" sz="2000" dirty="0">
                <a:solidFill>
                  <a:schemeClr val="tx1"/>
                </a:solidFill>
              </a:rPr>
              <a:t>Does diet cola leach calcium out of the system?</a:t>
            </a:r>
          </a:p>
          <a:p>
            <a:r>
              <a:rPr lang="en-US" sz="2000" dirty="0">
                <a:solidFill>
                  <a:schemeClr val="tx1"/>
                </a:solidFill>
              </a:rPr>
              <a:t>Does drinking red wine boost metabolism?</a:t>
            </a:r>
          </a:p>
          <a:p>
            <a:r>
              <a:rPr lang="en-US" sz="2000" dirty="0">
                <a:solidFill>
                  <a:schemeClr val="tx1"/>
                </a:solidFill>
              </a:rPr>
              <a:t>Does radiation from cell phones affect brain activity?</a:t>
            </a:r>
          </a:p>
          <a:p>
            <a:r>
              <a:rPr lang="en-US" sz="2000" dirty="0">
                <a:solidFill>
                  <a:schemeClr val="tx1"/>
                </a:solidFill>
              </a:rPr>
              <a:t>Are lions more likely to attack after a full moon?</a:t>
            </a:r>
          </a:p>
          <a:p>
            <a:r>
              <a:rPr lang="en-US" sz="2000" dirty="0">
                <a:solidFill>
                  <a:schemeClr val="tx1"/>
                </a:solidFill>
              </a:rPr>
              <a:t>Do people read faster from a printed book than from an iPad or Kindle?</a:t>
            </a:r>
          </a:p>
          <a:p>
            <a:r>
              <a:rPr lang="en-US" sz="2000" dirty="0">
                <a:solidFill>
                  <a:schemeClr val="tx1"/>
                </a:solidFill>
              </a:rPr>
              <a:t>Does tagging penguins for identification purposes harm them?</a:t>
            </a:r>
          </a:p>
          <a:p>
            <a:r>
              <a:rPr lang="en-US" sz="2000" dirty="0">
                <a:solidFill>
                  <a:schemeClr val="tx1"/>
                </a:solidFill>
              </a:rPr>
              <a:t>Does turning up the music in a bar increase beer consumption?</a:t>
            </a:r>
          </a:p>
          <a:p>
            <a:r>
              <a:rPr lang="en-US" sz="2000" dirty="0">
                <a:solidFill>
                  <a:schemeClr val="tx1"/>
                </a:solidFill>
              </a:rPr>
              <a:t>Are city dwellers more likely to have mood and anxiety disorders?</a:t>
            </a:r>
          </a:p>
          <a:p>
            <a:r>
              <a:rPr lang="en-US" sz="2000" dirty="0">
                <a:solidFill>
                  <a:schemeClr val="tx1"/>
                </a:solidFill>
              </a:rPr>
              <a:t>Are the youngest kids in a class more likely to be diagnosed with ADHD?</a:t>
            </a:r>
          </a:p>
          <a:p>
            <a:r>
              <a:rPr lang="en-US" sz="2000" dirty="0">
                <a:solidFill>
                  <a:schemeClr val="tx1"/>
                </a:solidFill>
              </a:rPr>
              <a:t>Is there a “commitment” gene?</a:t>
            </a:r>
          </a:p>
          <a:p>
            <a:r>
              <a:rPr lang="en-US" sz="2000" dirty="0">
                <a:solidFill>
                  <a:schemeClr val="tx1"/>
                </a:solidFill>
              </a:rPr>
              <a:t>Can dogs smell cancer in humans?</a:t>
            </a:r>
          </a:p>
          <a:p>
            <a:r>
              <a:rPr lang="en-US" sz="2000" dirty="0">
                <a:solidFill>
                  <a:schemeClr val="tx1"/>
                </a:solidFill>
              </a:rPr>
              <a:t>Does sexual frustration increase the desire for alcohol?</a:t>
            </a:r>
          </a:p>
          <a:p>
            <a:r>
              <a:rPr lang="en-US" sz="2000" dirty="0">
                <a:solidFill>
                  <a:schemeClr val="tx1"/>
                </a:solidFill>
              </a:rPr>
              <a:t>How broadly do experiences of parents affect their future children?</a:t>
            </a:r>
          </a:p>
          <a:p>
            <a:r>
              <a:rPr lang="en-US" sz="2000" dirty="0">
                <a:solidFill>
                  <a:schemeClr val="tx1"/>
                </a:solidFill>
              </a:rPr>
              <a:t>What percent of college professors consider themselves “above average” teachers?</a:t>
            </a:r>
          </a:p>
          <a:p>
            <a:r>
              <a:rPr lang="en-US" sz="2000" dirty="0">
                <a:solidFill>
                  <a:schemeClr val="tx1"/>
                </a:solidFill>
              </a:rPr>
              <a:t>AND SO ON!</a:t>
            </a:r>
          </a:p>
          <a:p>
            <a:endParaRPr lang="en-US" sz="2000" dirty="0">
              <a:solidFill>
                <a:schemeClr val="tx1"/>
              </a:solidFill>
            </a:endParaRPr>
          </a:p>
        </p:txBody>
      </p:sp>
    </p:spTree>
    <p:extLst>
      <p:ext uri="{BB962C8B-B14F-4D97-AF65-F5344CB8AC3E}">
        <p14:creationId xmlns:p14="http://schemas.microsoft.com/office/powerpoint/2010/main" val="3912699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left)">
                                      <p:cBhvr>
                                        <p:cTn id="7" dur="1000"/>
                                        <p:tgtEl>
                                          <p:spTgt spid="2">
                                            <p:txEl>
                                              <p:pRg st="0" end="0"/>
                                            </p:txEl>
                                          </p:spTgt>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animEffect transition="in" filter="wipe(left)">
                                      <p:cBhvr>
                                        <p:cTn id="11" dur="1000"/>
                                        <p:tgtEl>
                                          <p:spTgt spid="2">
                                            <p:txEl>
                                              <p:pRg st="1" end="1"/>
                                            </p:txEl>
                                          </p:spTgt>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wipe(left)">
                                      <p:cBhvr>
                                        <p:cTn id="15" dur="1000"/>
                                        <p:tgtEl>
                                          <p:spTgt spid="2">
                                            <p:txEl>
                                              <p:pRg st="2" end="2"/>
                                            </p:txEl>
                                          </p:spTgt>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2">
                                            <p:txEl>
                                              <p:pRg st="3" end="3"/>
                                            </p:txEl>
                                          </p:spTgt>
                                        </p:tgtEl>
                                        <p:attrNameLst>
                                          <p:attrName>style.visibility</p:attrName>
                                        </p:attrNameLst>
                                      </p:cBhvr>
                                      <p:to>
                                        <p:strVal val="visible"/>
                                      </p:to>
                                    </p:set>
                                    <p:animEffect transition="in" filter="wipe(left)">
                                      <p:cBhvr>
                                        <p:cTn id="19" dur="1000"/>
                                        <p:tgtEl>
                                          <p:spTgt spid="2">
                                            <p:txEl>
                                              <p:pRg st="3" end="3"/>
                                            </p:txEl>
                                          </p:spTgt>
                                        </p:tgtEl>
                                      </p:cBhvr>
                                    </p:animEffect>
                                  </p:childTnLst>
                                </p:cTn>
                              </p:par>
                            </p:childTnLst>
                          </p:cTn>
                        </p:par>
                        <p:par>
                          <p:cTn id="20" fill="hold">
                            <p:stCondLst>
                              <p:cond delay="4000"/>
                            </p:stCondLst>
                            <p:childTnLst>
                              <p:par>
                                <p:cTn id="21" presetID="22" presetClass="entr" presetSubtype="8" fill="hold" grpId="0" nodeType="afterEffect">
                                  <p:stCondLst>
                                    <p:cond delay="0"/>
                                  </p:stCondLst>
                                  <p:childTnLst>
                                    <p:set>
                                      <p:cBhvr>
                                        <p:cTn id="22" dur="1" fill="hold">
                                          <p:stCondLst>
                                            <p:cond delay="0"/>
                                          </p:stCondLst>
                                        </p:cTn>
                                        <p:tgtEl>
                                          <p:spTgt spid="2">
                                            <p:txEl>
                                              <p:pRg st="4" end="4"/>
                                            </p:txEl>
                                          </p:spTgt>
                                        </p:tgtEl>
                                        <p:attrNameLst>
                                          <p:attrName>style.visibility</p:attrName>
                                        </p:attrNameLst>
                                      </p:cBhvr>
                                      <p:to>
                                        <p:strVal val="visible"/>
                                      </p:to>
                                    </p:set>
                                    <p:animEffect transition="in" filter="wipe(left)">
                                      <p:cBhvr>
                                        <p:cTn id="23" dur="1000"/>
                                        <p:tgtEl>
                                          <p:spTgt spid="2">
                                            <p:txEl>
                                              <p:pRg st="4" end="4"/>
                                            </p:txEl>
                                          </p:spTgt>
                                        </p:tgtEl>
                                      </p:cBhvr>
                                    </p:animEffect>
                                  </p:childTnLst>
                                </p:cTn>
                              </p:par>
                            </p:childTnLst>
                          </p:cTn>
                        </p:par>
                        <p:par>
                          <p:cTn id="24" fill="hold">
                            <p:stCondLst>
                              <p:cond delay="5000"/>
                            </p:stCondLst>
                            <p:childTnLst>
                              <p:par>
                                <p:cTn id="25" presetID="22" presetClass="entr" presetSubtype="8" fill="hold" grpId="0" nodeType="afterEffect">
                                  <p:stCondLst>
                                    <p:cond delay="0"/>
                                  </p:stCondLst>
                                  <p:childTnLst>
                                    <p:set>
                                      <p:cBhvr>
                                        <p:cTn id="26" dur="1" fill="hold">
                                          <p:stCondLst>
                                            <p:cond delay="0"/>
                                          </p:stCondLst>
                                        </p:cTn>
                                        <p:tgtEl>
                                          <p:spTgt spid="2">
                                            <p:txEl>
                                              <p:pRg st="5" end="5"/>
                                            </p:txEl>
                                          </p:spTgt>
                                        </p:tgtEl>
                                        <p:attrNameLst>
                                          <p:attrName>style.visibility</p:attrName>
                                        </p:attrNameLst>
                                      </p:cBhvr>
                                      <p:to>
                                        <p:strVal val="visible"/>
                                      </p:to>
                                    </p:set>
                                    <p:animEffect transition="in" filter="wipe(left)">
                                      <p:cBhvr>
                                        <p:cTn id="27" dur="1000"/>
                                        <p:tgtEl>
                                          <p:spTgt spid="2">
                                            <p:txEl>
                                              <p:pRg st="5" end="5"/>
                                            </p:txEl>
                                          </p:spTgt>
                                        </p:tgtEl>
                                      </p:cBhvr>
                                    </p:animEffect>
                                  </p:childTnLst>
                                </p:cTn>
                              </p:par>
                            </p:childTnLst>
                          </p:cTn>
                        </p:par>
                        <p:par>
                          <p:cTn id="28" fill="hold">
                            <p:stCondLst>
                              <p:cond delay="6000"/>
                            </p:stCondLst>
                            <p:childTnLst>
                              <p:par>
                                <p:cTn id="29" presetID="22" presetClass="entr" presetSubtype="8" fill="hold" grpId="0" nodeType="afterEffect">
                                  <p:stCondLst>
                                    <p:cond delay="0"/>
                                  </p:stCondLst>
                                  <p:childTnLst>
                                    <p:set>
                                      <p:cBhvr>
                                        <p:cTn id="30" dur="1" fill="hold">
                                          <p:stCondLst>
                                            <p:cond delay="0"/>
                                          </p:stCondLst>
                                        </p:cTn>
                                        <p:tgtEl>
                                          <p:spTgt spid="2">
                                            <p:txEl>
                                              <p:pRg st="6" end="6"/>
                                            </p:txEl>
                                          </p:spTgt>
                                        </p:tgtEl>
                                        <p:attrNameLst>
                                          <p:attrName>style.visibility</p:attrName>
                                        </p:attrNameLst>
                                      </p:cBhvr>
                                      <p:to>
                                        <p:strVal val="visible"/>
                                      </p:to>
                                    </p:set>
                                    <p:animEffect transition="in" filter="wipe(left)">
                                      <p:cBhvr>
                                        <p:cTn id="31" dur="1000"/>
                                        <p:tgtEl>
                                          <p:spTgt spid="2">
                                            <p:txEl>
                                              <p:pRg st="6" end="6"/>
                                            </p:txEl>
                                          </p:spTgt>
                                        </p:tgtEl>
                                      </p:cBhvr>
                                    </p:animEffect>
                                  </p:childTnLst>
                                </p:cTn>
                              </p:par>
                            </p:childTnLst>
                          </p:cTn>
                        </p:par>
                        <p:par>
                          <p:cTn id="32" fill="hold">
                            <p:stCondLst>
                              <p:cond delay="7000"/>
                            </p:stCondLst>
                            <p:childTnLst>
                              <p:par>
                                <p:cTn id="33" presetID="22" presetClass="entr" presetSubtype="8" fill="hold" grpId="0" nodeType="afterEffect">
                                  <p:stCondLst>
                                    <p:cond delay="0"/>
                                  </p:stCondLst>
                                  <p:childTnLst>
                                    <p:set>
                                      <p:cBhvr>
                                        <p:cTn id="34" dur="1" fill="hold">
                                          <p:stCondLst>
                                            <p:cond delay="0"/>
                                          </p:stCondLst>
                                        </p:cTn>
                                        <p:tgtEl>
                                          <p:spTgt spid="2">
                                            <p:txEl>
                                              <p:pRg st="7" end="7"/>
                                            </p:txEl>
                                          </p:spTgt>
                                        </p:tgtEl>
                                        <p:attrNameLst>
                                          <p:attrName>style.visibility</p:attrName>
                                        </p:attrNameLst>
                                      </p:cBhvr>
                                      <p:to>
                                        <p:strVal val="visible"/>
                                      </p:to>
                                    </p:set>
                                    <p:animEffect transition="in" filter="wipe(left)">
                                      <p:cBhvr>
                                        <p:cTn id="35" dur="1000"/>
                                        <p:tgtEl>
                                          <p:spTgt spid="2">
                                            <p:txEl>
                                              <p:pRg st="7" end="7"/>
                                            </p:txEl>
                                          </p:spTgt>
                                        </p:tgtEl>
                                      </p:cBhvr>
                                    </p:animEffect>
                                  </p:childTnLst>
                                </p:cTn>
                              </p:par>
                            </p:childTnLst>
                          </p:cTn>
                        </p:par>
                        <p:par>
                          <p:cTn id="36" fill="hold">
                            <p:stCondLst>
                              <p:cond delay="8000"/>
                            </p:stCondLst>
                            <p:childTnLst>
                              <p:par>
                                <p:cTn id="37" presetID="22" presetClass="entr" presetSubtype="8" fill="hold" grpId="0" nodeType="afterEffect">
                                  <p:stCondLst>
                                    <p:cond delay="0"/>
                                  </p:stCondLst>
                                  <p:childTnLst>
                                    <p:set>
                                      <p:cBhvr>
                                        <p:cTn id="38" dur="1" fill="hold">
                                          <p:stCondLst>
                                            <p:cond delay="0"/>
                                          </p:stCondLst>
                                        </p:cTn>
                                        <p:tgtEl>
                                          <p:spTgt spid="2">
                                            <p:txEl>
                                              <p:pRg st="8" end="8"/>
                                            </p:txEl>
                                          </p:spTgt>
                                        </p:tgtEl>
                                        <p:attrNameLst>
                                          <p:attrName>style.visibility</p:attrName>
                                        </p:attrNameLst>
                                      </p:cBhvr>
                                      <p:to>
                                        <p:strVal val="visible"/>
                                      </p:to>
                                    </p:set>
                                    <p:animEffect transition="in" filter="wipe(left)">
                                      <p:cBhvr>
                                        <p:cTn id="39" dur="1000"/>
                                        <p:tgtEl>
                                          <p:spTgt spid="2">
                                            <p:txEl>
                                              <p:pRg st="8" end="8"/>
                                            </p:txEl>
                                          </p:spTgt>
                                        </p:tgtEl>
                                      </p:cBhvr>
                                    </p:animEffect>
                                  </p:childTnLst>
                                </p:cTn>
                              </p:par>
                            </p:childTnLst>
                          </p:cTn>
                        </p:par>
                        <p:par>
                          <p:cTn id="40" fill="hold">
                            <p:stCondLst>
                              <p:cond delay="9000"/>
                            </p:stCondLst>
                            <p:childTnLst>
                              <p:par>
                                <p:cTn id="41" presetID="22" presetClass="entr" presetSubtype="8" fill="hold" grpId="0" nodeType="afterEffect">
                                  <p:stCondLst>
                                    <p:cond delay="0"/>
                                  </p:stCondLst>
                                  <p:childTnLst>
                                    <p:set>
                                      <p:cBhvr>
                                        <p:cTn id="42" dur="1" fill="hold">
                                          <p:stCondLst>
                                            <p:cond delay="0"/>
                                          </p:stCondLst>
                                        </p:cTn>
                                        <p:tgtEl>
                                          <p:spTgt spid="2">
                                            <p:txEl>
                                              <p:pRg st="9" end="9"/>
                                            </p:txEl>
                                          </p:spTgt>
                                        </p:tgtEl>
                                        <p:attrNameLst>
                                          <p:attrName>style.visibility</p:attrName>
                                        </p:attrNameLst>
                                      </p:cBhvr>
                                      <p:to>
                                        <p:strVal val="visible"/>
                                      </p:to>
                                    </p:set>
                                    <p:animEffect transition="in" filter="wipe(left)">
                                      <p:cBhvr>
                                        <p:cTn id="43" dur="1000"/>
                                        <p:tgtEl>
                                          <p:spTgt spid="2">
                                            <p:txEl>
                                              <p:pRg st="9" end="9"/>
                                            </p:txEl>
                                          </p:spTgt>
                                        </p:tgtEl>
                                      </p:cBhvr>
                                    </p:animEffect>
                                  </p:childTnLst>
                                </p:cTn>
                              </p:par>
                            </p:childTnLst>
                          </p:cTn>
                        </p:par>
                        <p:par>
                          <p:cTn id="44" fill="hold">
                            <p:stCondLst>
                              <p:cond delay="10000"/>
                            </p:stCondLst>
                            <p:childTnLst>
                              <p:par>
                                <p:cTn id="45" presetID="22" presetClass="entr" presetSubtype="8" fill="hold" grpId="0" nodeType="afterEffect">
                                  <p:stCondLst>
                                    <p:cond delay="0"/>
                                  </p:stCondLst>
                                  <p:childTnLst>
                                    <p:set>
                                      <p:cBhvr>
                                        <p:cTn id="46" dur="1" fill="hold">
                                          <p:stCondLst>
                                            <p:cond delay="0"/>
                                          </p:stCondLst>
                                        </p:cTn>
                                        <p:tgtEl>
                                          <p:spTgt spid="2">
                                            <p:txEl>
                                              <p:pRg st="10" end="10"/>
                                            </p:txEl>
                                          </p:spTgt>
                                        </p:tgtEl>
                                        <p:attrNameLst>
                                          <p:attrName>style.visibility</p:attrName>
                                        </p:attrNameLst>
                                      </p:cBhvr>
                                      <p:to>
                                        <p:strVal val="visible"/>
                                      </p:to>
                                    </p:set>
                                    <p:animEffect transition="in" filter="wipe(left)">
                                      <p:cBhvr>
                                        <p:cTn id="47" dur="1000"/>
                                        <p:tgtEl>
                                          <p:spTgt spid="2">
                                            <p:txEl>
                                              <p:pRg st="10" end="10"/>
                                            </p:txEl>
                                          </p:spTgt>
                                        </p:tgtEl>
                                      </p:cBhvr>
                                    </p:animEffect>
                                  </p:childTnLst>
                                </p:cTn>
                              </p:par>
                            </p:childTnLst>
                          </p:cTn>
                        </p:par>
                        <p:par>
                          <p:cTn id="48" fill="hold">
                            <p:stCondLst>
                              <p:cond delay="11000"/>
                            </p:stCondLst>
                            <p:childTnLst>
                              <p:par>
                                <p:cTn id="49" presetID="22" presetClass="entr" presetSubtype="8" fill="hold" grpId="0" nodeType="afterEffect">
                                  <p:stCondLst>
                                    <p:cond delay="0"/>
                                  </p:stCondLst>
                                  <p:childTnLst>
                                    <p:set>
                                      <p:cBhvr>
                                        <p:cTn id="50" dur="1" fill="hold">
                                          <p:stCondLst>
                                            <p:cond delay="0"/>
                                          </p:stCondLst>
                                        </p:cTn>
                                        <p:tgtEl>
                                          <p:spTgt spid="2">
                                            <p:txEl>
                                              <p:pRg st="11" end="11"/>
                                            </p:txEl>
                                          </p:spTgt>
                                        </p:tgtEl>
                                        <p:attrNameLst>
                                          <p:attrName>style.visibility</p:attrName>
                                        </p:attrNameLst>
                                      </p:cBhvr>
                                      <p:to>
                                        <p:strVal val="visible"/>
                                      </p:to>
                                    </p:set>
                                    <p:animEffect transition="in" filter="wipe(left)">
                                      <p:cBhvr>
                                        <p:cTn id="51" dur="1000"/>
                                        <p:tgtEl>
                                          <p:spTgt spid="2">
                                            <p:txEl>
                                              <p:pRg st="11" end="11"/>
                                            </p:txEl>
                                          </p:spTgt>
                                        </p:tgtEl>
                                      </p:cBhvr>
                                    </p:animEffect>
                                  </p:childTnLst>
                                </p:cTn>
                              </p:par>
                            </p:childTnLst>
                          </p:cTn>
                        </p:par>
                        <p:par>
                          <p:cTn id="52" fill="hold">
                            <p:stCondLst>
                              <p:cond delay="12000"/>
                            </p:stCondLst>
                            <p:childTnLst>
                              <p:par>
                                <p:cTn id="53" presetID="22" presetClass="entr" presetSubtype="8" fill="hold" grpId="0" nodeType="afterEffect">
                                  <p:stCondLst>
                                    <p:cond delay="0"/>
                                  </p:stCondLst>
                                  <p:childTnLst>
                                    <p:set>
                                      <p:cBhvr>
                                        <p:cTn id="54" dur="1" fill="hold">
                                          <p:stCondLst>
                                            <p:cond delay="0"/>
                                          </p:stCondLst>
                                        </p:cTn>
                                        <p:tgtEl>
                                          <p:spTgt spid="2">
                                            <p:txEl>
                                              <p:pRg st="12" end="12"/>
                                            </p:txEl>
                                          </p:spTgt>
                                        </p:tgtEl>
                                        <p:attrNameLst>
                                          <p:attrName>style.visibility</p:attrName>
                                        </p:attrNameLst>
                                      </p:cBhvr>
                                      <p:to>
                                        <p:strVal val="visible"/>
                                      </p:to>
                                    </p:set>
                                    <p:animEffect transition="in" filter="wipe(left)">
                                      <p:cBhvr>
                                        <p:cTn id="55" dur="1000"/>
                                        <p:tgtEl>
                                          <p:spTgt spid="2">
                                            <p:txEl>
                                              <p:pRg st="12" end="12"/>
                                            </p:txEl>
                                          </p:spTgt>
                                        </p:tgtEl>
                                      </p:cBhvr>
                                    </p:animEffect>
                                  </p:childTnLst>
                                </p:cTn>
                              </p:par>
                            </p:childTnLst>
                          </p:cTn>
                        </p:par>
                        <p:par>
                          <p:cTn id="56" fill="hold">
                            <p:stCondLst>
                              <p:cond delay="13000"/>
                            </p:stCondLst>
                            <p:childTnLst>
                              <p:par>
                                <p:cTn id="57" presetID="22" presetClass="entr" presetSubtype="8" fill="hold" grpId="0" nodeType="afterEffect">
                                  <p:stCondLst>
                                    <p:cond delay="0"/>
                                  </p:stCondLst>
                                  <p:childTnLst>
                                    <p:set>
                                      <p:cBhvr>
                                        <p:cTn id="58" dur="1" fill="hold">
                                          <p:stCondLst>
                                            <p:cond delay="0"/>
                                          </p:stCondLst>
                                        </p:cTn>
                                        <p:tgtEl>
                                          <p:spTgt spid="2">
                                            <p:txEl>
                                              <p:pRg st="13" end="13"/>
                                            </p:txEl>
                                          </p:spTgt>
                                        </p:tgtEl>
                                        <p:attrNameLst>
                                          <p:attrName>style.visibility</p:attrName>
                                        </p:attrNameLst>
                                      </p:cBhvr>
                                      <p:to>
                                        <p:strVal val="visible"/>
                                      </p:to>
                                    </p:set>
                                    <p:animEffect transition="in" filter="wipe(left)">
                                      <p:cBhvr>
                                        <p:cTn id="59" dur="1000"/>
                                        <p:tgtEl>
                                          <p:spTgt spid="2">
                                            <p:txEl>
                                              <p:pRg st="13" end="13"/>
                                            </p:txEl>
                                          </p:spTgt>
                                        </p:tgtEl>
                                      </p:cBhvr>
                                    </p:animEffect>
                                  </p:childTnLst>
                                </p:cTn>
                              </p:par>
                            </p:childTnLst>
                          </p:cTn>
                        </p:par>
                        <p:par>
                          <p:cTn id="60" fill="hold">
                            <p:stCondLst>
                              <p:cond delay="14000"/>
                            </p:stCondLst>
                            <p:childTnLst>
                              <p:par>
                                <p:cTn id="61" presetID="22" presetClass="entr" presetSubtype="8" fill="hold" grpId="0" nodeType="afterEffect">
                                  <p:stCondLst>
                                    <p:cond delay="0"/>
                                  </p:stCondLst>
                                  <p:childTnLst>
                                    <p:set>
                                      <p:cBhvr>
                                        <p:cTn id="62" dur="1" fill="hold">
                                          <p:stCondLst>
                                            <p:cond delay="0"/>
                                          </p:stCondLst>
                                        </p:cTn>
                                        <p:tgtEl>
                                          <p:spTgt spid="2">
                                            <p:txEl>
                                              <p:pRg st="14" end="14"/>
                                            </p:txEl>
                                          </p:spTgt>
                                        </p:tgtEl>
                                        <p:attrNameLst>
                                          <p:attrName>style.visibility</p:attrName>
                                        </p:attrNameLst>
                                      </p:cBhvr>
                                      <p:to>
                                        <p:strVal val="visible"/>
                                      </p:to>
                                    </p:set>
                                    <p:animEffect transition="in" filter="wipe(left)">
                                      <p:cBhvr>
                                        <p:cTn id="63" dur="1000"/>
                                        <p:tgtEl>
                                          <p:spTgt spid="2">
                                            <p:txEl>
                                              <p:pRg st="14" end="14"/>
                                            </p:txEl>
                                          </p:spTgt>
                                        </p:tgtEl>
                                      </p:cBhvr>
                                    </p:animEffect>
                                  </p:childTnLst>
                                </p:cTn>
                              </p:par>
                            </p:childTnLst>
                          </p:cTn>
                        </p:par>
                        <p:par>
                          <p:cTn id="64" fill="hold">
                            <p:stCondLst>
                              <p:cond delay="15000"/>
                            </p:stCondLst>
                            <p:childTnLst>
                              <p:par>
                                <p:cTn id="65" presetID="22" presetClass="entr" presetSubtype="8" fill="hold" grpId="0" nodeType="afterEffect">
                                  <p:stCondLst>
                                    <p:cond delay="0"/>
                                  </p:stCondLst>
                                  <p:childTnLst>
                                    <p:set>
                                      <p:cBhvr>
                                        <p:cTn id="66" dur="1" fill="hold">
                                          <p:stCondLst>
                                            <p:cond delay="0"/>
                                          </p:stCondLst>
                                        </p:cTn>
                                        <p:tgtEl>
                                          <p:spTgt spid="2">
                                            <p:txEl>
                                              <p:pRg st="15" end="15"/>
                                            </p:txEl>
                                          </p:spTgt>
                                        </p:tgtEl>
                                        <p:attrNameLst>
                                          <p:attrName>style.visibility</p:attrName>
                                        </p:attrNameLst>
                                      </p:cBhvr>
                                      <p:to>
                                        <p:strVal val="visible"/>
                                      </p:to>
                                    </p:set>
                                    <p:animEffect transition="in" filter="wipe(left)">
                                      <p:cBhvr>
                                        <p:cTn id="67" dur="1000"/>
                                        <p:tgtEl>
                                          <p:spTgt spid="2">
                                            <p:txEl>
                                              <p:pRg st="15" end="15"/>
                                            </p:txEl>
                                          </p:spTgt>
                                        </p:tgtEl>
                                      </p:cBhvr>
                                    </p:animEffect>
                                  </p:childTnLst>
                                </p:cTn>
                              </p:par>
                            </p:childTnLst>
                          </p:cTn>
                        </p:par>
                        <p:par>
                          <p:cTn id="68" fill="hold">
                            <p:stCondLst>
                              <p:cond delay="16000"/>
                            </p:stCondLst>
                            <p:childTnLst>
                              <p:par>
                                <p:cTn id="69" presetID="22" presetClass="entr" presetSubtype="8" fill="hold" grpId="0" nodeType="afterEffect">
                                  <p:stCondLst>
                                    <p:cond delay="0"/>
                                  </p:stCondLst>
                                  <p:childTnLst>
                                    <p:set>
                                      <p:cBhvr>
                                        <p:cTn id="70" dur="1" fill="hold">
                                          <p:stCondLst>
                                            <p:cond delay="0"/>
                                          </p:stCondLst>
                                        </p:cTn>
                                        <p:tgtEl>
                                          <p:spTgt spid="2">
                                            <p:txEl>
                                              <p:pRg st="16" end="16"/>
                                            </p:txEl>
                                          </p:spTgt>
                                        </p:tgtEl>
                                        <p:attrNameLst>
                                          <p:attrName>style.visibility</p:attrName>
                                        </p:attrNameLst>
                                      </p:cBhvr>
                                      <p:to>
                                        <p:strVal val="visible"/>
                                      </p:to>
                                    </p:set>
                                    <p:animEffect transition="in" filter="wipe(left)">
                                      <p:cBhvr>
                                        <p:cTn id="71" dur="1000"/>
                                        <p:tgtEl>
                                          <p:spTgt spid="2">
                                            <p:txEl>
                                              <p:pRg st="16" end="1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51693" y="434837"/>
            <a:ext cx="8398412" cy="2914651"/>
          </a:xfrm>
        </p:spPr>
        <p:txBody>
          <a:bodyPr>
            <a:noAutofit/>
          </a:bodyPr>
          <a:lstStyle/>
          <a:p>
            <a:r>
              <a:rPr lang="en-US" sz="4800" b="1" dirty="0"/>
              <a:t>Data Analysis in the Mathematics Curriculum</a:t>
            </a:r>
          </a:p>
        </p:txBody>
      </p:sp>
      <p:sp>
        <p:nvSpPr>
          <p:cNvPr id="3" name="Subtitle 2"/>
          <p:cNvSpPr>
            <a:spLocks noGrp="1"/>
          </p:cNvSpPr>
          <p:nvPr>
            <p:ph type="subTitle" idx="1"/>
          </p:nvPr>
        </p:nvSpPr>
        <p:spPr>
          <a:xfrm>
            <a:off x="100013" y="3548272"/>
            <a:ext cx="9043987" cy="2436069"/>
          </a:xfrm>
        </p:spPr>
        <p:txBody>
          <a:bodyPr>
            <a:noAutofit/>
          </a:bodyPr>
          <a:lstStyle/>
          <a:p>
            <a:r>
              <a:rPr lang="en-US" sz="4000" dirty="0" smtClean="0">
                <a:solidFill>
                  <a:schemeClr val="tx1">
                    <a:lumMod val="85000"/>
                    <a:lumOff val="15000"/>
                  </a:schemeClr>
                </a:solidFill>
              </a:rPr>
              <a:t>Specifically:  </a:t>
            </a:r>
          </a:p>
          <a:p>
            <a:r>
              <a:rPr lang="en-US" sz="4000" b="1" dirty="0" smtClean="0">
                <a:solidFill>
                  <a:schemeClr val="tx1">
                    <a:lumMod val="85000"/>
                    <a:lumOff val="15000"/>
                  </a:schemeClr>
                </a:solidFill>
              </a:rPr>
              <a:t>Intro Stat</a:t>
            </a:r>
          </a:p>
          <a:p>
            <a:r>
              <a:rPr lang="en-US" sz="4000" dirty="0" smtClean="0">
                <a:solidFill>
                  <a:schemeClr val="tx1">
                    <a:lumMod val="85000"/>
                    <a:lumOff val="15000"/>
                  </a:schemeClr>
                </a:solidFill>
              </a:rPr>
              <a:t>(aka </a:t>
            </a:r>
            <a:r>
              <a:rPr lang="en-US" sz="4000" b="1" dirty="0" smtClean="0">
                <a:solidFill>
                  <a:schemeClr val="tx1">
                    <a:lumMod val="85000"/>
                    <a:lumOff val="15000"/>
                  </a:schemeClr>
                </a:solidFill>
              </a:rPr>
              <a:t>Applied Data Analysis)</a:t>
            </a:r>
            <a:endParaRPr lang="en-US" sz="4000" b="1" dirty="0">
              <a:solidFill>
                <a:schemeClr val="tx1">
                  <a:lumMod val="85000"/>
                  <a:lumOff val="15000"/>
                </a:schemeClr>
              </a:solidFill>
            </a:endParaRPr>
          </a:p>
        </p:txBody>
      </p:sp>
      <p:sp>
        <p:nvSpPr>
          <p:cNvPr id="4" name="Rectangle 3"/>
          <p:cNvSpPr/>
          <p:nvPr/>
        </p:nvSpPr>
        <p:spPr>
          <a:xfrm>
            <a:off x="267285" y="522514"/>
            <a:ext cx="8637563" cy="2863418"/>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88634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52400" y="223219"/>
            <a:ext cx="8839199" cy="1628844"/>
          </a:xfrm>
        </p:spPr>
        <p:txBody>
          <a:bodyPr>
            <a:noAutofit/>
          </a:bodyPr>
          <a:lstStyle/>
          <a:p>
            <a:r>
              <a:rPr lang="en-US" b="1" dirty="0"/>
              <a:t>For more detail about the recommended course:</a:t>
            </a:r>
            <a:endParaRPr lang="en-US" sz="2400" b="1" dirty="0"/>
          </a:p>
        </p:txBody>
      </p:sp>
      <p:sp>
        <p:nvSpPr>
          <p:cNvPr id="4" name="Rectangle 3"/>
          <p:cNvSpPr/>
          <p:nvPr/>
        </p:nvSpPr>
        <p:spPr>
          <a:xfrm>
            <a:off x="152400" y="332069"/>
            <a:ext cx="8839199" cy="1529615"/>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xmlns="" id="{9893E708-3C54-4C11-A179-9B98A848419E}"/>
              </a:ext>
            </a:extLst>
          </p:cNvPr>
          <p:cNvSpPr txBox="1"/>
          <p:nvPr/>
        </p:nvSpPr>
        <p:spPr>
          <a:xfrm>
            <a:off x="152400" y="2526630"/>
            <a:ext cx="8900159" cy="3431709"/>
          </a:xfrm>
          <a:prstGeom prst="rect">
            <a:avLst/>
          </a:prstGeom>
          <a:noFill/>
        </p:spPr>
        <p:txBody>
          <a:bodyPr wrap="square" rtlCol="0">
            <a:spAutoFit/>
          </a:bodyPr>
          <a:lstStyle/>
          <a:p>
            <a:pPr marL="457200" indent="-457200">
              <a:spcAft>
                <a:spcPts val="3000"/>
              </a:spcAft>
              <a:buFont typeface="Arial" panose="020B0604020202020204" pitchFamily="34" charset="0"/>
              <a:buChar char="•"/>
            </a:pPr>
            <a:r>
              <a:rPr lang="en-US" sz="3600" dirty="0"/>
              <a:t>See the Applied Statistics Course Report in the MAA Curriculum </a:t>
            </a:r>
            <a:r>
              <a:rPr lang="en-US" sz="3600" dirty="0" smtClean="0"/>
              <a:t>Guide (for majors) </a:t>
            </a:r>
            <a:endParaRPr lang="en-US" sz="3600" dirty="0"/>
          </a:p>
          <a:p>
            <a:pPr marL="457200" indent="-457200">
              <a:spcAft>
                <a:spcPts val="1800"/>
              </a:spcAft>
              <a:buFont typeface="Arial" panose="020B0604020202020204" pitchFamily="34" charset="0"/>
              <a:buChar char="•"/>
            </a:pPr>
            <a:r>
              <a:rPr lang="en-US" sz="3600" dirty="0"/>
              <a:t>See the GAISE </a:t>
            </a:r>
            <a:r>
              <a:rPr lang="en-US" sz="3600" dirty="0" smtClean="0"/>
              <a:t>Guidelines (for all Intro Stat)</a:t>
            </a:r>
            <a:endParaRPr lang="en-US" sz="3600" dirty="0"/>
          </a:p>
          <a:p>
            <a:pPr marL="457200" indent="-457200">
              <a:spcAft>
                <a:spcPts val="1800"/>
              </a:spcAft>
              <a:buFont typeface="Arial" panose="020B0604020202020204" pitchFamily="34" charset="0"/>
              <a:buChar char="•"/>
            </a:pPr>
            <a:r>
              <a:rPr lang="en-US" sz="3600" dirty="0"/>
              <a:t>See the SET report </a:t>
            </a:r>
            <a:r>
              <a:rPr lang="en-US" sz="3600" dirty="0" smtClean="0"/>
              <a:t>(for </a:t>
            </a:r>
            <a:r>
              <a:rPr lang="en-US" sz="3600" dirty="0"/>
              <a:t>pre-service </a:t>
            </a:r>
            <a:r>
              <a:rPr lang="en-US" sz="3600" dirty="0" smtClean="0"/>
              <a:t>teachers)</a:t>
            </a:r>
            <a:endParaRPr lang="en-US" sz="3600" dirty="0"/>
          </a:p>
          <a:p>
            <a:endParaRPr lang="en-US" dirty="0"/>
          </a:p>
        </p:txBody>
      </p:sp>
    </p:spTree>
    <p:extLst>
      <p:ext uri="{BB962C8B-B14F-4D97-AF65-F5344CB8AC3E}">
        <p14:creationId xmlns:p14="http://schemas.microsoft.com/office/powerpoint/2010/main" val="1549889162"/>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52400" y="250393"/>
            <a:ext cx="8839199" cy="1433565"/>
          </a:xfrm>
        </p:spPr>
        <p:txBody>
          <a:bodyPr>
            <a:noAutofit/>
          </a:bodyPr>
          <a:lstStyle/>
          <a:p>
            <a:r>
              <a:rPr lang="en-US" b="1" dirty="0"/>
              <a:t>What about Service Courses?</a:t>
            </a:r>
            <a:endParaRPr lang="en-US" sz="2400" b="1" dirty="0"/>
          </a:p>
        </p:txBody>
      </p:sp>
      <p:sp>
        <p:nvSpPr>
          <p:cNvPr id="4" name="Rectangle 3"/>
          <p:cNvSpPr/>
          <p:nvPr/>
        </p:nvSpPr>
        <p:spPr>
          <a:xfrm>
            <a:off x="152400" y="332069"/>
            <a:ext cx="8839199" cy="1297555"/>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xmlns="" id="{9893E708-3C54-4C11-A179-9B98A848419E}"/>
              </a:ext>
            </a:extLst>
          </p:cNvPr>
          <p:cNvSpPr txBox="1"/>
          <p:nvPr/>
        </p:nvSpPr>
        <p:spPr>
          <a:xfrm>
            <a:off x="152400" y="2075126"/>
            <a:ext cx="8900159" cy="3370153"/>
          </a:xfrm>
          <a:prstGeom prst="rect">
            <a:avLst/>
          </a:prstGeom>
          <a:noFill/>
        </p:spPr>
        <p:txBody>
          <a:bodyPr wrap="square" rtlCol="0">
            <a:spAutoFit/>
          </a:bodyPr>
          <a:lstStyle/>
          <a:p>
            <a:pPr marL="457200" indent="-457200">
              <a:spcAft>
                <a:spcPts val="1800"/>
              </a:spcAft>
              <a:buFont typeface="Arial" panose="020B0604020202020204" pitchFamily="34" charset="0"/>
              <a:buChar char="•"/>
            </a:pPr>
            <a:r>
              <a:rPr lang="en-US" sz="2800" dirty="0"/>
              <a:t>Lots of desire and pressure to reduce prerequisites </a:t>
            </a:r>
          </a:p>
          <a:p>
            <a:pPr marL="457200" indent="-457200">
              <a:spcAft>
                <a:spcPts val="1800"/>
              </a:spcAft>
              <a:buFont typeface="Arial" panose="020B0604020202020204" pitchFamily="34" charset="0"/>
              <a:buChar char="•"/>
            </a:pPr>
            <a:r>
              <a:rPr lang="en-US" sz="2800" dirty="0"/>
              <a:t>Lots of effort in exploring multiple pathways to </a:t>
            </a:r>
            <a:r>
              <a:rPr lang="en-US" sz="2800" dirty="0" smtClean="0"/>
              <a:t>success</a:t>
            </a:r>
          </a:p>
          <a:p>
            <a:pPr marL="457200" indent="-457200">
              <a:spcAft>
                <a:spcPts val="1800"/>
              </a:spcAft>
              <a:buFont typeface="Arial" panose="020B0604020202020204" pitchFamily="34" charset="0"/>
              <a:buChar char="•"/>
            </a:pPr>
            <a:r>
              <a:rPr lang="en-US" sz="2800" dirty="0" smtClean="0"/>
              <a:t>Can we find ways to make STEM courses much more appealing to a much wider variety of students?</a:t>
            </a:r>
          </a:p>
          <a:p>
            <a:pPr marL="457200" indent="-457200">
              <a:spcAft>
                <a:spcPts val="1800"/>
              </a:spcAft>
              <a:buFont typeface="Arial" panose="020B0604020202020204" pitchFamily="34" charset="0"/>
              <a:buChar char="•"/>
            </a:pPr>
            <a:r>
              <a:rPr lang="en-US" sz="2800" dirty="0" smtClean="0"/>
              <a:t>Can we find ways to make MATH/STAT courses much more appealing to a much wider variety of students?</a:t>
            </a:r>
            <a:endParaRPr lang="en-US" sz="2800" dirty="0"/>
          </a:p>
        </p:txBody>
      </p:sp>
    </p:spTree>
    <p:extLst>
      <p:ext uri="{BB962C8B-B14F-4D97-AF65-F5344CB8AC3E}">
        <p14:creationId xmlns:p14="http://schemas.microsoft.com/office/powerpoint/2010/main" val="2243400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xmlns="" id="{2B1F25F3-D933-45D8-8B22-66F787F54EAA}"/>
              </a:ext>
            </a:extLst>
          </p:cNvPr>
          <p:cNvSpPr txBox="1"/>
          <p:nvPr/>
        </p:nvSpPr>
        <p:spPr>
          <a:xfrm>
            <a:off x="313509" y="295627"/>
            <a:ext cx="8373291" cy="3785652"/>
          </a:xfrm>
          <a:prstGeom prst="rect">
            <a:avLst/>
          </a:prstGeom>
          <a:noFill/>
        </p:spPr>
        <p:txBody>
          <a:bodyPr wrap="square" rtlCol="0">
            <a:spAutoFit/>
          </a:bodyPr>
          <a:lstStyle/>
          <a:p>
            <a:r>
              <a:rPr lang="en-US" sz="2800" dirty="0"/>
              <a:t>“Statistics anxiety remains a problem for most college students, affecting not only their performance … but also their self-perceptions … , and their confidence and </a:t>
            </a:r>
          </a:p>
          <a:p>
            <a:r>
              <a:rPr lang="en-US" sz="2800" dirty="0"/>
              <a:t>abilities in statistics and research situations … Estimates of students afflicted with this type of anxiety run as high as 80%”</a:t>
            </a:r>
          </a:p>
          <a:p>
            <a:endParaRPr lang="en-US" dirty="0"/>
          </a:p>
          <a:p>
            <a:r>
              <a:rPr lang="en-US" dirty="0"/>
              <a:t>-- Williams, “Statistics Anxiety and Worry:  The Roles of Worry Beliefs, Negative Problem Orientation, and Cognitive Avoidance,” SERJ, November 2015</a:t>
            </a:r>
          </a:p>
          <a:p>
            <a:endParaRPr lang="en-US" dirty="0"/>
          </a:p>
        </p:txBody>
      </p:sp>
      <p:sp>
        <p:nvSpPr>
          <p:cNvPr id="3" name="TextBox 2">
            <a:extLst>
              <a:ext uri="{FF2B5EF4-FFF2-40B4-BE49-F238E27FC236}">
                <a16:creationId xmlns:a16="http://schemas.microsoft.com/office/drawing/2014/main" xmlns="" id="{60714945-E698-41B8-BB45-6D8BB1C14F2C}"/>
              </a:ext>
            </a:extLst>
          </p:cNvPr>
          <p:cNvSpPr txBox="1"/>
          <p:nvPr/>
        </p:nvSpPr>
        <p:spPr>
          <a:xfrm>
            <a:off x="842211" y="4162922"/>
            <a:ext cx="7546206" cy="2046714"/>
          </a:xfrm>
          <a:prstGeom prst="rect">
            <a:avLst/>
          </a:prstGeom>
          <a:noFill/>
        </p:spPr>
        <p:txBody>
          <a:bodyPr wrap="square" rtlCol="0">
            <a:spAutoFit/>
          </a:bodyPr>
          <a:lstStyle/>
          <a:p>
            <a:pPr>
              <a:spcAft>
                <a:spcPts val="1800"/>
              </a:spcAft>
            </a:pPr>
            <a:r>
              <a:rPr lang="en-US" sz="2800" dirty="0">
                <a:solidFill>
                  <a:srgbClr val="C00000"/>
                </a:solidFill>
              </a:rPr>
              <a:t>What if we could reduce the reliance on algebra prerequisites?</a:t>
            </a:r>
          </a:p>
          <a:p>
            <a:pPr>
              <a:spcAft>
                <a:spcPts val="1800"/>
              </a:spcAft>
            </a:pPr>
            <a:r>
              <a:rPr lang="en-US" sz="2800" dirty="0">
                <a:solidFill>
                  <a:srgbClr val="C00000"/>
                </a:solidFill>
              </a:rPr>
              <a:t>What if we could reduce the emphasis on formulas and procedures?</a:t>
            </a:r>
          </a:p>
        </p:txBody>
      </p:sp>
    </p:spTree>
    <p:extLst>
      <p:ext uri="{BB962C8B-B14F-4D97-AF65-F5344CB8AC3E}">
        <p14:creationId xmlns:p14="http://schemas.microsoft.com/office/powerpoint/2010/main" val="223984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14262" y="562693"/>
            <a:ext cx="8398412" cy="1203550"/>
          </a:xfrm>
        </p:spPr>
        <p:txBody>
          <a:bodyPr>
            <a:noAutofit/>
          </a:bodyPr>
          <a:lstStyle/>
          <a:p>
            <a:r>
              <a:rPr lang="en-US" sz="4800" b="1" dirty="0"/>
              <a:t>The Future of Intro Stats</a:t>
            </a:r>
            <a:endParaRPr lang="en-US" sz="4000" b="1" dirty="0"/>
          </a:p>
        </p:txBody>
      </p:sp>
      <p:sp>
        <p:nvSpPr>
          <p:cNvPr id="3" name="Subtitle 2"/>
          <p:cNvSpPr>
            <a:spLocks noGrp="1"/>
          </p:cNvSpPr>
          <p:nvPr>
            <p:ph type="subTitle" idx="1"/>
          </p:nvPr>
        </p:nvSpPr>
        <p:spPr>
          <a:xfrm>
            <a:off x="220790" y="2559959"/>
            <a:ext cx="8890782" cy="2844421"/>
          </a:xfrm>
        </p:spPr>
        <p:txBody>
          <a:bodyPr>
            <a:noAutofit/>
          </a:bodyPr>
          <a:lstStyle/>
          <a:p>
            <a:pPr algn="l">
              <a:spcBef>
                <a:spcPts val="0"/>
              </a:spcBef>
            </a:pPr>
            <a:r>
              <a:rPr lang="en-US" sz="3600" b="1" dirty="0">
                <a:solidFill>
                  <a:srgbClr val="C00000"/>
                </a:solidFill>
              </a:rPr>
              <a:t>There is a revolution going on in this course, across the country and across all types of institutions</a:t>
            </a:r>
          </a:p>
          <a:p>
            <a:pPr algn="l">
              <a:spcBef>
                <a:spcPts val="0"/>
              </a:spcBef>
            </a:pPr>
            <a:endParaRPr lang="en-US" sz="1800" b="1" dirty="0">
              <a:solidFill>
                <a:srgbClr val="C00000"/>
              </a:solidFill>
            </a:endParaRPr>
          </a:p>
          <a:p>
            <a:pPr marL="571500" indent="-571500" algn="l">
              <a:spcBef>
                <a:spcPts val="0"/>
              </a:spcBef>
              <a:buFont typeface="Arial" panose="020B0604020202020204" pitchFamily="34" charset="0"/>
              <a:buChar char="•"/>
            </a:pPr>
            <a:r>
              <a:rPr lang="en-US" sz="2800" b="1" dirty="0">
                <a:solidFill>
                  <a:srgbClr val="C00000"/>
                </a:solidFill>
              </a:rPr>
              <a:t>Driven by </a:t>
            </a:r>
            <a:r>
              <a:rPr lang="en-US" sz="2800" b="1" dirty="0" smtClean="0">
                <a:solidFill>
                  <a:srgbClr val="C00000"/>
                </a:solidFill>
              </a:rPr>
              <a:t>advances in technology</a:t>
            </a:r>
            <a:endParaRPr lang="en-US" sz="2800" b="1" dirty="0">
              <a:solidFill>
                <a:srgbClr val="C00000"/>
              </a:solidFill>
            </a:endParaRPr>
          </a:p>
          <a:p>
            <a:pPr algn="l">
              <a:spcBef>
                <a:spcPts val="0"/>
              </a:spcBef>
            </a:pPr>
            <a:endParaRPr lang="en-US" sz="1800" b="1" dirty="0">
              <a:solidFill>
                <a:srgbClr val="C00000"/>
              </a:solidFill>
            </a:endParaRPr>
          </a:p>
          <a:p>
            <a:pPr marL="571500" indent="-571500" algn="l">
              <a:spcBef>
                <a:spcPts val="0"/>
              </a:spcBef>
              <a:buFont typeface="Arial" panose="020B0604020202020204" pitchFamily="34" charset="0"/>
              <a:buChar char="•"/>
            </a:pPr>
            <a:r>
              <a:rPr lang="en-US" sz="2800" b="1" dirty="0">
                <a:solidFill>
                  <a:srgbClr val="C00000"/>
                </a:solidFill>
              </a:rPr>
              <a:t>Potential to dramatically enhance student </a:t>
            </a:r>
            <a:r>
              <a:rPr lang="en-US" sz="2800" b="1" dirty="0" smtClean="0">
                <a:solidFill>
                  <a:srgbClr val="C00000"/>
                </a:solidFill>
              </a:rPr>
              <a:t>enjoyment and student success</a:t>
            </a:r>
            <a:endParaRPr lang="en-US" sz="2800" dirty="0">
              <a:solidFill>
                <a:srgbClr val="C00000"/>
              </a:solidFill>
            </a:endParaRPr>
          </a:p>
          <a:p>
            <a:r>
              <a:rPr lang="en-US" sz="2800" dirty="0">
                <a:solidFill>
                  <a:schemeClr val="tx1">
                    <a:lumMod val="85000"/>
                    <a:lumOff val="15000"/>
                  </a:schemeClr>
                </a:solidFill>
              </a:rPr>
              <a:t>    			        	</a:t>
            </a:r>
          </a:p>
        </p:txBody>
      </p:sp>
      <p:sp>
        <p:nvSpPr>
          <p:cNvPr id="4" name="Rectangle 3"/>
          <p:cNvSpPr/>
          <p:nvPr/>
        </p:nvSpPr>
        <p:spPr>
          <a:xfrm>
            <a:off x="495702" y="460211"/>
            <a:ext cx="8345102" cy="1488906"/>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451181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14262" y="562693"/>
            <a:ext cx="8398412" cy="1203550"/>
          </a:xfrm>
        </p:spPr>
        <p:txBody>
          <a:bodyPr>
            <a:noAutofit/>
          </a:bodyPr>
          <a:lstStyle/>
          <a:p>
            <a:r>
              <a:rPr lang="en-US" sz="4800" b="1" dirty="0"/>
              <a:t>The Future of Intro Stats</a:t>
            </a:r>
            <a:br>
              <a:rPr lang="en-US" sz="4800" b="1" dirty="0"/>
            </a:br>
            <a:r>
              <a:rPr lang="en-US" sz="4000" b="1" dirty="0"/>
              <a:t>Part 1: Simulation-based Inference</a:t>
            </a:r>
          </a:p>
        </p:txBody>
      </p:sp>
      <p:sp>
        <p:nvSpPr>
          <p:cNvPr id="3" name="Subtitle 2"/>
          <p:cNvSpPr>
            <a:spLocks noGrp="1"/>
          </p:cNvSpPr>
          <p:nvPr>
            <p:ph type="subTitle" idx="1"/>
          </p:nvPr>
        </p:nvSpPr>
        <p:spPr>
          <a:xfrm>
            <a:off x="157419" y="2741019"/>
            <a:ext cx="8890782" cy="2844421"/>
          </a:xfrm>
        </p:spPr>
        <p:txBody>
          <a:bodyPr>
            <a:noAutofit/>
          </a:bodyPr>
          <a:lstStyle/>
          <a:p>
            <a:pPr>
              <a:spcBef>
                <a:spcPts val="0"/>
              </a:spcBef>
            </a:pPr>
            <a:r>
              <a:rPr lang="en-US" sz="6600" b="1" dirty="0">
                <a:solidFill>
                  <a:srgbClr val="C00000"/>
                </a:solidFill>
              </a:rPr>
              <a:t>Simulation Methods</a:t>
            </a:r>
          </a:p>
          <a:p>
            <a:pPr>
              <a:spcBef>
                <a:spcPts val="0"/>
              </a:spcBef>
            </a:pPr>
            <a:endParaRPr lang="en-US" sz="2800" b="1" dirty="0">
              <a:solidFill>
                <a:srgbClr val="C00000"/>
              </a:solidFill>
            </a:endParaRPr>
          </a:p>
          <a:p>
            <a:pPr>
              <a:spcBef>
                <a:spcPts val="0"/>
              </a:spcBef>
            </a:pPr>
            <a:r>
              <a:rPr lang="en-US" sz="2800" b="1" u="sng" dirty="0" smtClean="0">
                <a:solidFill>
                  <a:srgbClr val="C00000"/>
                </a:solidFill>
              </a:rPr>
              <a:t>Estimation</a:t>
            </a:r>
            <a:r>
              <a:rPr lang="en-US" sz="2800" b="1" dirty="0" smtClean="0">
                <a:solidFill>
                  <a:srgbClr val="C00000"/>
                </a:solidFill>
              </a:rPr>
              <a:t>:  Bootstrap </a:t>
            </a:r>
            <a:r>
              <a:rPr lang="en-US" sz="2800" b="1" dirty="0">
                <a:solidFill>
                  <a:srgbClr val="C00000"/>
                </a:solidFill>
              </a:rPr>
              <a:t>Confidence Intervals </a:t>
            </a:r>
          </a:p>
          <a:p>
            <a:pPr>
              <a:spcBef>
                <a:spcPts val="0"/>
              </a:spcBef>
            </a:pPr>
            <a:r>
              <a:rPr lang="en-US" sz="2800" b="1" dirty="0">
                <a:solidFill>
                  <a:srgbClr val="C00000"/>
                </a:solidFill>
              </a:rPr>
              <a:t>and </a:t>
            </a:r>
          </a:p>
          <a:p>
            <a:pPr>
              <a:spcBef>
                <a:spcPts val="0"/>
              </a:spcBef>
            </a:pPr>
            <a:r>
              <a:rPr lang="en-US" sz="2800" b="1" u="sng" dirty="0" smtClean="0">
                <a:solidFill>
                  <a:srgbClr val="C00000"/>
                </a:solidFill>
              </a:rPr>
              <a:t>Strength of Evidence</a:t>
            </a:r>
            <a:r>
              <a:rPr lang="en-US" sz="2800" b="1" dirty="0" smtClean="0">
                <a:solidFill>
                  <a:srgbClr val="C00000"/>
                </a:solidFill>
              </a:rPr>
              <a:t>: Randomization </a:t>
            </a:r>
            <a:r>
              <a:rPr lang="en-US" sz="2800" b="1" dirty="0">
                <a:solidFill>
                  <a:srgbClr val="C00000"/>
                </a:solidFill>
              </a:rPr>
              <a:t>Hypothesis Tests</a:t>
            </a:r>
            <a:endParaRPr lang="en-US" sz="2800" dirty="0">
              <a:solidFill>
                <a:srgbClr val="C00000"/>
              </a:solidFill>
            </a:endParaRPr>
          </a:p>
          <a:p>
            <a:r>
              <a:rPr lang="en-US" sz="2800" dirty="0">
                <a:solidFill>
                  <a:schemeClr val="tx1">
                    <a:lumMod val="85000"/>
                    <a:lumOff val="15000"/>
                  </a:schemeClr>
                </a:solidFill>
              </a:rPr>
              <a:t>    			        	</a:t>
            </a:r>
          </a:p>
        </p:txBody>
      </p:sp>
      <p:sp>
        <p:nvSpPr>
          <p:cNvPr id="4" name="Rectangle 3"/>
          <p:cNvSpPr/>
          <p:nvPr/>
        </p:nvSpPr>
        <p:spPr>
          <a:xfrm>
            <a:off x="495702" y="460210"/>
            <a:ext cx="8345102" cy="1541841"/>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Arrow Connector 6">
            <a:extLst>
              <a:ext uri="{FF2B5EF4-FFF2-40B4-BE49-F238E27FC236}">
                <a16:creationId xmlns:a16="http://schemas.microsoft.com/office/drawing/2014/main" xmlns="" id="{41545EFE-48A7-4FFA-9F62-1C49D01376E3}"/>
              </a:ext>
            </a:extLst>
          </p:cNvPr>
          <p:cNvCxnSpPr/>
          <p:nvPr/>
        </p:nvCxnSpPr>
        <p:spPr>
          <a:xfrm flipV="1">
            <a:off x="2317590" y="5624615"/>
            <a:ext cx="1600605" cy="957254"/>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2552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0-#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304800" y="971252"/>
            <a:ext cx="8534400" cy="1077218"/>
          </a:xfrm>
          <a:prstGeom prst="rect">
            <a:avLst/>
          </a:prstGeom>
          <a:noFill/>
        </p:spPr>
        <p:txBody>
          <a:bodyPr wrap="square" rtlCol="0">
            <a:spAutoFit/>
          </a:bodyPr>
          <a:lstStyle/>
          <a:p>
            <a:r>
              <a:rPr lang="en-US" sz="3200" b="1" u="sng" dirty="0">
                <a:solidFill>
                  <a:srgbClr val="C00000"/>
                </a:solidFill>
                <a:latin typeface="Cambria" pitchFamily="18" charset="0"/>
                <a:cs typeface="Times New Roman" pitchFamily="18" charset="0"/>
              </a:rPr>
              <a:t>Question</a:t>
            </a:r>
            <a:r>
              <a:rPr lang="en-US" sz="3200" b="1" dirty="0">
                <a:solidFill>
                  <a:srgbClr val="C00000"/>
                </a:solidFill>
                <a:latin typeface="Cambria" pitchFamily="18" charset="0"/>
                <a:cs typeface="Times New Roman" pitchFamily="18" charset="0"/>
              </a:rPr>
              <a:t>:  Does consuming beer attract mosquitoes?</a:t>
            </a:r>
            <a:r>
              <a:rPr lang="en-US" sz="3200" dirty="0">
                <a:solidFill>
                  <a:prstClr val="black"/>
                </a:solidFill>
                <a:latin typeface="Cambria" pitchFamily="18" charset="0"/>
                <a:cs typeface="Times New Roman" pitchFamily="18" charset="0"/>
              </a:rPr>
              <a:t> </a:t>
            </a:r>
            <a:r>
              <a:rPr lang="en-US" sz="2800" dirty="0">
                <a:solidFill>
                  <a:prstClr val="black"/>
                </a:solidFill>
                <a:latin typeface="Cambria" pitchFamily="18" charset="0"/>
                <a:cs typeface="Times New Roman" pitchFamily="18" charset="0"/>
              </a:rPr>
              <a:t> </a:t>
            </a:r>
            <a:endParaRPr lang="en-US" sz="1600" baseline="30000" dirty="0">
              <a:solidFill>
                <a:prstClr val="black"/>
              </a:solidFill>
              <a:cs typeface="Times New Roman" pitchFamily="18" charset="0"/>
            </a:endParaRPr>
          </a:p>
        </p:txBody>
      </p:sp>
      <p:sp>
        <p:nvSpPr>
          <p:cNvPr id="3" name="TextBox 2"/>
          <p:cNvSpPr txBox="1"/>
          <p:nvPr/>
        </p:nvSpPr>
        <p:spPr>
          <a:xfrm>
            <a:off x="457200" y="2154972"/>
            <a:ext cx="8229600" cy="4093428"/>
          </a:xfrm>
          <a:prstGeom prst="rect">
            <a:avLst/>
          </a:prstGeom>
          <a:noFill/>
        </p:spPr>
        <p:txBody>
          <a:bodyPr wrap="square" rtlCol="0">
            <a:spAutoFit/>
          </a:bodyPr>
          <a:lstStyle/>
          <a:p>
            <a:r>
              <a:rPr lang="en-US" sz="2800" u="sng" dirty="0">
                <a:solidFill>
                  <a:prstClr val="black"/>
                </a:solidFill>
                <a:latin typeface="Cambria" pitchFamily="18" charset="0"/>
                <a:cs typeface="Times New Roman" pitchFamily="18" charset="0"/>
              </a:rPr>
              <a:t>Experiment</a:t>
            </a:r>
            <a:r>
              <a:rPr lang="en-US" sz="2800" dirty="0">
                <a:solidFill>
                  <a:prstClr val="black"/>
                </a:solidFill>
                <a:latin typeface="Cambria" pitchFamily="18" charset="0"/>
                <a:cs typeface="Times New Roman" pitchFamily="18" charset="0"/>
              </a:rPr>
              <a:t>: </a:t>
            </a:r>
          </a:p>
          <a:p>
            <a:r>
              <a:rPr lang="en-US" sz="2800" dirty="0">
                <a:solidFill>
                  <a:prstClr val="black"/>
                </a:solidFill>
                <a:latin typeface="Cambria" pitchFamily="18" charset="0"/>
                <a:cs typeface="Times New Roman" pitchFamily="18" charset="0"/>
              </a:rPr>
              <a:t>25 volunteers drank a liter of beer,</a:t>
            </a:r>
          </a:p>
          <a:p>
            <a:r>
              <a:rPr lang="en-US" sz="2800" dirty="0">
                <a:solidFill>
                  <a:prstClr val="black"/>
                </a:solidFill>
                <a:latin typeface="Cambria" pitchFamily="18" charset="0"/>
                <a:cs typeface="Times New Roman" pitchFamily="18" charset="0"/>
              </a:rPr>
              <a:t>18 volunteers drank a liter of water</a:t>
            </a:r>
          </a:p>
          <a:p>
            <a:r>
              <a:rPr lang="en-US" sz="2800" dirty="0">
                <a:solidFill>
                  <a:prstClr val="black"/>
                </a:solidFill>
                <a:latin typeface="Cambria" pitchFamily="18" charset="0"/>
                <a:cs typeface="Times New Roman" pitchFamily="18" charset="0"/>
              </a:rPr>
              <a:t>Randomly assigned!</a:t>
            </a:r>
          </a:p>
          <a:p>
            <a:r>
              <a:rPr lang="en-US" sz="2800" dirty="0">
                <a:solidFill>
                  <a:prstClr val="black"/>
                </a:solidFill>
                <a:latin typeface="Cambria" pitchFamily="18" charset="0"/>
                <a:cs typeface="Times New Roman" pitchFamily="18" charset="0"/>
              </a:rPr>
              <a:t>Mosquitoes were caught in traps as they approached the volunteers.</a:t>
            </a:r>
            <a:r>
              <a:rPr lang="en-US" sz="2400" baseline="30000" dirty="0">
                <a:solidFill>
                  <a:prstClr val="black"/>
                </a:solidFill>
                <a:latin typeface="Cambria" pitchFamily="18" charset="0"/>
                <a:cs typeface="Times New Roman" pitchFamily="18" charset="0"/>
              </a:rPr>
              <a:t>1</a:t>
            </a:r>
            <a:r>
              <a:rPr lang="en-US" sz="2400" dirty="0">
                <a:solidFill>
                  <a:prstClr val="black"/>
                </a:solidFill>
                <a:latin typeface="Cambria" pitchFamily="18" charset="0"/>
                <a:cs typeface="Times New Roman" pitchFamily="18" charset="0"/>
              </a:rPr>
              <a:t> </a:t>
            </a:r>
          </a:p>
          <a:p>
            <a:endParaRPr lang="en-US" sz="2800" dirty="0">
              <a:solidFill>
                <a:prstClr val="black"/>
              </a:solidFill>
              <a:latin typeface="Cambria" pitchFamily="18" charset="0"/>
              <a:cs typeface="Times New Roman" pitchFamily="18" charset="0"/>
            </a:endParaRPr>
          </a:p>
          <a:p>
            <a:endParaRPr lang="en-US" sz="2800" dirty="0">
              <a:solidFill>
                <a:prstClr val="black"/>
              </a:solidFill>
              <a:latin typeface="Cambria" pitchFamily="18" charset="0"/>
              <a:cs typeface="Times New Roman" pitchFamily="18" charset="0"/>
            </a:endParaRPr>
          </a:p>
          <a:p>
            <a:r>
              <a:rPr lang="en-US" baseline="30000" dirty="0">
                <a:solidFill>
                  <a:prstClr val="black"/>
                </a:solidFill>
                <a:latin typeface="Cambria" pitchFamily="18" charset="0"/>
                <a:cs typeface="Times New Roman" pitchFamily="18" charset="0"/>
              </a:rPr>
              <a:t>1</a:t>
            </a:r>
            <a:r>
              <a:rPr lang="en-US" dirty="0">
                <a:solidFill>
                  <a:prstClr val="black"/>
                </a:solidFill>
                <a:latin typeface="Cambria" pitchFamily="18" charset="0"/>
                <a:cs typeface="Times New Roman" pitchFamily="18" charset="0"/>
              </a:rPr>
              <a:t> </a:t>
            </a:r>
            <a:r>
              <a:rPr lang="en-US" dirty="0" err="1">
                <a:solidFill>
                  <a:prstClr val="black"/>
                </a:solidFill>
                <a:latin typeface="Cambria" pitchFamily="18" charset="0"/>
                <a:cs typeface="Times New Roman" pitchFamily="18" charset="0"/>
              </a:rPr>
              <a:t>Lefvre</a:t>
            </a:r>
            <a:r>
              <a:rPr lang="en-US" dirty="0">
                <a:solidFill>
                  <a:prstClr val="black"/>
                </a:solidFill>
                <a:latin typeface="Cambria" pitchFamily="18" charset="0"/>
                <a:cs typeface="Times New Roman" pitchFamily="18" charset="0"/>
              </a:rPr>
              <a:t>, T., et. al.,  “Beer Consumption Increases Human Attractiveness to Malaria Mosquitoes, ” </a:t>
            </a:r>
            <a:r>
              <a:rPr lang="en-US" i="1" dirty="0" err="1">
                <a:solidFill>
                  <a:prstClr val="black"/>
                </a:solidFill>
                <a:latin typeface="Cambria" pitchFamily="18" charset="0"/>
                <a:cs typeface="Times New Roman" pitchFamily="18" charset="0"/>
              </a:rPr>
              <a:t>PLoS</a:t>
            </a:r>
            <a:r>
              <a:rPr lang="en-US" i="1" dirty="0">
                <a:solidFill>
                  <a:prstClr val="black"/>
                </a:solidFill>
                <a:latin typeface="Cambria" pitchFamily="18" charset="0"/>
                <a:cs typeface="Times New Roman" pitchFamily="18" charset="0"/>
              </a:rPr>
              <a:t> ONE, </a:t>
            </a:r>
            <a:r>
              <a:rPr lang="en-US" dirty="0">
                <a:solidFill>
                  <a:prstClr val="black"/>
                </a:solidFill>
                <a:latin typeface="Cambria" pitchFamily="18" charset="0"/>
                <a:cs typeface="Times New Roman" pitchFamily="18" charset="0"/>
              </a:rPr>
              <a:t>2010; 5(3): e9546.</a:t>
            </a:r>
            <a:endParaRPr lang="en-US" sz="1600" baseline="30000" dirty="0">
              <a:solidFill>
                <a:prstClr val="black"/>
              </a:solidFill>
              <a:cs typeface="Times New Roman" pitchFamily="18" charset="0"/>
            </a:endParaRPr>
          </a:p>
        </p:txBody>
      </p:sp>
      <p:sp>
        <p:nvSpPr>
          <p:cNvPr id="4" name="Title 1"/>
          <p:cNvSpPr txBox="1">
            <a:spLocks/>
          </p:cNvSpPr>
          <p:nvPr/>
        </p:nvSpPr>
        <p:spPr>
          <a:xfrm>
            <a:off x="634685" y="228600"/>
            <a:ext cx="8001000" cy="715962"/>
          </a:xfrm>
          <a:prstGeom prst="rect">
            <a:avLst/>
          </a:prstGeom>
          <a:solidFill>
            <a:srgbClr val="FFFF99"/>
          </a:solidFill>
          <a:ln w="28575">
            <a:solidFill>
              <a:srgbClr val="C00000"/>
            </a:solidFill>
          </a:ln>
        </p:spPr>
        <p:txBody>
          <a:bodyPr>
            <a:normAutofit fontScale="97500"/>
          </a:bodyPr>
          <a:lstStyle>
            <a:lvl1pPr algn="l" rtl="0" eaLnBrk="1" latinLnBrk="0" hangingPunct="1">
              <a:spcBef>
                <a:spcPct val="0"/>
              </a:spcBef>
              <a:buNone/>
              <a:defRPr kumimoji="0" sz="3600" b="1" kern="1200">
                <a:solidFill>
                  <a:schemeClr val="accent1">
                    <a:tint val="88000"/>
                    <a:satMod val="150000"/>
                  </a:schemeClr>
                </a:solidFill>
                <a:effectLst>
                  <a:outerShdw blurRad="53975" dist="22860" dir="5400000" algn="tl" rotWithShape="0">
                    <a:srgbClr val="000000">
                      <a:alpha val="55000"/>
                    </a:srgbClr>
                  </a:outerShdw>
                </a:effectLst>
                <a:latin typeface="+mj-lt"/>
                <a:ea typeface="+mj-ea"/>
                <a:cs typeface="+mj-cs"/>
              </a:defRPr>
            </a:lvl1pPr>
            <a:extLst/>
          </a:lstStyle>
          <a:p>
            <a:r>
              <a:rPr lang="en-US" dirty="0">
                <a:solidFill>
                  <a:srgbClr val="C00000"/>
                </a:solidFill>
              </a:rPr>
              <a:t>Example: Beer &amp; Mosquitoes</a:t>
            </a:r>
          </a:p>
        </p:txBody>
      </p:sp>
    </p:spTree>
    <p:custDataLst>
      <p:tags r:id="rId1"/>
    </p:custDataLst>
    <p:extLst>
      <p:ext uri="{BB962C8B-B14F-4D97-AF65-F5344CB8AC3E}">
        <p14:creationId xmlns:p14="http://schemas.microsoft.com/office/powerpoint/2010/main" val="1873501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457200" y="125920"/>
            <a:ext cx="8153400" cy="1219200"/>
          </a:xfrm>
          <a:prstGeom prst="rect">
            <a:avLst/>
          </a:prstGeom>
        </p:spPr>
        <p:txBody>
          <a:bodyPr/>
          <a:lstStyle/>
          <a:p>
            <a:pPr algn="ctr">
              <a:spcBef>
                <a:spcPct val="0"/>
              </a:spcBef>
              <a:defRPr/>
            </a:pPr>
            <a:r>
              <a:rPr lang="en-US" sz="4000" b="1" dirty="0">
                <a:solidFill>
                  <a:srgbClr val="C00000"/>
                </a:solidFill>
                <a:latin typeface="Cambria" pitchFamily="18" charset="0"/>
              </a:rPr>
              <a:t>Beer and Mosquitoes</a:t>
            </a:r>
            <a:endParaRPr lang="en-US" sz="3600" b="1" dirty="0">
              <a:solidFill>
                <a:srgbClr val="C00000"/>
              </a:solidFill>
              <a:latin typeface="Cambria" pitchFamily="18" charset="0"/>
            </a:endParaRPr>
          </a:p>
        </p:txBody>
      </p:sp>
      <p:sp>
        <p:nvSpPr>
          <p:cNvPr id="8" name="TextBox 7"/>
          <p:cNvSpPr txBox="1"/>
          <p:nvPr/>
        </p:nvSpPr>
        <p:spPr>
          <a:xfrm>
            <a:off x="3565423" y="1547696"/>
            <a:ext cx="1995498" cy="954107"/>
          </a:xfrm>
          <a:prstGeom prst="rect">
            <a:avLst/>
          </a:prstGeom>
          <a:noFill/>
        </p:spPr>
        <p:txBody>
          <a:bodyPr wrap="square" rtlCol="0">
            <a:spAutoFit/>
          </a:bodyPr>
          <a:lstStyle/>
          <a:p>
            <a:r>
              <a:rPr lang="en-US" sz="2800" dirty="0">
                <a:solidFill>
                  <a:prstClr val="black"/>
                </a:solidFill>
                <a:latin typeface="Cambria" pitchFamily="18" charset="0"/>
              </a:rPr>
              <a:t>Beer mean =  23.6</a:t>
            </a:r>
          </a:p>
        </p:txBody>
      </p:sp>
      <p:sp>
        <p:nvSpPr>
          <p:cNvPr id="9" name="TextBox 8"/>
          <p:cNvSpPr txBox="1"/>
          <p:nvPr/>
        </p:nvSpPr>
        <p:spPr>
          <a:xfrm>
            <a:off x="5620879" y="1590560"/>
            <a:ext cx="2133600" cy="954107"/>
          </a:xfrm>
          <a:prstGeom prst="rect">
            <a:avLst/>
          </a:prstGeom>
          <a:noFill/>
        </p:spPr>
        <p:txBody>
          <a:bodyPr wrap="square" rtlCol="0">
            <a:spAutoFit/>
          </a:bodyPr>
          <a:lstStyle/>
          <a:p>
            <a:r>
              <a:rPr lang="en-US" sz="2800" dirty="0">
                <a:solidFill>
                  <a:prstClr val="black"/>
                </a:solidFill>
                <a:latin typeface="Cambria" pitchFamily="18" charset="0"/>
              </a:rPr>
              <a:t>Water mean </a:t>
            </a:r>
          </a:p>
          <a:p>
            <a:r>
              <a:rPr lang="en-US" sz="2800" dirty="0">
                <a:solidFill>
                  <a:prstClr val="black"/>
                </a:solidFill>
                <a:latin typeface="Cambria" pitchFamily="18" charset="0"/>
              </a:rPr>
              <a:t>=  19.22</a:t>
            </a:r>
          </a:p>
        </p:txBody>
      </p:sp>
      <p:sp>
        <p:nvSpPr>
          <p:cNvPr id="11" name="TextBox 10"/>
          <p:cNvSpPr txBox="1"/>
          <p:nvPr/>
        </p:nvSpPr>
        <p:spPr>
          <a:xfrm>
            <a:off x="3510385" y="2752616"/>
            <a:ext cx="5595937" cy="523220"/>
          </a:xfrm>
          <a:prstGeom prst="rect">
            <a:avLst/>
          </a:prstGeom>
          <a:noFill/>
        </p:spPr>
        <p:txBody>
          <a:bodyPr wrap="square" rtlCol="0">
            <a:spAutoFit/>
          </a:bodyPr>
          <a:lstStyle/>
          <a:p>
            <a:r>
              <a:rPr lang="en-US" sz="2800" b="1" dirty="0">
                <a:solidFill>
                  <a:prstClr val="black"/>
                </a:solidFill>
                <a:latin typeface="Cambria" pitchFamily="18" charset="0"/>
              </a:rPr>
              <a:t>Beer mean – Water mean = 4.38</a:t>
            </a:r>
          </a:p>
        </p:txBody>
      </p:sp>
      <p:sp>
        <p:nvSpPr>
          <p:cNvPr id="2" name="TextBox 1"/>
          <p:cNvSpPr txBox="1"/>
          <p:nvPr/>
        </p:nvSpPr>
        <p:spPr>
          <a:xfrm>
            <a:off x="3806050" y="3762794"/>
            <a:ext cx="5057775" cy="2062103"/>
          </a:xfrm>
          <a:prstGeom prst="rect">
            <a:avLst/>
          </a:prstGeom>
          <a:noFill/>
          <a:ln w="57150">
            <a:solidFill>
              <a:srgbClr val="FF0000"/>
            </a:solidFill>
          </a:ln>
        </p:spPr>
        <p:txBody>
          <a:bodyPr wrap="square" rtlCol="0">
            <a:spAutoFit/>
          </a:bodyPr>
          <a:lstStyle/>
          <a:p>
            <a:r>
              <a:rPr lang="en-US" sz="3200" dirty="0">
                <a:solidFill>
                  <a:prstClr val="black"/>
                </a:solidFill>
              </a:rPr>
              <a:t>Does drinking beer actually attract mosquitoes or is the difference just due to random chance?   </a:t>
            </a:r>
          </a:p>
        </p:txBody>
      </p:sp>
      <p:sp>
        <p:nvSpPr>
          <p:cNvPr id="15" name="Rectangle 14">
            <a:extLst>
              <a:ext uri="{FF2B5EF4-FFF2-40B4-BE49-F238E27FC236}">
                <a16:creationId xmlns:a16="http://schemas.microsoft.com/office/drawing/2014/main" xmlns="" id="{83370AE6-8BE4-41FF-A0C5-6C5B0F866A59}"/>
              </a:ext>
            </a:extLst>
          </p:cNvPr>
          <p:cNvSpPr/>
          <p:nvPr/>
        </p:nvSpPr>
        <p:spPr>
          <a:xfrm>
            <a:off x="164592" y="990600"/>
            <a:ext cx="3369585" cy="57028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2285841" y="1472466"/>
            <a:ext cx="914400" cy="3693319"/>
          </a:xfrm>
          <a:prstGeom prst="rect">
            <a:avLst/>
          </a:prstGeom>
          <a:noFill/>
        </p:spPr>
        <p:txBody>
          <a:bodyPr wrap="square" rtlCol="0">
            <a:spAutoFit/>
          </a:bodyPr>
          <a:lstStyle/>
          <a:p>
            <a:r>
              <a:rPr lang="en-US" u="sng" dirty="0">
                <a:solidFill>
                  <a:prstClr val="black"/>
                </a:solidFill>
                <a:latin typeface="Calibri"/>
              </a:rPr>
              <a:t>Water</a:t>
            </a:r>
          </a:p>
          <a:p>
            <a:r>
              <a:rPr lang="en-US" sz="1200" dirty="0">
                <a:solidFill>
                  <a:prstClr val="black"/>
                </a:solidFill>
                <a:latin typeface="Calibri"/>
              </a:rPr>
              <a:t>   21</a:t>
            </a:r>
          </a:p>
          <a:p>
            <a:r>
              <a:rPr lang="en-US" sz="1200" dirty="0">
                <a:solidFill>
                  <a:prstClr val="black"/>
                </a:solidFill>
                <a:latin typeface="Calibri"/>
              </a:rPr>
              <a:t>   22</a:t>
            </a:r>
          </a:p>
          <a:p>
            <a:r>
              <a:rPr lang="en-US" sz="1200" dirty="0">
                <a:solidFill>
                  <a:prstClr val="black"/>
                </a:solidFill>
                <a:latin typeface="Calibri"/>
              </a:rPr>
              <a:t>   15</a:t>
            </a:r>
          </a:p>
          <a:p>
            <a:r>
              <a:rPr lang="en-US" sz="1200" dirty="0">
                <a:solidFill>
                  <a:prstClr val="black"/>
                </a:solidFill>
                <a:latin typeface="Calibri"/>
              </a:rPr>
              <a:t>   12</a:t>
            </a:r>
          </a:p>
          <a:p>
            <a:r>
              <a:rPr lang="en-US" sz="1200" dirty="0">
                <a:solidFill>
                  <a:prstClr val="black"/>
                </a:solidFill>
                <a:latin typeface="Calibri"/>
              </a:rPr>
              <a:t>   21</a:t>
            </a:r>
          </a:p>
          <a:p>
            <a:r>
              <a:rPr lang="en-US" sz="1200" dirty="0">
                <a:solidFill>
                  <a:prstClr val="black"/>
                </a:solidFill>
                <a:latin typeface="Calibri"/>
              </a:rPr>
              <a:t>   16</a:t>
            </a:r>
          </a:p>
          <a:p>
            <a:r>
              <a:rPr lang="en-US" sz="1200" dirty="0">
                <a:solidFill>
                  <a:prstClr val="black"/>
                </a:solidFill>
                <a:latin typeface="Calibri"/>
              </a:rPr>
              <a:t>   19</a:t>
            </a:r>
          </a:p>
          <a:p>
            <a:r>
              <a:rPr lang="en-US" sz="1200" dirty="0">
                <a:solidFill>
                  <a:prstClr val="black"/>
                </a:solidFill>
                <a:latin typeface="Calibri"/>
              </a:rPr>
              <a:t>   15</a:t>
            </a:r>
          </a:p>
          <a:p>
            <a:r>
              <a:rPr lang="en-US" sz="1200" dirty="0">
                <a:solidFill>
                  <a:prstClr val="black"/>
                </a:solidFill>
                <a:latin typeface="Calibri"/>
              </a:rPr>
              <a:t>   24</a:t>
            </a:r>
          </a:p>
          <a:p>
            <a:r>
              <a:rPr lang="en-US" sz="1200" dirty="0">
                <a:solidFill>
                  <a:prstClr val="black"/>
                </a:solidFill>
                <a:latin typeface="Calibri"/>
              </a:rPr>
              <a:t>   19</a:t>
            </a:r>
          </a:p>
          <a:p>
            <a:r>
              <a:rPr lang="en-US" sz="1200" dirty="0">
                <a:solidFill>
                  <a:prstClr val="black"/>
                </a:solidFill>
                <a:latin typeface="Calibri"/>
              </a:rPr>
              <a:t>   23</a:t>
            </a:r>
          </a:p>
          <a:p>
            <a:r>
              <a:rPr lang="en-US" sz="1200" dirty="0">
                <a:solidFill>
                  <a:prstClr val="black"/>
                </a:solidFill>
                <a:latin typeface="Calibri"/>
              </a:rPr>
              <a:t>   13</a:t>
            </a:r>
          </a:p>
          <a:p>
            <a:r>
              <a:rPr lang="en-US" sz="1200" dirty="0">
                <a:solidFill>
                  <a:prstClr val="black"/>
                </a:solidFill>
                <a:latin typeface="Calibri"/>
              </a:rPr>
              <a:t>   22</a:t>
            </a:r>
          </a:p>
          <a:p>
            <a:r>
              <a:rPr lang="en-US" sz="1200" dirty="0">
                <a:solidFill>
                  <a:prstClr val="black"/>
                </a:solidFill>
                <a:latin typeface="Calibri"/>
              </a:rPr>
              <a:t>   20</a:t>
            </a:r>
          </a:p>
          <a:p>
            <a:r>
              <a:rPr lang="en-US" sz="1200" dirty="0">
                <a:solidFill>
                  <a:prstClr val="black"/>
                </a:solidFill>
                <a:latin typeface="Calibri"/>
              </a:rPr>
              <a:t>   24</a:t>
            </a:r>
          </a:p>
          <a:p>
            <a:r>
              <a:rPr lang="en-US" sz="1200" dirty="0">
                <a:solidFill>
                  <a:prstClr val="black"/>
                </a:solidFill>
                <a:latin typeface="Calibri"/>
              </a:rPr>
              <a:t>   18</a:t>
            </a:r>
          </a:p>
          <a:p>
            <a:r>
              <a:rPr lang="en-US" sz="1200" dirty="0">
                <a:solidFill>
                  <a:prstClr val="black"/>
                </a:solidFill>
                <a:latin typeface="Calibri"/>
              </a:rPr>
              <a:t>   20</a:t>
            </a:r>
          </a:p>
          <a:p>
            <a:r>
              <a:rPr lang="en-US" sz="1200" dirty="0">
                <a:solidFill>
                  <a:prstClr val="black"/>
                </a:solidFill>
                <a:latin typeface="Calibri"/>
              </a:rPr>
              <a:t>   22           </a:t>
            </a:r>
          </a:p>
        </p:txBody>
      </p:sp>
      <p:sp>
        <p:nvSpPr>
          <p:cNvPr id="13" name="TextBox 12"/>
          <p:cNvSpPr txBox="1"/>
          <p:nvPr/>
        </p:nvSpPr>
        <p:spPr>
          <a:xfrm>
            <a:off x="680493" y="1447799"/>
            <a:ext cx="1075386" cy="5109091"/>
          </a:xfrm>
          <a:prstGeom prst="rect">
            <a:avLst/>
          </a:prstGeom>
          <a:noFill/>
        </p:spPr>
        <p:txBody>
          <a:bodyPr wrap="square" rtlCol="0">
            <a:spAutoFit/>
          </a:bodyPr>
          <a:lstStyle/>
          <a:p>
            <a:r>
              <a:rPr lang="en-US" dirty="0">
                <a:solidFill>
                  <a:prstClr val="black"/>
                </a:solidFill>
                <a:latin typeface="Calibri"/>
              </a:rPr>
              <a:t>   </a:t>
            </a:r>
            <a:r>
              <a:rPr lang="en-US" u="sng" dirty="0">
                <a:solidFill>
                  <a:prstClr val="black"/>
                </a:solidFill>
                <a:latin typeface="Calibri"/>
              </a:rPr>
              <a:t>Beer</a:t>
            </a:r>
            <a:r>
              <a:rPr lang="en-US" sz="1400" dirty="0">
                <a:solidFill>
                  <a:prstClr val="black"/>
                </a:solidFill>
                <a:latin typeface="Calibri"/>
              </a:rPr>
              <a:t> </a:t>
            </a:r>
          </a:p>
          <a:p>
            <a:r>
              <a:rPr lang="en-US" sz="1400" dirty="0">
                <a:solidFill>
                  <a:prstClr val="black"/>
                </a:solidFill>
                <a:latin typeface="Calibri"/>
              </a:rPr>
              <a:t>     </a:t>
            </a:r>
            <a:r>
              <a:rPr lang="en-US" sz="1200" dirty="0">
                <a:solidFill>
                  <a:prstClr val="black"/>
                </a:solidFill>
                <a:latin typeface="Calibri"/>
              </a:rPr>
              <a:t>27    </a:t>
            </a:r>
          </a:p>
          <a:p>
            <a:r>
              <a:rPr lang="en-US" sz="1200" dirty="0">
                <a:solidFill>
                  <a:prstClr val="black"/>
                </a:solidFill>
                <a:latin typeface="Calibri"/>
              </a:rPr>
              <a:t>      20</a:t>
            </a:r>
          </a:p>
          <a:p>
            <a:r>
              <a:rPr lang="en-US" sz="1200" dirty="0">
                <a:solidFill>
                  <a:prstClr val="black"/>
                </a:solidFill>
                <a:latin typeface="Calibri"/>
              </a:rPr>
              <a:t>      21   </a:t>
            </a:r>
          </a:p>
          <a:p>
            <a:r>
              <a:rPr lang="en-US" sz="1200" dirty="0">
                <a:solidFill>
                  <a:prstClr val="black"/>
                </a:solidFill>
                <a:latin typeface="Calibri"/>
              </a:rPr>
              <a:t>      26   </a:t>
            </a:r>
          </a:p>
          <a:p>
            <a:r>
              <a:rPr lang="en-US" sz="1200" dirty="0">
                <a:solidFill>
                  <a:prstClr val="black"/>
                </a:solidFill>
                <a:latin typeface="Calibri"/>
              </a:rPr>
              <a:t>      27   </a:t>
            </a:r>
          </a:p>
          <a:p>
            <a:r>
              <a:rPr lang="en-US" sz="1200" dirty="0">
                <a:solidFill>
                  <a:prstClr val="black"/>
                </a:solidFill>
                <a:latin typeface="Calibri"/>
              </a:rPr>
              <a:t>      31       </a:t>
            </a:r>
          </a:p>
          <a:p>
            <a:r>
              <a:rPr lang="en-US" sz="1200" dirty="0">
                <a:solidFill>
                  <a:prstClr val="black"/>
                </a:solidFill>
                <a:latin typeface="Calibri"/>
              </a:rPr>
              <a:t>      24    </a:t>
            </a:r>
          </a:p>
          <a:p>
            <a:r>
              <a:rPr lang="en-US" sz="1200" dirty="0">
                <a:solidFill>
                  <a:prstClr val="black"/>
                </a:solidFill>
                <a:latin typeface="Calibri"/>
              </a:rPr>
              <a:t>      19 </a:t>
            </a:r>
          </a:p>
          <a:p>
            <a:r>
              <a:rPr lang="en-US" sz="1200" dirty="0">
                <a:solidFill>
                  <a:prstClr val="black"/>
                </a:solidFill>
                <a:latin typeface="Calibri"/>
              </a:rPr>
              <a:t>      23   </a:t>
            </a:r>
          </a:p>
          <a:p>
            <a:r>
              <a:rPr lang="en-US" sz="1200" dirty="0">
                <a:solidFill>
                  <a:prstClr val="black"/>
                </a:solidFill>
                <a:latin typeface="Calibri"/>
              </a:rPr>
              <a:t>      24   </a:t>
            </a:r>
          </a:p>
          <a:p>
            <a:r>
              <a:rPr lang="en-US" sz="1200" dirty="0">
                <a:solidFill>
                  <a:prstClr val="black"/>
                </a:solidFill>
                <a:latin typeface="Calibri"/>
              </a:rPr>
              <a:t>      28 </a:t>
            </a:r>
          </a:p>
          <a:p>
            <a:r>
              <a:rPr lang="en-US" sz="1200" dirty="0">
                <a:solidFill>
                  <a:prstClr val="black"/>
                </a:solidFill>
                <a:latin typeface="Calibri"/>
              </a:rPr>
              <a:t>      19</a:t>
            </a:r>
          </a:p>
          <a:p>
            <a:r>
              <a:rPr lang="en-US" sz="1200" dirty="0">
                <a:solidFill>
                  <a:prstClr val="black"/>
                </a:solidFill>
                <a:latin typeface="Calibri"/>
              </a:rPr>
              <a:t>      24  </a:t>
            </a:r>
          </a:p>
          <a:p>
            <a:r>
              <a:rPr lang="en-US" sz="1200" dirty="0">
                <a:solidFill>
                  <a:prstClr val="black"/>
                </a:solidFill>
                <a:latin typeface="Calibri"/>
              </a:rPr>
              <a:t>      29  </a:t>
            </a:r>
          </a:p>
          <a:p>
            <a:r>
              <a:rPr lang="en-US" sz="1200" dirty="0">
                <a:solidFill>
                  <a:prstClr val="black"/>
                </a:solidFill>
                <a:latin typeface="Calibri"/>
              </a:rPr>
              <a:t>      20  </a:t>
            </a:r>
          </a:p>
          <a:p>
            <a:r>
              <a:rPr lang="en-US" sz="1200" dirty="0">
                <a:solidFill>
                  <a:prstClr val="black"/>
                </a:solidFill>
                <a:latin typeface="Calibri"/>
              </a:rPr>
              <a:t>      17  </a:t>
            </a:r>
          </a:p>
          <a:p>
            <a:r>
              <a:rPr lang="en-US" sz="1200" dirty="0">
                <a:solidFill>
                  <a:prstClr val="black"/>
                </a:solidFill>
                <a:latin typeface="Calibri"/>
              </a:rPr>
              <a:t>      31 </a:t>
            </a:r>
          </a:p>
          <a:p>
            <a:r>
              <a:rPr lang="en-US" sz="1200" dirty="0">
                <a:solidFill>
                  <a:prstClr val="black"/>
                </a:solidFill>
                <a:latin typeface="Calibri"/>
              </a:rPr>
              <a:t>      20</a:t>
            </a:r>
          </a:p>
          <a:p>
            <a:r>
              <a:rPr lang="en-US" sz="1200" dirty="0">
                <a:solidFill>
                  <a:prstClr val="black"/>
                </a:solidFill>
                <a:latin typeface="Calibri"/>
              </a:rPr>
              <a:t>      25</a:t>
            </a:r>
          </a:p>
          <a:p>
            <a:r>
              <a:rPr lang="en-US" sz="1200" dirty="0">
                <a:solidFill>
                  <a:prstClr val="black"/>
                </a:solidFill>
                <a:latin typeface="Calibri"/>
              </a:rPr>
              <a:t>      28</a:t>
            </a:r>
          </a:p>
          <a:p>
            <a:r>
              <a:rPr lang="en-US" sz="1200" dirty="0">
                <a:solidFill>
                  <a:prstClr val="black"/>
                </a:solidFill>
                <a:latin typeface="Calibri"/>
              </a:rPr>
              <a:t>      21</a:t>
            </a:r>
          </a:p>
          <a:p>
            <a:r>
              <a:rPr lang="en-US" sz="1200" dirty="0">
                <a:solidFill>
                  <a:prstClr val="black"/>
                </a:solidFill>
                <a:latin typeface="Calibri"/>
              </a:rPr>
              <a:t>      27</a:t>
            </a:r>
          </a:p>
          <a:p>
            <a:r>
              <a:rPr lang="en-US" sz="1200" dirty="0">
                <a:solidFill>
                  <a:prstClr val="black"/>
                </a:solidFill>
                <a:latin typeface="Calibri"/>
              </a:rPr>
              <a:t>      21</a:t>
            </a:r>
          </a:p>
          <a:p>
            <a:r>
              <a:rPr lang="en-US" sz="1200" dirty="0">
                <a:solidFill>
                  <a:prstClr val="black"/>
                </a:solidFill>
                <a:latin typeface="Calibri"/>
              </a:rPr>
              <a:t>      18</a:t>
            </a:r>
          </a:p>
          <a:p>
            <a:r>
              <a:rPr lang="en-US" sz="1200" dirty="0">
                <a:solidFill>
                  <a:prstClr val="black"/>
                </a:solidFill>
                <a:latin typeface="Calibri"/>
              </a:rPr>
              <a:t>      20            </a:t>
            </a:r>
          </a:p>
        </p:txBody>
      </p:sp>
      <p:sp>
        <p:nvSpPr>
          <p:cNvPr id="14" name="TextBox 13"/>
          <p:cNvSpPr txBox="1"/>
          <p:nvPr/>
        </p:nvSpPr>
        <p:spPr>
          <a:xfrm>
            <a:off x="609600" y="1094601"/>
            <a:ext cx="2803301" cy="461665"/>
          </a:xfrm>
          <a:prstGeom prst="rect">
            <a:avLst/>
          </a:prstGeom>
          <a:noFill/>
        </p:spPr>
        <p:txBody>
          <a:bodyPr wrap="square" rtlCol="0">
            <a:spAutoFit/>
          </a:bodyPr>
          <a:lstStyle/>
          <a:p>
            <a:r>
              <a:rPr lang="en-US" dirty="0">
                <a:solidFill>
                  <a:prstClr val="black"/>
                </a:solidFill>
                <a:latin typeface="Calibri"/>
              </a:rPr>
              <a:t>Number of Mosquitoes</a:t>
            </a:r>
          </a:p>
          <a:p>
            <a:endParaRPr lang="en-US" sz="600" dirty="0">
              <a:solidFill>
                <a:prstClr val="black"/>
              </a:solidFill>
              <a:latin typeface="Calibri"/>
            </a:endParaRPr>
          </a:p>
        </p:txBody>
      </p:sp>
      <p:cxnSp>
        <p:nvCxnSpPr>
          <p:cNvPr id="5" name="Straight Arrow Connector 4">
            <a:extLst>
              <a:ext uri="{FF2B5EF4-FFF2-40B4-BE49-F238E27FC236}">
                <a16:creationId xmlns:a16="http://schemas.microsoft.com/office/drawing/2014/main" xmlns="" id="{8C91CB38-3813-4A96-A12E-BBD4D4A1C904}"/>
              </a:ext>
            </a:extLst>
          </p:cNvPr>
          <p:cNvCxnSpPr>
            <a:cxnSpLocks/>
          </p:cNvCxnSpPr>
          <p:nvPr/>
        </p:nvCxnSpPr>
        <p:spPr>
          <a:xfrm flipH="1">
            <a:off x="8388872" y="879912"/>
            <a:ext cx="328058" cy="1547323"/>
          </a:xfrm>
          <a:prstGeom prst="straightConnector1">
            <a:avLst/>
          </a:prstGeom>
          <a:ln w="571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xmlns="" id="{9719DD3D-1915-41F6-A2DD-0CF190866711}"/>
              </a:ext>
            </a:extLst>
          </p:cNvPr>
          <p:cNvSpPr/>
          <p:nvPr/>
        </p:nvSpPr>
        <p:spPr>
          <a:xfrm>
            <a:off x="7589523" y="2641924"/>
            <a:ext cx="1386038" cy="750980"/>
          </a:xfrm>
          <a:prstGeom prst="ellipse">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608636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dissolv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up)">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1" grpId="0"/>
      <p:bldP spid="2" grpId="0" animBg="1"/>
      <p:bldP spid="6"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64592" y="990600"/>
            <a:ext cx="3369585" cy="57028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2498501" y="1472466"/>
            <a:ext cx="914400" cy="3693319"/>
          </a:xfrm>
          <a:prstGeom prst="rect">
            <a:avLst/>
          </a:prstGeom>
          <a:noFill/>
        </p:spPr>
        <p:txBody>
          <a:bodyPr wrap="square" rtlCol="0">
            <a:spAutoFit/>
          </a:bodyPr>
          <a:lstStyle/>
          <a:p>
            <a:r>
              <a:rPr lang="en-US" u="sng" dirty="0">
                <a:solidFill>
                  <a:prstClr val="black"/>
                </a:solidFill>
              </a:rPr>
              <a:t>Water</a:t>
            </a:r>
          </a:p>
          <a:p>
            <a:r>
              <a:rPr lang="en-US" sz="1200" dirty="0">
                <a:solidFill>
                  <a:prstClr val="black"/>
                </a:solidFill>
              </a:rPr>
              <a:t>   21</a:t>
            </a:r>
          </a:p>
          <a:p>
            <a:r>
              <a:rPr lang="en-US" sz="1200" dirty="0">
                <a:solidFill>
                  <a:prstClr val="black"/>
                </a:solidFill>
              </a:rPr>
              <a:t>   22</a:t>
            </a:r>
          </a:p>
          <a:p>
            <a:r>
              <a:rPr lang="en-US" sz="1200" dirty="0">
                <a:solidFill>
                  <a:prstClr val="black"/>
                </a:solidFill>
              </a:rPr>
              <a:t>   15</a:t>
            </a:r>
          </a:p>
          <a:p>
            <a:r>
              <a:rPr lang="en-US" sz="1200" dirty="0">
                <a:solidFill>
                  <a:prstClr val="black"/>
                </a:solidFill>
              </a:rPr>
              <a:t>   12</a:t>
            </a:r>
          </a:p>
          <a:p>
            <a:r>
              <a:rPr lang="en-US" sz="1200" dirty="0">
                <a:solidFill>
                  <a:prstClr val="black"/>
                </a:solidFill>
              </a:rPr>
              <a:t>   21</a:t>
            </a:r>
          </a:p>
          <a:p>
            <a:r>
              <a:rPr lang="en-US" sz="1200" dirty="0">
                <a:solidFill>
                  <a:prstClr val="black"/>
                </a:solidFill>
              </a:rPr>
              <a:t>   16</a:t>
            </a:r>
          </a:p>
          <a:p>
            <a:r>
              <a:rPr lang="en-US" sz="1200" dirty="0">
                <a:solidFill>
                  <a:prstClr val="black"/>
                </a:solidFill>
              </a:rPr>
              <a:t>   19</a:t>
            </a:r>
          </a:p>
          <a:p>
            <a:r>
              <a:rPr lang="en-US" sz="1200" dirty="0">
                <a:solidFill>
                  <a:prstClr val="black"/>
                </a:solidFill>
              </a:rPr>
              <a:t>   15</a:t>
            </a:r>
          </a:p>
          <a:p>
            <a:r>
              <a:rPr lang="en-US" sz="1200" dirty="0">
                <a:solidFill>
                  <a:prstClr val="black"/>
                </a:solidFill>
              </a:rPr>
              <a:t>   24</a:t>
            </a:r>
          </a:p>
          <a:p>
            <a:r>
              <a:rPr lang="en-US" sz="1200" dirty="0">
                <a:solidFill>
                  <a:prstClr val="black"/>
                </a:solidFill>
              </a:rPr>
              <a:t>   19</a:t>
            </a:r>
          </a:p>
          <a:p>
            <a:r>
              <a:rPr lang="en-US" sz="1200" dirty="0">
                <a:solidFill>
                  <a:prstClr val="black"/>
                </a:solidFill>
              </a:rPr>
              <a:t>   23</a:t>
            </a:r>
          </a:p>
          <a:p>
            <a:r>
              <a:rPr lang="en-US" sz="1200" dirty="0">
                <a:solidFill>
                  <a:prstClr val="black"/>
                </a:solidFill>
              </a:rPr>
              <a:t>   13</a:t>
            </a:r>
          </a:p>
          <a:p>
            <a:r>
              <a:rPr lang="en-US" sz="1200" dirty="0">
                <a:solidFill>
                  <a:prstClr val="black"/>
                </a:solidFill>
              </a:rPr>
              <a:t>   22</a:t>
            </a:r>
          </a:p>
          <a:p>
            <a:r>
              <a:rPr lang="en-US" sz="1200" dirty="0">
                <a:solidFill>
                  <a:prstClr val="black"/>
                </a:solidFill>
              </a:rPr>
              <a:t>   20</a:t>
            </a:r>
          </a:p>
          <a:p>
            <a:r>
              <a:rPr lang="en-US" sz="1200" dirty="0">
                <a:solidFill>
                  <a:prstClr val="black"/>
                </a:solidFill>
              </a:rPr>
              <a:t>   24</a:t>
            </a:r>
          </a:p>
          <a:p>
            <a:r>
              <a:rPr lang="en-US" sz="1200" dirty="0">
                <a:solidFill>
                  <a:prstClr val="black"/>
                </a:solidFill>
              </a:rPr>
              <a:t>   18</a:t>
            </a:r>
          </a:p>
          <a:p>
            <a:r>
              <a:rPr lang="en-US" sz="1200" dirty="0">
                <a:solidFill>
                  <a:prstClr val="black"/>
                </a:solidFill>
              </a:rPr>
              <a:t>   20</a:t>
            </a:r>
          </a:p>
          <a:p>
            <a:r>
              <a:rPr lang="en-US" sz="1200" dirty="0">
                <a:solidFill>
                  <a:prstClr val="black"/>
                </a:solidFill>
              </a:rPr>
              <a:t>   22           </a:t>
            </a:r>
          </a:p>
        </p:txBody>
      </p:sp>
      <p:sp>
        <p:nvSpPr>
          <p:cNvPr id="14" name="TextBox 13"/>
          <p:cNvSpPr txBox="1"/>
          <p:nvPr/>
        </p:nvSpPr>
        <p:spPr>
          <a:xfrm>
            <a:off x="457200" y="1447799"/>
            <a:ext cx="1075386" cy="5109091"/>
          </a:xfrm>
          <a:prstGeom prst="rect">
            <a:avLst/>
          </a:prstGeom>
          <a:noFill/>
        </p:spPr>
        <p:txBody>
          <a:bodyPr wrap="square" rtlCol="0">
            <a:spAutoFit/>
          </a:bodyPr>
          <a:lstStyle/>
          <a:p>
            <a:r>
              <a:rPr lang="en-US" dirty="0">
                <a:solidFill>
                  <a:prstClr val="black"/>
                </a:solidFill>
              </a:rPr>
              <a:t>   </a:t>
            </a:r>
            <a:r>
              <a:rPr lang="en-US" u="sng" dirty="0">
                <a:solidFill>
                  <a:prstClr val="black"/>
                </a:solidFill>
              </a:rPr>
              <a:t>Beer</a:t>
            </a:r>
            <a:r>
              <a:rPr lang="en-US" sz="1400" dirty="0">
                <a:solidFill>
                  <a:prstClr val="black"/>
                </a:solidFill>
              </a:rPr>
              <a:t> </a:t>
            </a:r>
          </a:p>
          <a:p>
            <a:r>
              <a:rPr lang="en-US" sz="1400" dirty="0">
                <a:solidFill>
                  <a:prstClr val="black"/>
                </a:solidFill>
              </a:rPr>
              <a:t>     </a:t>
            </a:r>
            <a:r>
              <a:rPr lang="en-US" sz="1200" dirty="0">
                <a:solidFill>
                  <a:prstClr val="black"/>
                </a:solidFill>
              </a:rPr>
              <a:t>27    </a:t>
            </a:r>
          </a:p>
          <a:p>
            <a:r>
              <a:rPr lang="en-US" sz="1200" dirty="0">
                <a:solidFill>
                  <a:prstClr val="black"/>
                </a:solidFill>
              </a:rPr>
              <a:t>      20</a:t>
            </a:r>
          </a:p>
          <a:p>
            <a:r>
              <a:rPr lang="en-US" sz="1200" dirty="0">
                <a:solidFill>
                  <a:prstClr val="black"/>
                </a:solidFill>
              </a:rPr>
              <a:t>      21   </a:t>
            </a:r>
          </a:p>
          <a:p>
            <a:r>
              <a:rPr lang="en-US" sz="1200" dirty="0">
                <a:solidFill>
                  <a:prstClr val="black"/>
                </a:solidFill>
              </a:rPr>
              <a:t>      26   </a:t>
            </a:r>
          </a:p>
          <a:p>
            <a:r>
              <a:rPr lang="en-US" sz="1200" dirty="0">
                <a:solidFill>
                  <a:prstClr val="black"/>
                </a:solidFill>
              </a:rPr>
              <a:t>      27   </a:t>
            </a:r>
          </a:p>
          <a:p>
            <a:r>
              <a:rPr lang="en-US" sz="1200" dirty="0">
                <a:solidFill>
                  <a:prstClr val="black"/>
                </a:solidFill>
              </a:rPr>
              <a:t>      31       </a:t>
            </a:r>
          </a:p>
          <a:p>
            <a:r>
              <a:rPr lang="en-US" sz="1200" dirty="0">
                <a:solidFill>
                  <a:prstClr val="black"/>
                </a:solidFill>
              </a:rPr>
              <a:t>      24    </a:t>
            </a:r>
          </a:p>
          <a:p>
            <a:r>
              <a:rPr lang="en-US" sz="1200" dirty="0">
                <a:solidFill>
                  <a:prstClr val="black"/>
                </a:solidFill>
              </a:rPr>
              <a:t>      19 </a:t>
            </a:r>
          </a:p>
          <a:p>
            <a:r>
              <a:rPr lang="en-US" sz="1200" dirty="0">
                <a:solidFill>
                  <a:prstClr val="black"/>
                </a:solidFill>
              </a:rPr>
              <a:t>      23   </a:t>
            </a:r>
          </a:p>
          <a:p>
            <a:r>
              <a:rPr lang="en-US" sz="1200" dirty="0">
                <a:solidFill>
                  <a:prstClr val="black"/>
                </a:solidFill>
              </a:rPr>
              <a:t>      24   </a:t>
            </a:r>
          </a:p>
          <a:p>
            <a:r>
              <a:rPr lang="en-US" sz="1200" dirty="0">
                <a:solidFill>
                  <a:prstClr val="black"/>
                </a:solidFill>
              </a:rPr>
              <a:t>      28 </a:t>
            </a:r>
          </a:p>
          <a:p>
            <a:r>
              <a:rPr lang="en-US" sz="1200" dirty="0">
                <a:solidFill>
                  <a:prstClr val="black"/>
                </a:solidFill>
              </a:rPr>
              <a:t>      19</a:t>
            </a:r>
          </a:p>
          <a:p>
            <a:r>
              <a:rPr lang="en-US" sz="1200" dirty="0">
                <a:solidFill>
                  <a:prstClr val="black"/>
                </a:solidFill>
              </a:rPr>
              <a:t>      24  </a:t>
            </a:r>
          </a:p>
          <a:p>
            <a:r>
              <a:rPr lang="en-US" sz="1200" dirty="0">
                <a:solidFill>
                  <a:prstClr val="black"/>
                </a:solidFill>
              </a:rPr>
              <a:t>      29  </a:t>
            </a:r>
          </a:p>
          <a:p>
            <a:r>
              <a:rPr lang="en-US" sz="1200" dirty="0">
                <a:solidFill>
                  <a:prstClr val="black"/>
                </a:solidFill>
              </a:rPr>
              <a:t>      20  </a:t>
            </a:r>
          </a:p>
          <a:p>
            <a:r>
              <a:rPr lang="en-US" sz="1200" dirty="0">
                <a:solidFill>
                  <a:prstClr val="black"/>
                </a:solidFill>
              </a:rPr>
              <a:t>      17  </a:t>
            </a:r>
          </a:p>
          <a:p>
            <a:r>
              <a:rPr lang="en-US" sz="1200" dirty="0">
                <a:solidFill>
                  <a:prstClr val="black"/>
                </a:solidFill>
              </a:rPr>
              <a:t>      31 </a:t>
            </a:r>
          </a:p>
          <a:p>
            <a:r>
              <a:rPr lang="en-US" sz="1200" dirty="0">
                <a:solidFill>
                  <a:prstClr val="black"/>
                </a:solidFill>
              </a:rPr>
              <a:t>      20</a:t>
            </a:r>
          </a:p>
          <a:p>
            <a:r>
              <a:rPr lang="en-US" sz="1200" dirty="0">
                <a:solidFill>
                  <a:prstClr val="black"/>
                </a:solidFill>
              </a:rPr>
              <a:t>      25</a:t>
            </a:r>
          </a:p>
          <a:p>
            <a:r>
              <a:rPr lang="en-US" sz="1200" dirty="0">
                <a:solidFill>
                  <a:prstClr val="black"/>
                </a:solidFill>
              </a:rPr>
              <a:t>      28</a:t>
            </a:r>
          </a:p>
          <a:p>
            <a:r>
              <a:rPr lang="en-US" sz="1200" dirty="0">
                <a:solidFill>
                  <a:prstClr val="black"/>
                </a:solidFill>
              </a:rPr>
              <a:t>      21</a:t>
            </a:r>
          </a:p>
          <a:p>
            <a:r>
              <a:rPr lang="en-US" sz="1200" dirty="0">
                <a:solidFill>
                  <a:prstClr val="black"/>
                </a:solidFill>
              </a:rPr>
              <a:t>      27</a:t>
            </a:r>
          </a:p>
          <a:p>
            <a:r>
              <a:rPr lang="en-US" sz="1200" dirty="0">
                <a:solidFill>
                  <a:prstClr val="black"/>
                </a:solidFill>
              </a:rPr>
              <a:t>      21</a:t>
            </a:r>
          </a:p>
          <a:p>
            <a:r>
              <a:rPr lang="en-US" sz="1200" dirty="0">
                <a:solidFill>
                  <a:prstClr val="black"/>
                </a:solidFill>
              </a:rPr>
              <a:t>      18</a:t>
            </a:r>
          </a:p>
          <a:p>
            <a:r>
              <a:rPr lang="en-US" sz="1200" dirty="0">
                <a:solidFill>
                  <a:prstClr val="black"/>
                </a:solidFill>
              </a:rPr>
              <a:t>      20            </a:t>
            </a:r>
          </a:p>
        </p:txBody>
      </p:sp>
      <p:sp>
        <p:nvSpPr>
          <p:cNvPr id="15" name="TextBox 14"/>
          <p:cNvSpPr txBox="1"/>
          <p:nvPr/>
        </p:nvSpPr>
        <p:spPr>
          <a:xfrm>
            <a:off x="609600" y="1094601"/>
            <a:ext cx="2803301" cy="461665"/>
          </a:xfrm>
          <a:prstGeom prst="rect">
            <a:avLst/>
          </a:prstGeom>
          <a:noFill/>
        </p:spPr>
        <p:txBody>
          <a:bodyPr wrap="square" rtlCol="0">
            <a:spAutoFit/>
          </a:bodyPr>
          <a:lstStyle/>
          <a:p>
            <a:r>
              <a:rPr lang="en-US" dirty="0">
                <a:solidFill>
                  <a:prstClr val="black"/>
                </a:solidFill>
              </a:rPr>
              <a:t>Number of Mosquitoes</a:t>
            </a:r>
          </a:p>
          <a:p>
            <a:endParaRPr lang="en-US" sz="600" dirty="0">
              <a:solidFill>
                <a:prstClr val="black"/>
              </a:solidFill>
            </a:endParaRPr>
          </a:p>
        </p:txBody>
      </p:sp>
      <p:sp>
        <p:nvSpPr>
          <p:cNvPr id="13" name="Title 1"/>
          <p:cNvSpPr txBox="1">
            <a:spLocks/>
          </p:cNvSpPr>
          <p:nvPr/>
        </p:nvSpPr>
        <p:spPr>
          <a:xfrm>
            <a:off x="457200" y="0"/>
            <a:ext cx="8229600" cy="1143000"/>
          </a:xfrm>
          <a:prstGeom prst="rect">
            <a:avLst/>
          </a:prstGeom>
        </p:spPr>
        <p:txBody>
          <a:bodyPr/>
          <a:lstStyle>
            <a:lvl1pPr algn="ctr" defTabSz="914400" rtl="0" eaLnBrk="1" latinLnBrk="0" hangingPunct="1">
              <a:spcBef>
                <a:spcPct val="0"/>
              </a:spcBef>
              <a:buNone/>
              <a:defRPr sz="4400" b="1" kern="1200">
                <a:solidFill>
                  <a:srgbClr val="800000"/>
                </a:solidFill>
                <a:latin typeface="Arial"/>
                <a:ea typeface="+mj-ea"/>
                <a:cs typeface="Arial"/>
              </a:defRPr>
            </a:lvl1pPr>
          </a:lstStyle>
          <a:p>
            <a:r>
              <a:rPr lang="en-US" dirty="0"/>
              <a:t>Beer and Mosquitoes</a:t>
            </a:r>
          </a:p>
        </p:txBody>
      </p:sp>
      <p:sp>
        <p:nvSpPr>
          <p:cNvPr id="16" name="TextBox 15">
            <a:extLst>
              <a:ext uri="{FF2B5EF4-FFF2-40B4-BE49-F238E27FC236}">
                <a16:creationId xmlns:a16="http://schemas.microsoft.com/office/drawing/2014/main" xmlns="" id="{6E9F1465-7109-41D5-B990-77C08C314C58}"/>
              </a:ext>
            </a:extLst>
          </p:cNvPr>
          <p:cNvSpPr txBox="1"/>
          <p:nvPr/>
        </p:nvSpPr>
        <p:spPr>
          <a:xfrm>
            <a:off x="4267200" y="1143000"/>
            <a:ext cx="4343400" cy="2400657"/>
          </a:xfrm>
          <a:prstGeom prst="rect">
            <a:avLst/>
          </a:prstGeom>
          <a:noFill/>
        </p:spPr>
        <p:txBody>
          <a:bodyPr wrap="square" rtlCol="0">
            <a:spAutoFit/>
          </a:bodyPr>
          <a:lstStyle/>
          <a:p>
            <a:r>
              <a:rPr lang="en-US" sz="3000" i="1" dirty="0">
                <a:solidFill>
                  <a:prstClr val="black"/>
                </a:solidFill>
                <a:latin typeface="Cambria" pitchFamily="18" charset="0"/>
              </a:rPr>
              <a:t>What kinds of results would we see, just by random chance, if there were no difference between beer and water?</a:t>
            </a:r>
          </a:p>
        </p:txBody>
      </p:sp>
    </p:spTree>
    <p:custDataLst>
      <p:tags r:id="rId1"/>
    </p:custDataLst>
    <p:extLst>
      <p:ext uri="{BB962C8B-B14F-4D97-AF65-F5344CB8AC3E}">
        <p14:creationId xmlns:p14="http://schemas.microsoft.com/office/powerpoint/2010/main" val="37531782"/>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64592" y="990600"/>
            <a:ext cx="3369585" cy="57028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2498501" y="1472466"/>
            <a:ext cx="914400" cy="3693319"/>
          </a:xfrm>
          <a:prstGeom prst="rect">
            <a:avLst/>
          </a:prstGeom>
          <a:noFill/>
        </p:spPr>
        <p:txBody>
          <a:bodyPr wrap="square" rtlCol="0">
            <a:spAutoFit/>
          </a:bodyPr>
          <a:lstStyle/>
          <a:p>
            <a:r>
              <a:rPr lang="en-US" u="sng" dirty="0">
                <a:solidFill>
                  <a:prstClr val="black"/>
                </a:solidFill>
              </a:rPr>
              <a:t>Water</a:t>
            </a:r>
          </a:p>
          <a:p>
            <a:r>
              <a:rPr lang="en-US" sz="1200" dirty="0">
                <a:solidFill>
                  <a:prstClr val="black"/>
                </a:solidFill>
              </a:rPr>
              <a:t>   21</a:t>
            </a:r>
          </a:p>
          <a:p>
            <a:r>
              <a:rPr lang="en-US" sz="1200" dirty="0">
                <a:solidFill>
                  <a:prstClr val="black"/>
                </a:solidFill>
              </a:rPr>
              <a:t>   22</a:t>
            </a:r>
          </a:p>
          <a:p>
            <a:r>
              <a:rPr lang="en-US" sz="1200" dirty="0">
                <a:solidFill>
                  <a:prstClr val="black"/>
                </a:solidFill>
              </a:rPr>
              <a:t>   15</a:t>
            </a:r>
          </a:p>
          <a:p>
            <a:r>
              <a:rPr lang="en-US" sz="1200" dirty="0">
                <a:solidFill>
                  <a:prstClr val="black"/>
                </a:solidFill>
              </a:rPr>
              <a:t>   12</a:t>
            </a:r>
          </a:p>
          <a:p>
            <a:r>
              <a:rPr lang="en-US" sz="1200" dirty="0">
                <a:solidFill>
                  <a:prstClr val="black"/>
                </a:solidFill>
              </a:rPr>
              <a:t>   21</a:t>
            </a:r>
          </a:p>
          <a:p>
            <a:r>
              <a:rPr lang="en-US" sz="1200" dirty="0">
                <a:solidFill>
                  <a:prstClr val="black"/>
                </a:solidFill>
              </a:rPr>
              <a:t>   16</a:t>
            </a:r>
          </a:p>
          <a:p>
            <a:r>
              <a:rPr lang="en-US" sz="1200" dirty="0">
                <a:solidFill>
                  <a:prstClr val="black"/>
                </a:solidFill>
              </a:rPr>
              <a:t>   19</a:t>
            </a:r>
          </a:p>
          <a:p>
            <a:r>
              <a:rPr lang="en-US" sz="1200" dirty="0">
                <a:solidFill>
                  <a:prstClr val="black"/>
                </a:solidFill>
              </a:rPr>
              <a:t>   15</a:t>
            </a:r>
          </a:p>
          <a:p>
            <a:r>
              <a:rPr lang="en-US" sz="1200" dirty="0">
                <a:solidFill>
                  <a:prstClr val="black"/>
                </a:solidFill>
              </a:rPr>
              <a:t>   24</a:t>
            </a:r>
          </a:p>
          <a:p>
            <a:r>
              <a:rPr lang="en-US" sz="1200" dirty="0">
                <a:solidFill>
                  <a:prstClr val="black"/>
                </a:solidFill>
              </a:rPr>
              <a:t>   19</a:t>
            </a:r>
          </a:p>
          <a:p>
            <a:r>
              <a:rPr lang="en-US" sz="1200" dirty="0">
                <a:solidFill>
                  <a:prstClr val="black"/>
                </a:solidFill>
              </a:rPr>
              <a:t>   23</a:t>
            </a:r>
          </a:p>
          <a:p>
            <a:r>
              <a:rPr lang="en-US" sz="1200" dirty="0">
                <a:solidFill>
                  <a:prstClr val="black"/>
                </a:solidFill>
              </a:rPr>
              <a:t>   13</a:t>
            </a:r>
          </a:p>
          <a:p>
            <a:r>
              <a:rPr lang="en-US" sz="1200" dirty="0">
                <a:solidFill>
                  <a:prstClr val="black"/>
                </a:solidFill>
              </a:rPr>
              <a:t>   22</a:t>
            </a:r>
          </a:p>
          <a:p>
            <a:r>
              <a:rPr lang="en-US" sz="1200" dirty="0">
                <a:solidFill>
                  <a:prstClr val="black"/>
                </a:solidFill>
              </a:rPr>
              <a:t>   20</a:t>
            </a:r>
          </a:p>
          <a:p>
            <a:r>
              <a:rPr lang="en-US" sz="1200" dirty="0">
                <a:solidFill>
                  <a:prstClr val="black"/>
                </a:solidFill>
              </a:rPr>
              <a:t>   24</a:t>
            </a:r>
          </a:p>
          <a:p>
            <a:r>
              <a:rPr lang="en-US" sz="1200" dirty="0">
                <a:solidFill>
                  <a:prstClr val="black"/>
                </a:solidFill>
              </a:rPr>
              <a:t>   18</a:t>
            </a:r>
          </a:p>
          <a:p>
            <a:r>
              <a:rPr lang="en-US" sz="1200" dirty="0">
                <a:solidFill>
                  <a:prstClr val="black"/>
                </a:solidFill>
              </a:rPr>
              <a:t>   20</a:t>
            </a:r>
          </a:p>
          <a:p>
            <a:r>
              <a:rPr lang="en-US" sz="1200" dirty="0">
                <a:solidFill>
                  <a:prstClr val="black"/>
                </a:solidFill>
              </a:rPr>
              <a:t>   22           </a:t>
            </a:r>
          </a:p>
        </p:txBody>
      </p:sp>
      <p:sp>
        <p:nvSpPr>
          <p:cNvPr id="14" name="TextBox 13"/>
          <p:cNvSpPr txBox="1"/>
          <p:nvPr/>
        </p:nvSpPr>
        <p:spPr>
          <a:xfrm>
            <a:off x="457200" y="1447799"/>
            <a:ext cx="1075386" cy="5109091"/>
          </a:xfrm>
          <a:prstGeom prst="rect">
            <a:avLst/>
          </a:prstGeom>
          <a:noFill/>
        </p:spPr>
        <p:txBody>
          <a:bodyPr wrap="square" rtlCol="0">
            <a:spAutoFit/>
          </a:bodyPr>
          <a:lstStyle/>
          <a:p>
            <a:r>
              <a:rPr lang="en-US" dirty="0">
                <a:solidFill>
                  <a:prstClr val="black"/>
                </a:solidFill>
              </a:rPr>
              <a:t>   </a:t>
            </a:r>
            <a:r>
              <a:rPr lang="en-US" u="sng" dirty="0">
                <a:solidFill>
                  <a:prstClr val="black"/>
                </a:solidFill>
              </a:rPr>
              <a:t>Beer</a:t>
            </a:r>
            <a:r>
              <a:rPr lang="en-US" sz="1400" dirty="0">
                <a:solidFill>
                  <a:prstClr val="black"/>
                </a:solidFill>
              </a:rPr>
              <a:t> </a:t>
            </a:r>
          </a:p>
          <a:p>
            <a:r>
              <a:rPr lang="en-US" sz="1400" dirty="0">
                <a:solidFill>
                  <a:prstClr val="black"/>
                </a:solidFill>
              </a:rPr>
              <a:t>     </a:t>
            </a:r>
            <a:r>
              <a:rPr lang="en-US" sz="1200" dirty="0">
                <a:solidFill>
                  <a:prstClr val="black"/>
                </a:solidFill>
              </a:rPr>
              <a:t>27    </a:t>
            </a:r>
          </a:p>
          <a:p>
            <a:r>
              <a:rPr lang="en-US" sz="1200" dirty="0">
                <a:solidFill>
                  <a:prstClr val="black"/>
                </a:solidFill>
              </a:rPr>
              <a:t>      20</a:t>
            </a:r>
          </a:p>
          <a:p>
            <a:r>
              <a:rPr lang="en-US" sz="1200" dirty="0">
                <a:solidFill>
                  <a:prstClr val="black"/>
                </a:solidFill>
              </a:rPr>
              <a:t>      21   </a:t>
            </a:r>
          </a:p>
          <a:p>
            <a:r>
              <a:rPr lang="en-US" sz="1200" dirty="0">
                <a:solidFill>
                  <a:prstClr val="black"/>
                </a:solidFill>
              </a:rPr>
              <a:t>      26   </a:t>
            </a:r>
          </a:p>
          <a:p>
            <a:r>
              <a:rPr lang="en-US" sz="1200" dirty="0">
                <a:solidFill>
                  <a:prstClr val="black"/>
                </a:solidFill>
              </a:rPr>
              <a:t>      27   </a:t>
            </a:r>
          </a:p>
          <a:p>
            <a:r>
              <a:rPr lang="en-US" sz="1200" dirty="0">
                <a:solidFill>
                  <a:prstClr val="black"/>
                </a:solidFill>
              </a:rPr>
              <a:t>      31       </a:t>
            </a:r>
          </a:p>
          <a:p>
            <a:r>
              <a:rPr lang="en-US" sz="1200" dirty="0">
                <a:solidFill>
                  <a:prstClr val="black"/>
                </a:solidFill>
              </a:rPr>
              <a:t>      24    </a:t>
            </a:r>
          </a:p>
          <a:p>
            <a:r>
              <a:rPr lang="en-US" sz="1200" dirty="0">
                <a:solidFill>
                  <a:prstClr val="black"/>
                </a:solidFill>
              </a:rPr>
              <a:t>      19 </a:t>
            </a:r>
          </a:p>
          <a:p>
            <a:r>
              <a:rPr lang="en-US" sz="1200" dirty="0">
                <a:solidFill>
                  <a:prstClr val="black"/>
                </a:solidFill>
              </a:rPr>
              <a:t>      23   </a:t>
            </a:r>
          </a:p>
          <a:p>
            <a:r>
              <a:rPr lang="en-US" sz="1200" dirty="0">
                <a:solidFill>
                  <a:prstClr val="black"/>
                </a:solidFill>
              </a:rPr>
              <a:t>      24   </a:t>
            </a:r>
          </a:p>
          <a:p>
            <a:r>
              <a:rPr lang="en-US" sz="1200" dirty="0">
                <a:solidFill>
                  <a:prstClr val="black"/>
                </a:solidFill>
              </a:rPr>
              <a:t>      28 </a:t>
            </a:r>
          </a:p>
          <a:p>
            <a:r>
              <a:rPr lang="en-US" sz="1200" dirty="0">
                <a:solidFill>
                  <a:prstClr val="black"/>
                </a:solidFill>
              </a:rPr>
              <a:t>      19</a:t>
            </a:r>
          </a:p>
          <a:p>
            <a:r>
              <a:rPr lang="en-US" sz="1200" dirty="0">
                <a:solidFill>
                  <a:prstClr val="black"/>
                </a:solidFill>
              </a:rPr>
              <a:t>      24  </a:t>
            </a:r>
          </a:p>
          <a:p>
            <a:r>
              <a:rPr lang="en-US" sz="1200" dirty="0">
                <a:solidFill>
                  <a:prstClr val="black"/>
                </a:solidFill>
              </a:rPr>
              <a:t>      29  </a:t>
            </a:r>
          </a:p>
          <a:p>
            <a:r>
              <a:rPr lang="en-US" sz="1200" dirty="0">
                <a:solidFill>
                  <a:prstClr val="black"/>
                </a:solidFill>
              </a:rPr>
              <a:t>      20  </a:t>
            </a:r>
          </a:p>
          <a:p>
            <a:r>
              <a:rPr lang="en-US" sz="1200" dirty="0">
                <a:solidFill>
                  <a:prstClr val="black"/>
                </a:solidFill>
              </a:rPr>
              <a:t>      17  </a:t>
            </a:r>
          </a:p>
          <a:p>
            <a:r>
              <a:rPr lang="en-US" sz="1200" dirty="0">
                <a:solidFill>
                  <a:prstClr val="black"/>
                </a:solidFill>
              </a:rPr>
              <a:t>      31 </a:t>
            </a:r>
          </a:p>
          <a:p>
            <a:r>
              <a:rPr lang="en-US" sz="1200" dirty="0">
                <a:solidFill>
                  <a:prstClr val="black"/>
                </a:solidFill>
              </a:rPr>
              <a:t>      20</a:t>
            </a:r>
          </a:p>
          <a:p>
            <a:r>
              <a:rPr lang="en-US" sz="1200" dirty="0">
                <a:solidFill>
                  <a:prstClr val="black"/>
                </a:solidFill>
              </a:rPr>
              <a:t>      25</a:t>
            </a:r>
          </a:p>
          <a:p>
            <a:r>
              <a:rPr lang="en-US" sz="1200" dirty="0">
                <a:solidFill>
                  <a:prstClr val="black"/>
                </a:solidFill>
              </a:rPr>
              <a:t>      28</a:t>
            </a:r>
          </a:p>
          <a:p>
            <a:r>
              <a:rPr lang="en-US" sz="1200" dirty="0">
                <a:solidFill>
                  <a:prstClr val="black"/>
                </a:solidFill>
              </a:rPr>
              <a:t>      21</a:t>
            </a:r>
          </a:p>
          <a:p>
            <a:r>
              <a:rPr lang="en-US" sz="1200" dirty="0">
                <a:solidFill>
                  <a:prstClr val="black"/>
                </a:solidFill>
              </a:rPr>
              <a:t>      27</a:t>
            </a:r>
          </a:p>
          <a:p>
            <a:r>
              <a:rPr lang="en-US" sz="1200" dirty="0">
                <a:solidFill>
                  <a:prstClr val="black"/>
                </a:solidFill>
              </a:rPr>
              <a:t>      21</a:t>
            </a:r>
          </a:p>
          <a:p>
            <a:r>
              <a:rPr lang="en-US" sz="1200" dirty="0">
                <a:solidFill>
                  <a:prstClr val="black"/>
                </a:solidFill>
              </a:rPr>
              <a:t>      18</a:t>
            </a:r>
          </a:p>
          <a:p>
            <a:r>
              <a:rPr lang="en-US" sz="1200" dirty="0">
                <a:solidFill>
                  <a:prstClr val="black"/>
                </a:solidFill>
              </a:rPr>
              <a:t>      20            </a:t>
            </a:r>
          </a:p>
        </p:txBody>
      </p:sp>
      <p:sp>
        <p:nvSpPr>
          <p:cNvPr id="15" name="TextBox 14"/>
          <p:cNvSpPr txBox="1"/>
          <p:nvPr/>
        </p:nvSpPr>
        <p:spPr>
          <a:xfrm>
            <a:off x="609600" y="1094601"/>
            <a:ext cx="2803301" cy="461665"/>
          </a:xfrm>
          <a:prstGeom prst="rect">
            <a:avLst/>
          </a:prstGeom>
          <a:noFill/>
        </p:spPr>
        <p:txBody>
          <a:bodyPr wrap="square" rtlCol="0">
            <a:spAutoFit/>
          </a:bodyPr>
          <a:lstStyle/>
          <a:p>
            <a:r>
              <a:rPr lang="en-US" dirty="0">
                <a:solidFill>
                  <a:prstClr val="black"/>
                </a:solidFill>
              </a:rPr>
              <a:t>Number of Mosquitoes</a:t>
            </a:r>
          </a:p>
          <a:p>
            <a:endParaRPr lang="en-US" sz="600" dirty="0">
              <a:solidFill>
                <a:prstClr val="black"/>
              </a:solidFill>
            </a:endParaRPr>
          </a:p>
        </p:txBody>
      </p:sp>
      <p:sp>
        <p:nvSpPr>
          <p:cNvPr id="13" name="TextBox 12"/>
          <p:cNvSpPr txBox="1"/>
          <p:nvPr/>
        </p:nvSpPr>
        <p:spPr>
          <a:xfrm>
            <a:off x="1255979" y="1801962"/>
            <a:ext cx="1186810" cy="2123658"/>
          </a:xfrm>
          <a:prstGeom prst="rect">
            <a:avLst/>
          </a:prstGeom>
          <a:noFill/>
        </p:spPr>
        <p:txBody>
          <a:bodyPr wrap="square" rtlCol="0">
            <a:spAutoFit/>
          </a:bodyPr>
          <a:lstStyle/>
          <a:p>
            <a:r>
              <a:rPr lang="en-US" sz="1200" dirty="0">
                <a:solidFill>
                  <a:prstClr val="black"/>
                </a:solidFill>
              </a:rPr>
              <a:t>27   19   21   24     </a:t>
            </a:r>
          </a:p>
          <a:p>
            <a:r>
              <a:rPr lang="en-US" sz="1200" dirty="0">
                <a:solidFill>
                  <a:prstClr val="black"/>
                </a:solidFill>
              </a:rPr>
              <a:t>20   24   18   19</a:t>
            </a:r>
          </a:p>
          <a:p>
            <a:r>
              <a:rPr lang="en-US" sz="1200" dirty="0">
                <a:solidFill>
                  <a:prstClr val="black"/>
                </a:solidFill>
              </a:rPr>
              <a:t>21   29   20   23</a:t>
            </a:r>
          </a:p>
          <a:p>
            <a:r>
              <a:rPr lang="en-US" sz="1200" dirty="0">
                <a:solidFill>
                  <a:prstClr val="black"/>
                </a:solidFill>
              </a:rPr>
              <a:t>26   20   21   13</a:t>
            </a:r>
          </a:p>
          <a:p>
            <a:r>
              <a:rPr lang="en-US" sz="1200" dirty="0">
                <a:solidFill>
                  <a:prstClr val="black"/>
                </a:solidFill>
              </a:rPr>
              <a:t>27   27   22   22</a:t>
            </a:r>
          </a:p>
          <a:p>
            <a:r>
              <a:rPr lang="en-US" sz="1200" dirty="0">
                <a:solidFill>
                  <a:prstClr val="black"/>
                </a:solidFill>
              </a:rPr>
              <a:t>31   31   15   20</a:t>
            </a:r>
          </a:p>
          <a:p>
            <a:r>
              <a:rPr lang="en-US" sz="1200" dirty="0">
                <a:solidFill>
                  <a:prstClr val="black"/>
                </a:solidFill>
              </a:rPr>
              <a:t>24   20   12   24</a:t>
            </a:r>
          </a:p>
          <a:p>
            <a:r>
              <a:rPr lang="en-US" sz="1200" dirty="0">
                <a:solidFill>
                  <a:prstClr val="black"/>
                </a:solidFill>
              </a:rPr>
              <a:t>19   25   21   18</a:t>
            </a:r>
          </a:p>
          <a:p>
            <a:r>
              <a:rPr lang="en-US" sz="1200" dirty="0">
                <a:solidFill>
                  <a:prstClr val="black"/>
                </a:solidFill>
              </a:rPr>
              <a:t>23   28   16   20</a:t>
            </a:r>
          </a:p>
          <a:p>
            <a:r>
              <a:rPr lang="en-US" sz="1200" dirty="0">
                <a:solidFill>
                  <a:prstClr val="black"/>
                </a:solidFill>
              </a:rPr>
              <a:t>24   21   19   22</a:t>
            </a:r>
          </a:p>
          <a:p>
            <a:r>
              <a:rPr lang="en-US" sz="1200" dirty="0">
                <a:solidFill>
                  <a:prstClr val="black"/>
                </a:solidFill>
              </a:rPr>
              <a:t>28   27   15</a:t>
            </a:r>
          </a:p>
        </p:txBody>
      </p:sp>
      <p:sp>
        <p:nvSpPr>
          <p:cNvPr id="18" name="Title 1"/>
          <p:cNvSpPr txBox="1">
            <a:spLocks/>
          </p:cNvSpPr>
          <p:nvPr/>
        </p:nvSpPr>
        <p:spPr>
          <a:xfrm>
            <a:off x="457200" y="0"/>
            <a:ext cx="8229600" cy="1143000"/>
          </a:xfrm>
          <a:prstGeom prst="rect">
            <a:avLst/>
          </a:prstGeom>
        </p:spPr>
        <p:txBody>
          <a:bodyPr/>
          <a:lstStyle>
            <a:lvl1pPr algn="ctr" defTabSz="914400" rtl="0" eaLnBrk="1" latinLnBrk="0" hangingPunct="1">
              <a:spcBef>
                <a:spcPct val="0"/>
              </a:spcBef>
              <a:buNone/>
              <a:defRPr sz="4400" b="1" kern="1200">
                <a:solidFill>
                  <a:srgbClr val="800000"/>
                </a:solidFill>
                <a:latin typeface="Arial"/>
                <a:ea typeface="+mj-ea"/>
                <a:cs typeface="Arial"/>
              </a:defRPr>
            </a:lvl1pPr>
          </a:lstStyle>
          <a:p>
            <a:r>
              <a:rPr lang="en-US" dirty="0"/>
              <a:t>Beer and Mosquitoes</a:t>
            </a:r>
          </a:p>
        </p:txBody>
      </p:sp>
      <p:sp>
        <p:nvSpPr>
          <p:cNvPr id="20" name="TextBox 19">
            <a:extLst>
              <a:ext uri="{FF2B5EF4-FFF2-40B4-BE49-F238E27FC236}">
                <a16:creationId xmlns:a16="http://schemas.microsoft.com/office/drawing/2014/main" xmlns="" id="{624815D2-EA9C-4644-8C5D-BA058E2DB837}"/>
              </a:ext>
            </a:extLst>
          </p:cNvPr>
          <p:cNvSpPr txBox="1"/>
          <p:nvPr/>
        </p:nvSpPr>
        <p:spPr>
          <a:xfrm>
            <a:off x="4267200" y="1143000"/>
            <a:ext cx="4343400" cy="2400657"/>
          </a:xfrm>
          <a:prstGeom prst="rect">
            <a:avLst/>
          </a:prstGeom>
          <a:noFill/>
        </p:spPr>
        <p:txBody>
          <a:bodyPr wrap="square" rtlCol="0">
            <a:spAutoFit/>
          </a:bodyPr>
          <a:lstStyle/>
          <a:p>
            <a:r>
              <a:rPr lang="en-US" sz="3000" i="1" dirty="0">
                <a:solidFill>
                  <a:prstClr val="black"/>
                </a:solidFill>
                <a:latin typeface="Cambria" pitchFamily="18" charset="0"/>
              </a:rPr>
              <a:t>What kinds of results would we see, just by random chance, if there were no difference between beer and water?</a:t>
            </a:r>
          </a:p>
        </p:txBody>
      </p:sp>
      <p:sp>
        <p:nvSpPr>
          <p:cNvPr id="24" name="TextBox 23">
            <a:extLst>
              <a:ext uri="{FF2B5EF4-FFF2-40B4-BE49-F238E27FC236}">
                <a16:creationId xmlns:a16="http://schemas.microsoft.com/office/drawing/2014/main" xmlns="" id="{81D67EFA-FDA4-4457-8255-B429F667D2B2}"/>
              </a:ext>
            </a:extLst>
          </p:cNvPr>
          <p:cNvSpPr txBox="1"/>
          <p:nvPr/>
        </p:nvSpPr>
        <p:spPr>
          <a:xfrm>
            <a:off x="3571200" y="3631555"/>
            <a:ext cx="5445456" cy="2246769"/>
          </a:xfrm>
          <a:prstGeom prst="rect">
            <a:avLst/>
          </a:prstGeom>
          <a:noFill/>
        </p:spPr>
        <p:txBody>
          <a:bodyPr wrap="square" rtlCol="0">
            <a:spAutoFit/>
          </a:bodyPr>
          <a:lstStyle/>
          <a:p>
            <a:r>
              <a:rPr lang="en-US" sz="2800" dirty="0">
                <a:solidFill>
                  <a:srgbClr val="C00000"/>
                </a:solidFill>
              </a:rPr>
              <a:t>We can find out!!  Just re-randomize the 43 values into one pile of 25 and one of 18, simulating the original random assignment.</a:t>
            </a:r>
          </a:p>
        </p:txBody>
      </p:sp>
    </p:spTree>
    <p:custDataLst>
      <p:tags r:id="rId1"/>
    </p:custDataLst>
    <p:extLst>
      <p:ext uri="{BB962C8B-B14F-4D97-AF65-F5344CB8AC3E}">
        <p14:creationId xmlns:p14="http://schemas.microsoft.com/office/powerpoint/2010/main" val="75053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1.11111E-6 1.73472E-18 C 0.02465 1.73472E-18 0.04931 1.73472E-18 0.07396 1.73472E-18 " pathEditMode="relative" ptsTypes="fA">
                                      <p:cBhvr>
                                        <p:cTn id="6" dur="2000" fill="hold"/>
                                        <p:tgtEl>
                                          <p:spTgt spid="14"/>
                                        </p:tgtEl>
                                        <p:attrNameLst>
                                          <p:attrName>ppt_x</p:attrName>
                                          <p:attrName>ppt_y</p:attrName>
                                        </p:attrNameLst>
                                      </p:cBhvr>
                                    </p:animMotion>
                                  </p:childTnLst>
                                </p:cTn>
                              </p:par>
                            </p:childTnLst>
                          </p:cTn>
                        </p:par>
                      </p:childTnLst>
                    </p:cTn>
                  </p:par>
                  <p:par>
                    <p:cTn id="7" fill="hold">
                      <p:stCondLst>
                        <p:cond delay="indefinite"/>
                      </p:stCondLst>
                      <p:childTnLst>
                        <p:par>
                          <p:cTn id="8" fill="hold">
                            <p:stCondLst>
                              <p:cond delay="0"/>
                            </p:stCondLst>
                            <p:childTnLst>
                              <p:par>
                                <p:cTn id="9" presetID="10" presetClass="exit" presetSubtype="0" fill="hold" grpId="1" nodeType="clickEffect">
                                  <p:stCondLst>
                                    <p:cond delay="0"/>
                                  </p:stCondLst>
                                  <p:childTnLst>
                                    <p:animEffect transition="out" filter="fade">
                                      <p:cBhvr>
                                        <p:cTn id="10" dur="2000"/>
                                        <p:tgtEl>
                                          <p:spTgt spid="14"/>
                                        </p:tgtEl>
                                      </p:cBhvr>
                                    </p:animEffect>
                                    <p:set>
                                      <p:cBhvr>
                                        <p:cTn id="11" dur="1" fill="hold">
                                          <p:stCondLst>
                                            <p:cond delay="1999"/>
                                          </p:stCondLst>
                                        </p:cTn>
                                        <p:tgtEl>
                                          <p:spTgt spid="14"/>
                                        </p:tgtEl>
                                        <p:attrNameLst>
                                          <p:attrName>style.visibility</p:attrName>
                                        </p:attrNameLst>
                                      </p:cBhvr>
                                      <p:to>
                                        <p:strVal val="hidden"/>
                                      </p:to>
                                    </p:set>
                                  </p:childTnLst>
                                </p:cTn>
                              </p:par>
                              <p:par>
                                <p:cTn id="12" presetID="42" presetClass="path" presetSubtype="0" accel="50000" decel="50000" fill="hold" grpId="0" nodeType="withEffect">
                                  <p:stCondLst>
                                    <p:cond delay="0"/>
                                  </p:stCondLst>
                                  <p:childTnLst>
                                    <p:animMotion origin="layout" path="M -3.33333E-6 -2.82211E-6 L -0.10573 0.00139 " pathEditMode="relative" rAng="0" ptsTypes="AA">
                                      <p:cBhvr>
                                        <p:cTn id="13" dur="2000" fill="hold"/>
                                        <p:tgtEl>
                                          <p:spTgt spid="12"/>
                                        </p:tgtEl>
                                        <p:attrNameLst>
                                          <p:attrName>ppt_x</p:attrName>
                                          <p:attrName>ppt_y</p:attrName>
                                        </p:attrNameLst>
                                      </p:cBhvr>
                                      <p:rCtr x="-5295" y="69"/>
                                    </p:animMotion>
                                  </p:childTnLst>
                                </p:cTn>
                              </p:par>
                              <p:par>
                                <p:cTn id="14" presetID="10" presetClass="exit" presetSubtype="0" fill="hold" grpId="1" nodeType="withEffect">
                                  <p:stCondLst>
                                    <p:cond delay="0"/>
                                  </p:stCondLst>
                                  <p:childTnLst>
                                    <p:animEffect transition="out" filter="fade">
                                      <p:cBhvr>
                                        <p:cTn id="15" dur="2000"/>
                                        <p:tgtEl>
                                          <p:spTgt spid="12"/>
                                        </p:tgtEl>
                                      </p:cBhvr>
                                    </p:animEffect>
                                    <p:set>
                                      <p:cBhvr>
                                        <p:cTn id="16" dur="1" fill="hold">
                                          <p:stCondLst>
                                            <p:cond delay="1999"/>
                                          </p:stCondLst>
                                        </p:cTn>
                                        <p:tgtEl>
                                          <p:spTgt spid="12"/>
                                        </p:tgtEl>
                                        <p:attrNameLst>
                                          <p:attrName>style.visibility</p:attrName>
                                        </p:attrNameLst>
                                      </p:cBhvr>
                                      <p:to>
                                        <p:strVal val="hidden"/>
                                      </p:to>
                                    </p:set>
                                  </p:childTnLst>
                                </p:cTn>
                              </p:par>
                            </p:childTnLst>
                          </p:cTn>
                        </p:par>
                        <p:par>
                          <p:cTn id="17" fill="hold">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 grpId="1"/>
      <p:bldP spid="14" grpId="0"/>
      <p:bldP spid="14" grpId="1"/>
      <p:bldP spid="1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64591" y="909637"/>
            <a:ext cx="3369585" cy="57028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609600" y="1094601"/>
            <a:ext cx="2803301" cy="461665"/>
          </a:xfrm>
          <a:prstGeom prst="rect">
            <a:avLst/>
          </a:prstGeom>
          <a:noFill/>
        </p:spPr>
        <p:txBody>
          <a:bodyPr wrap="square" rtlCol="0">
            <a:spAutoFit/>
          </a:bodyPr>
          <a:lstStyle/>
          <a:p>
            <a:r>
              <a:rPr lang="en-US" dirty="0">
                <a:solidFill>
                  <a:prstClr val="black"/>
                </a:solidFill>
              </a:rPr>
              <a:t>Number of Mosquitoes</a:t>
            </a:r>
          </a:p>
          <a:p>
            <a:endParaRPr lang="en-US" sz="600" dirty="0">
              <a:solidFill>
                <a:prstClr val="black"/>
              </a:solidFill>
            </a:endParaRPr>
          </a:p>
        </p:txBody>
      </p:sp>
      <p:sp>
        <p:nvSpPr>
          <p:cNvPr id="13" name="TextBox 12"/>
          <p:cNvSpPr txBox="1"/>
          <p:nvPr/>
        </p:nvSpPr>
        <p:spPr>
          <a:xfrm>
            <a:off x="1255979" y="1812979"/>
            <a:ext cx="1186810" cy="2123658"/>
          </a:xfrm>
          <a:prstGeom prst="rect">
            <a:avLst/>
          </a:prstGeom>
          <a:noFill/>
        </p:spPr>
        <p:txBody>
          <a:bodyPr wrap="square" rtlCol="0">
            <a:spAutoFit/>
          </a:bodyPr>
          <a:lstStyle/>
          <a:p>
            <a:r>
              <a:rPr lang="en-US" sz="1200" dirty="0">
                <a:solidFill>
                  <a:prstClr val="black"/>
                </a:solidFill>
              </a:rPr>
              <a:t>                      24     </a:t>
            </a:r>
          </a:p>
          <a:p>
            <a:r>
              <a:rPr lang="en-US" sz="1200" dirty="0">
                <a:solidFill>
                  <a:prstClr val="black"/>
                </a:solidFill>
              </a:rPr>
              <a:t>20   24   18   19</a:t>
            </a:r>
          </a:p>
          <a:p>
            <a:r>
              <a:rPr lang="en-US" sz="1200" dirty="0">
                <a:solidFill>
                  <a:prstClr val="black"/>
                </a:solidFill>
              </a:rPr>
              <a:t>21   29   20   23</a:t>
            </a:r>
          </a:p>
          <a:p>
            <a:r>
              <a:rPr lang="en-US" sz="1200" dirty="0">
                <a:solidFill>
                  <a:prstClr val="black"/>
                </a:solidFill>
              </a:rPr>
              <a:t>26   20   21   13</a:t>
            </a:r>
          </a:p>
          <a:p>
            <a:r>
              <a:rPr lang="en-US" sz="1200" dirty="0">
                <a:solidFill>
                  <a:prstClr val="black"/>
                </a:solidFill>
              </a:rPr>
              <a:t>27   27   22   22</a:t>
            </a:r>
          </a:p>
          <a:p>
            <a:r>
              <a:rPr lang="en-US" sz="1200" dirty="0">
                <a:solidFill>
                  <a:prstClr val="black"/>
                </a:solidFill>
              </a:rPr>
              <a:t>31   31   15   20</a:t>
            </a:r>
          </a:p>
          <a:p>
            <a:r>
              <a:rPr lang="en-US" sz="1200" dirty="0">
                <a:solidFill>
                  <a:prstClr val="black"/>
                </a:solidFill>
              </a:rPr>
              <a:t>24   20   12   24</a:t>
            </a:r>
          </a:p>
          <a:p>
            <a:r>
              <a:rPr lang="en-US" sz="1200" dirty="0">
                <a:solidFill>
                  <a:prstClr val="black"/>
                </a:solidFill>
              </a:rPr>
              <a:t>19   25   21   18</a:t>
            </a:r>
          </a:p>
          <a:p>
            <a:r>
              <a:rPr lang="en-US" sz="1200" dirty="0">
                <a:solidFill>
                  <a:prstClr val="black"/>
                </a:solidFill>
              </a:rPr>
              <a:t>23   28   16   20</a:t>
            </a:r>
          </a:p>
          <a:p>
            <a:r>
              <a:rPr lang="en-US" sz="1200" dirty="0">
                <a:solidFill>
                  <a:prstClr val="black"/>
                </a:solidFill>
              </a:rPr>
              <a:t>24   21   19   22</a:t>
            </a:r>
          </a:p>
          <a:p>
            <a:r>
              <a:rPr lang="en-US" sz="1200" dirty="0">
                <a:solidFill>
                  <a:prstClr val="black"/>
                </a:solidFill>
              </a:rPr>
              <a:t>28   27   15 </a:t>
            </a:r>
          </a:p>
        </p:txBody>
      </p:sp>
      <p:sp>
        <p:nvSpPr>
          <p:cNvPr id="18" name="TextBox 17"/>
          <p:cNvSpPr txBox="1"/>
          <p:nvPr/>
        </p:nvSpPr>
        <p:spPr>
          <a:xfrm>
            <a:off x="313981" y="1463405"/>
            <a:ext cx="1075386" cy="369332"/>
          </a:xfrm>
          <a:prstGeom prst="rect">
            <a:avLst/>
          </a:prstGeom>
          <a:noFill/>
        </p:spPr>
        <p:txBody>
          <a:bodyPr wrap="square" rtlCol="0">
            <a:spAutoFit/>
          </a:bodyPr>
          <a:lstStyle/>
          <a:p>
            <a:r>
              <a:rPr lang="en-US" dirty="0">
                <a:solidFill>
                  <a:prstClr val="black"/>
                </a:solidFill>
              </a:rPr>
              <a:t>   </a:t>
            </a:r>
            <a:r>
              <a:rPr lang="en-US" u="sng" dirty="0">
                <a:solidFill>
                  <a:prstClr val="black"/>
                </a:solidFill>
              </a:rPr>
              <a:t>Beer</a:t>
            </a:r>
            <a:r>
              <a:rPr lang="en-US" sz="1400" dirty="0">
                <a:solidFill>
                  <a:prstClr val="black"/>
                </a:solidFill>
              </a:rPr>
              <a:t> </a:t>
            </a:r>
          </a:p>
        </p:txBody>
      </p:sp>
      <p:sp>
        <p:nvSpPr>
          <p:cNvPr id="19" name="TextBox 18"/>
          <p:cNvSpPr txBox="1"/>
          <p:nvPr/>
        </p:nvSpPr>
        <p:spPr>
          <a:xfrm>
            <a:off x="2498501" y="1472466"/>
            <a:ext cx="914400" cy="369332"/>
          </a:xfrm>
          <a:prstGeom prst="rect">
            <a:avLst/>
          </a:prstGeom>
          <a:noFill/>
        </p:spPr>
        <p:txBody>
          <a:bodyPr wrap="square" rtlCol="0">
            <a:spAutoFit/>
          </a:bodyPr>
          <a:lstStyle/>
          <a:p>
            <a:r>
              <a:rPr lang="en-US" u="sng" dirty="0">
                <a:solidFill>
                  <a:prstClr val="black"/>
                </a:solidFill>
              </a:rPr>
              <a:t>Water</a:t>
            </a:r>
            <a:r>
              <a:rPr lang="en-US" sz="1200" dirty="0">
                <a:solidFill>
                  <a:prstClr val="black"/>
                </a:solidFill>
              </a:rPr>
              <a:t>          </a:t>
            </a:r>
          </a:p>
        </p:txBody>
      </p:sp>
      <p:sp>
        <p:nvSpPr>
          <p:cNvPr id="20" name="TextBox 19"/>
          <p:cNvSpPr txBox="1"/>
          <p:nvPr/>
        </p:nvSpPr>
        <p:spPr>
          <a:xfrm>
            <a:off x="1236078" y="2003620"/>
            <a:ext cx="361120" cy="4339650"/>
          </a:xfrm>
          <a:prstGeom prst="rect">
            <a:avLst/>
          </a:prstGeom>
          <a:noFill/>
        </p:spPr>
        <p:txBody>
          <a:bodyPr wrap="square" rtlCol="0">
            <a:spAutoFit/>
          </a:bodyPr>
          <a:lstStyle/>
          <a:p>
            <a:r>
              <a:rPr lang="en-US" sz="1200" dirty="0">
                <a:solidFill>
                  <a:prstClr val="black"/>
                </a:solidFill>
              </a:rPr>
              <a:t>20</a:t>
            </a:r>
          </a:p>
          <a:p>
            <a:r>
              <a:rPr lang="en-US" sz="1200" dirty="0">
                <a:solidFill>
                  <a:prstClr val="black"/>
                </a:solidFill>
              </a:rPr>
              <a:t>24</a:t>
            </a:r>
          </a:p>
          <a:p>
            <a:r>
              <a:rPr lang="en-US" sz="1200" dirty="0">
                <a:solidFill>
                  <a:prstClr val="black"/>
                </a:solidFill>
              </a:rPr>
              <a:t>19</a:t>
            </a:r>
          </a:p>
          <a:p>
            <a:r>
              <a:rPr lang="en-US" sz="1200" dirty="0">
                <a:solidFill>
                  <a:prstClr val="black"/>
                </a:solidFill>
              </a:rPr>
              <a:t>20</a:t>
            </a:r>
          </a:p>
          <a:p>
            <a:r>
              <a:rPr lang="en-US" sz="1200" dirty="0">
                <a:solidFill>
                  <a:prstClr val="black"/>
                </a:solidFill>
              </a:rPr>
              <a:t>24</a:t>
            </a:r>
          </a:p>
          <a:p>
            <a:r>
              <a:rPr lang="en-US" sz="1200" dirty="0">
                <a:solidFill>
                  <a:prstClr val="black"/>
                </a:solidFill>
              </a:rPr>
              <a:t>31</a:t>
            </a:r>
          </a:p>
          <a:p>
            <a:r>
              <a:rPr lang="en-US" sz="1200" dirty="0">
                <a:solidFill>
                  <a:prstClr val="black"/>
                </a:solidFill>
              </a:rPr>
              <a:t>13</a:t>
            </a:r>
          </a:p>
          <a:p>
            <a:r>
              <a:rPr lang="en-US" sz="1200" dirty="0">
                <a:solidFill>
                  <a:prstClr val="black"/>
                </a:solidFill>
              </a:rPr>
              <a:t>18</a:t>
            </a:r>
          </a:p>
          <a:p>
            <a:r>
              <a:rPr lang="en-US" sz="1200" dirty="0">
                <a:solidFill>
                  <a:prstClr val="black"/>
                </a:solidFill>
              </a:rPr>
              <a:t>24</a:t>
            </a:r>
          </a:p>
          <a:p>
            <a:r>
              <a:rPr lang="en-US" sz="1200" dirty="0">
                <a:solidFill>
                  <a:prstClr val="black"/>
                </a:solidFill>
              </a:rPr>
              <a:t>25</a:t>
            </a:r>
          </a:p>
          <a:p>
            <a:r>
              <a:rPr lang="en-US" sz="1200" dirty="0">
                <a:solidFill>
                  <a:prstClr val="black"/>
                </a:solidFill>
              </a:rPr>
              <a:t>21</a:t>
            </a:r>
          </a:p>
          <a:p>
            <a:r>
              <a:rPr lang="en-US" sz="1200" dirty="0">
                <a:solidFill>
                  <a:prstClr val="black"/>
                </a:solidFill>
              </a:rPr>
              <a:t>18</a:t>
            </a:r>
          </a:p>
          <a:p>
            <a:r>
              <a:rPr lang="en-US" sz="1200" dirty="0">
                <a:solidFill>
                  <a:prstClr val="black"/>
                </a:solidFill>
              </a:rPr>
              <a:t>15</a:t>
            </a:r>
          </a:p>
          <a:p>
            <a:r>
              <a:rPr lang="en-US" sz="1200" dirty="0">
                <a:solidFill>
                  <a:prstClr val="black"/>
                </a:solidFill>
              </a:rPr>
              <a:t>21</a:t>
            </a:r>
          </a:p>
          <a:p>
            <a:r>
              <a:rPr lang="en-US" sz="1200" dirty="0">
                <a:solidFill>
                  <a:prstClr val="black"/>
                </a:solidFill>
              </a:rPr>
              <a:t>16</a:t>
            </a:r>
          </a:p>
          <a:p>
            <a:r>
              <a:rPr lang="en-US" sz="1200" dirty="0">
                <a:solidFill>
                  <a:prstClr val="black"/>
                </a:solidFill>
              </a:rPr>
              <a:t>28</a:t>
            </a:r>
          </a:p>
          <a:p>
            <a:r>
              <a:rPr lang="en-US" sz="1200" dirty="0">
                <a:solidFill>
                  <a:prstClr val="black"/>
                </a:solidFill>
              </a:rPr>
              <a:t>22</a:t>
            </a:r>
          </a:p>
          <a:p>
            <a:r>
              <a:rPr lang="en-US" sz="1200" dirty="0">
                <a:solidFill>
                  <a:prstClr val="black"/>
                </a:solidFill>
              </a:rPr>
              <a:t>19</a:t>
            </a:r>
          </a:p>
          <a:p>
            <a:r>
              <a:rPr lang="en-US" sz="1200" dirty="0">
                <a:solidFill>
                  <a:prstClr val="black"/>
                </a:solidFill>
              </a:rPr>
              <a:t>27</a:t>
            </a:r>
          </a:p>
          <a:p>
            <a:r>
              <a:rPr lang="en-US" sz="1200" dirty="0">
                <a:solidFill>
                  <a:prstClr val="black"/>
                </a:solidFill>
              </a:rPr>
              <a:t>20</a:t>
            </a:r>
          </a:p>
          <a:p>
            <a:r>
              <a:rPr lang="en-US" sz="1200" dirty="0">
                <a:solidFill>
                  <a:prstClr val="black"/>
                </a:solidFill>
              </a:rPr>
              <a:t>23</a:t>
            </a:r>
          </a:p>
          <a:p>
            <a:r>
              <a:rPr lang="en-US" sz="1200" dirty="0">
                <a:solidFill>
                  <a:prstClr val="black"/>
                </a:solidFill>
              </a:rPr>
              <a:t>22</a:t>
            </a:r>
          </a:p>
          <a:p>
            <a:r>
              <a:rPr lang="en-US" sz="1200" dirty="0">
                <a:solidFill>
                  <a:prstClr val="black"/>
                </a:solidFill>
              </a:rPr>
              <a:t>21</a:t>
            </a:r>
          </a:p>
        </p:txBody>
      </p:sp>
      <p:sp>
        <p:nvSpPr>
          <p:cNvPr id="21" name="TextBox 20"/>
          <p:cNvSpPr txBox="1"/>
          <p:nvPr/>
        </p:nvSpPr>
        <p:spPr>
          <a:xfrm>
            <a:off x="1259920" y="1812979"/>
            <a:ext cx="457200" cy="276999"/>
          </a:xfrm>
          <a:prstGeom prst="rect">
            <a:avLst/>
          </a:prstGeom>
          <a:noFill/>
        </p:spPr>
        <p:txBody>
          <a:bodyPr wrap="square" rtlCol="0">
            <a:spAutoFit/>
          </a:bodyPr>
          <a:lstStyle/>
          <a:p>
            <a:r>
              <a:rPr lang="en-US" sz="1200" dirty="0">
                <a:solidFill>
                  <a:prstClr val="black"/>
                </a:solidFill>
              </a:rPr>
              <a:t>27</a:t>
            </a:r>
          </a:p>
        </p:txBody>
      </p:sp>
      <p:sp>
        <p:nvSpPr>
          <p:cNvPr id="22" name="TextBox 21"/>
          <p:cNvSpPr txBox="1"/>
          <p:nvPr/>
        </p:nvSpPr>
        <p:spPr>
          <a:xfrm>
            <a:off x="1537920" y="1812979"/>
            <a:ext cx="457200" cy="276999"/>
          </a:xfrm>
          <a:prstGeom prst="rect">
            <a:avLst/>
          </a:prstGeom>
          <a:noFill/>
        </p:spPr>
        <p:txBody>
          <a:bodyPr wrap="square" rtlCol="0">
            <a:spAutoFit/>
          </a:bodyPr>
          <a:lstStyle/>
          <a:p>
            <a:r>
              <a:rPr lang="en-US" sz="1200" dirty="0">
                <a:solidFill>
                  <a:prstClr val="black"/>
                </a:solidFill>
              </a:rPr>
              <a:t>19</a:t>
            </a:r>
          </a:p>
        </p:txBody>
      </p:sp>
      <p:sp>
        <p:nvSpPr>
          <p:cNvPr id="24" name="TextBox 23"/>
          <p:cNvSpPr txBox="1"/>
          <p:nvPr/>
        </p:nvSpPr>
        <p:spPr>
          <a:xfrm>
            <a:off x="1778456" y="1822158"/>
            <a:ext cx="457200" cy="276999"/>
          </a:xfrm>
          <a:prstGeom prst="rect">
            <a:avLst/>
          </a:prstGeom>
          <a:noFill/>
        </p:spPr>
        <p:txBody>
          <a:bodyPr wrap="square" rtlCol="0">
            <a:spAutoFit/>
          </a:bodyPr>
          <a:lstStyle/>
          <a:p>
            <a:r>
              <a:rPr lang="en-US" sz="1200" dirty="0">
                <a:solidFill>
                  <a:prstClr val="black"/>
                </a:solidFill>
              </a:rPr>
              <a:t>21</a:t>
            </a:r>
          </a:p>
        </p:txBody>
      </p:sp>
      <p:sp>
        <p:nvSpPr>
          <p:cNvPr id="25" name="TextBox 24"/>
          <p:cNvSpPr txBox="1"/>
          <p:nvPr/>
        </p:nvSpPr>
        <p:spPr>
          <a:xfrm>
            <a:off x="1777481" y="2008387"/>
            <a:ext cx="361120" cy="3046988"/>
          </a:xfrm>
          <a:prstGeom prst="rect">
            <a:avLst/>
          </a:prstGeom>
          <a:noFill/>
        </p:spPr>
        <p:txBody>
          <a:bodyPr wrap="square" rtlCol="0">
            <a:spAutoFit/>
          </a:bodyPr>
          <a:lstStyle/>
          <a:p>
            <a:r>
              <a:rPr lang="en-US" sz="1200" dirty="0">
                <a:solidFill>
                  <a:prstClr val="black"/>
                </a:solidFill>
              </a:rPr>
              <a:t>20</a:t>
            </a:r>
          </a:p>
          <a:p>
            <a:r>
              <a:rPr lang="en-US" sz="1200" dirty="0">
                <a:solidFill>
                  <a:prstClr val="black"/>
                </a:solidFill>
              </a:rPr>
              <a:t>26</a:t>
            </a:r>
          </a:p>
          <a:p>
            <a:r>
              <a:rPr lang="en-US" sz="1200" dirty="0">
                <a:solidFill>
                  <a:prstClr val="black"/>
                </a:solidFill>
              </a:rPr>
              <a:t>31</a:t>
            </a:r>
          </a:p>
          <a:p>
            <a:r>
              <a:rPr lang="en-US" sz="1200" dirty="0">
                <a:solidFill>
                  <a:prstClr val="black"/>
                </a:solidFill>
              </a:rPr>
              <a:t>19</a:t>
            </a:r>
          </a:p>
          <a:p>
            <a:r>
              <a:rPr lang="en-US" sz="1200" dirty="0">
                <a:solidFill>
                  <a:prstClr val="black"/>
                </a:solidFill>
              </a:rPr>
              <a:t>23</a:t>
            </a:r>
          </a:p>
          <a:p>
            <a:r>
              <a:rPr lang="en-US" sz="1200" dirty="0">
                <a:solidFill>
                  <a:prstClr val="black"/>
                </a:solidFill>
              </a:rPr>
              <a:t>15</a:t>
            </a:r>
          </a:p>
          <a:p>
            <a:r>
              <a:rPr lang="en-US" sz="1200" dirty="0">
                <a:solidFill>
                  <a:prstClr val="black"/>
                </a:solidFill>
              </a:rPr>
              <a:t>22</a:t>
            </a:r>
          </a:p>
          <a:p>
            <a:r>
              <a:rPr lang="en-US" sz="1200" dirty="0">
                <a:solidFill>
                  <a:prstClr val="black"/>
                </a:solidFill>
              </a:rPr>
              <a:t>12</a:t>
            </a:r>
          </a:p>
          <a:p>
            <a:r>
              <a:rPr lang="en-US" sz="1200" dirty="0">
                <a:solidFill>
                  <a:prstClr val="black"/>
                </a:solidFill>
              </a:rPr>
              <a:t>24</a:t>
            </a:r>
          </a:p>
          <a:p>
            <a:r>
              <a:rPr lang="en-US" sz="1200" dirty="0">
                <a:solidFill>
                  <a:prstClr val="black"/>
                </a:solidFill>
              </a:rPr>
              <a:t>29</a:t>
            </a:r>
          </a:p>
          <a:p>
            <a:r>
              <a:rPr lang="en-US" sz="1200" dirty="0">
                <a:solidFill>
                  <a:prstClr val="black"/>
                </a:solidFill>
              </a:rPr>
              <a:t>20</a:t>
            </a:r>
          </a:p>
          <a:p>
            <a:r>
              <a:rPr lang="en-US" sz="1200" dirty="0">
                <a:solidFill>
                  <a:prstClr val="black"/>
                </a:solidFill>
              </a:rPr>
              <a:t>27</a:t>
            </a:r>
          </a:p>
          <a:p>
            <a:r>
              <a:rPr lang="en-US" sz="1200" dirty="0">
                <a:solidFill>
                  <a:prstClr val="black"/>
                </a:solidFill>
              </a:rPr>
              <a:t>21</a:t>
            </a:r>
          </a:p>
          <a:p>
            <a:r>
              <a:rPr lang="en-US" sz="1200" dirty="0">
                <a:solidFill>
                  <a:prstClr val="black"/>
                </a:solidFill>
              </a:rPr>
              <a:t>17</a:t>
            </a:r>
          </a:p>
          <a:p>
            <a:r>
              <a:rPr lang="en-US" sz="1200" dirty="0">
                <a:solidFill>
                  <a:prstClr val="black"/>
                </a:solidFill>
              </a:rPr>
              <a:t>24</a:t>
            </a:r>
          </a:p>
          <a:p>
            <a:r>
              <a:rPr lang="en-US" sz="1200" dirty="0">
                <a:solidFill>
                  <a:prstClr val="black"/>
                </a:solidFill>
              </a:rPr>
              <a:t>28</a:t>
            </a:r>
          </a:p>
        </p:txBody>
      </p:sp>
      <p:sp>
        <p:nvSpPr>
          <p:cNvPr id="23" name="Title 1"/>
          <p:cNvSpPr txBox="1">
            <a:spLocks/>
          </p:cNvSpPr>
          <p:nvPr/>
        </p:nvSpPr>
        <p:spPr>
          <a:xfrm>
            <a:off x="457200" y="0"/>
            <a:ext cx="8229600" cy="1143000"/>
          </a:xfrm>
          <a:prstGeom prst="rect">
            <a:avLst/>
          </a:prstGeom>
        </p:spPr>
        <p:txBody>
          <a:bodyPr/>
          <a:lstStyle>
            <a:lvl1pPr algn="ctr" defTabSz="914400" rtl="0" eaLnBrk="1" latinLnBrk="0" hangingPunct="1">
              <a:spcBef>
                <a:spcPct val="0"/>
              </a:spcBef>
              <a:buNone/>
              <a:defRPr sz="4400" b="1" kern="1200">
                <a:solidFill>
                  <a:srgbClr val="800000"/>
                </a:solidFill>
                <a:latin typeface="Arial"/>
                <a:ea typeface="+mj-ea"/>
                <a:cs typeface="Arial"/>
              </a:defRPr>
            </a:lvl1pPr>
          </a:lstStyle>
          <a:p>
            <a:r>
              <a:rPr lang="en-US" dirty="0"/>
              <a:t>Beer and Mosquitoes</a:t>
            </a:r>
          </a:p>
        </p:txBody>
      </p:sp>
      <p:sp>
        <p:nvSpPr>
          <p:cNvPr id="27" name="TextBox 26">
            <a:extLst>
              <a:ext uri="{FF2B5EF4-FFF2-40B4-BE49-F238E27FC236}">
                <a16:creationId xmlns:a16="http://schemas.microsoft.com/office/drawing/2014/main" xmlns="" id="{4FB1F380-50FD-4F79-BB01-A7D8F031BB0A}"/>
              </a:ext>
            </a:extLst>
          </p:cNvPr>
          <p:cNvSpPr txBox="1"/>
          <p:nvPr/>
        </p:nvSpPr>
        <p:spPr>
          <a:xfrm>
            <a:off x="4267200" y="1143000"/>
            <a:ext cx="4343400" cy="2400657"/>
          </a:xfrm>
          <a:prstGeom prst="rect">
            <a:avLst/>
          </a:prstGeom>
          <a:noFill/>
        </p:spPr>
        <p:txBody>
          <a:bodyPr wrap="square" rtlCol="0">
            <a:spAutoFit/>
          </a:bodyPr>
          <a:lstStyle/>
          <a:p>
            <a:r>
              <a:rPr lang="en-US" sz="3000" i="1" dirty="0">
                <a:solidFill>
                  <a:prstClr val="black"/>
                </a:solidFill>
                <a:latin typeface="Cambria" pitchFamily="18" charset="0"/>
              </a:rPr>
              <a:t>What kinds of results would we see, just by random chance, if there were no difference between beer and water?</a:t>
            </a:r>
          </a:p>
        </p:txBody>
      </p:sp>
      <p:sp>
        <p:nvSpPr>
          <p:cNvPr id="28" name="TextBox 27">
            <a:extLst>
              <a:ext uri="{FF2B5EF4-FFF2-40B4-BE49-F238E27FC236}">
                <a16:creationId xmlns:a16="http://schemas.microsoft.com/office/drawing/2014/main" xmlns="" id="{0294B495-AF49-4D4B-A0D4-E1B02E493D39}"/>
              </a:ext>
            </a:extLst>
          </p:cNvPr>
          <p:cNvSpPr txBox="1"/>
          <p:nvPr/>
        </p:nvSpPr>
        <p:spPr>
          <a:xfrm>
            <a:off x="4245084" y="3671845"/>
            <a:ext cx="4220497" cy="1200329"/>
          </a:xfrm>
          <a:prstGeom prst="rect">
            <a:avLst/>
          </a:prstGeom>
          <a:solidFill>
            <a:schemeClr val="accent2">
              <a:lumMod val="20000"/>
              <a:lumOff val="80000"/>
            </a:schemeClr>
          </a:solidFill>
        </p:spPr>
        <p:txBody>
          <a:bodyPr wrap="square" rtlCol="0">
            <a:spAutoFit/>
          </a:bodyPr>
          <a:lstStyle/>
          <a:p>
            <a:r>
              <a:rPr lang="en-US" sz="2400" dirty="0">
                <a:solidFill>
                  <a:prstClr val="black"/>
                </a:solidFill>
              </a:rPr>
              <a:t>Compute the beer mean minus water mean of this simulated sample.</a:t>
            </a:r>
          </a:p>
        </p:txBody>
      </p:sp>
      <p:sp>
        <p:nvSpPr>
          <p:cNvPr id="29" name="TextBox 28">
            <a:extLst>
              <a:ext uri="{FF2B5EF4-FFF2-40B4-BE49-F238E27FC236}">
                <a16:creationId xmlns:a16="http://schemas.microsoft.com/office/drawing/2014/main" xmlns="" id="{0B3BD39E-A87A-4193-B1E4-718D5A72A367}"/>
              </a:ext>
            </a:extLst>
          </p:cNvPr>
          <p:cNvSpPr txBox="1"/>
          <p:nvPr/>
        </p:nvSpPr>
        <p:spPr>
          <a:xfrm>
            <a:off x="4250004" y="5210557"/>
            <a:ext cx="4220497" cy="830997"/>
          </a:xfrm>
          <a:prstGeom prst="rect">
            <a:avLst/>
          </a:prstGeom>
          <a:solidFill>
            <a:schemeClr val="accent2">
              <a:lumMod val="20000"/>
              <a:lumOff val="80000"/>
            </a:schemeClr>
          </a:solidFill>
        </p:spPr>
        <p:txBody>
          <a:bodyPr wrap="square" rtlCol="0">
            <a:spAutoFit/>
          </a:bodyPr>
          <a:lstStyle/>
          <a:p>
            <a:r>
              <a:rPr lang="en-US" sz="2400" dirty="0">
                <a:solidFill>
                  <a:prstClr val="black"/>
                </a:solidFill>
              </a:rPr>
              <a:t>Do this thousands of times!</a:t>
            </a:r>
          </a:p>
        </p:txBody>
      </p:sp>
    </p:spTree>
    <p:custDataLst>
      <p:tags r:id="rId1"/>
    </p:custDataLst>
    <p:extLst>
      <p:ext uri="{BB962C8B-B14F-4D97-AF65-F5344CB8AC3E}">
        <p14:creationId xmlns:p14="http://schemas.microsoft.com/office/powerpoint/2010/main" val="1577163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childTnLst>
                    </p:cTn>
                  </p:par>
                  <p:par>
                    <p:cTn id="12" fill="hold">
                      <p:stCondLst>
                        <p:cond delay="indefinite"/>
                      </p:stCondLst>
                      <p:childTnLst>
                        <p:par>
                          <p:cTn id="13" fill="hold">
                            <p:stCondLst>
                              <p:cond delay="0"/>
                            </p:stCondLst>
                            <p:childTnLst>
                              <p:par>
                                <p:cTn id="14" presetID="42" presetClass="path" presetSubtype="0" accel="50000" decel="50000" fill="hold" grpId="0" nodeType="clickEffect">
                                  <p:stCondLst>
                                    <p:cond delay="0"/>
                                  </p:stCondLst>
                                  <p:childTnLst>
                                    <p:animMotion origin="layout" path="M 2.77778E-6 -3.31483E-6 L 0.14583 0.00116 " pathEditMode="relative" rAng="0" ptsTypes="AA">
                                      <p:cBhvr>
                                        <p:cTn id="15" dur="2000" fill="hold"/>
                                        <p:tgtEl>
                                          <p:spTgt spid="21"/>
                                        </p:tgtEl>
                                        <p:attrNameLst>
                                          <p:attrName>ppt_x</p:attrName>
                                          <p:attrName>ppt_y</p:attrName>
                                        </p:attrNameLst>
                                      </p:cBhvr>
                                      <p:rCtr x="7292" y="46"/>
                                    </p:animMotion>
                                  </p:childTnLst>
                                </p:cTn>
                              </p:par>
                            </p:childTnLst>
                          </p:cTn>
                        </p:par>
                      </p:childTnLst>
                    </p:cTn>
                  </p:par>
                  <p:par>
                    <p:cTn id="16" fill="hold">
                      <p:stCondLst>
                        <p:cond delay="indefinite"/>
                      </p:stCondLst>
                      <p:childTnLst>
                        <p:par>
                          <p:cTn id="17" fill="hold">
                            <p:stCondLst>
                              <p:cond delay="0"/>
                            </p:stCondLst>
                            <p:childTnLst>
                              <p:par>
                                <p:cTn id="18" presetID="42" presetClass="path" presetSubtype="0" accel="50000" decel="50000" fill="hold" grpId="0" nodeType="clickEffect">
                                  <p:stCondLst>
                                    <p:cond delay="0"/>
                                  </p:stCondLst>
                                  <p:childTnLst>
                                    <p:animMotion origin="layout" path="M 8.33333E-7 -7.40741E-7 L -0.10642 0.00232 " pathEditMode="relative" rAng="0" ptsTypes="AA">
                                      <p:cBhvr>
                                        <p:cTn id="19" dur="2000" fill="hold"/>
                                        <p:tgtEl>
                                          <p:spTgt spid="22"/>
                                        </p:tgtEl>
                                        <p:attrNameLst>
                                          <p:attrName>ppt_x</p:attrName>
                                          <p:attrName>ppt_y</p:attrName>
                                        </p:attrNameLst>
                                      </p:cBhvr>
                                      <p:rCtr x="-5330" y="116"/>
                                    </p:animMotion>
                                  </p:childTnLst>
                                </p:cTn>
                              </p:par>
                            </p:childTnLst>
                          </p:cTn>
                        </p:par>
                      </p:childTnLst>
                    </p:cTn>
                  </p:par>
                  <p:par>
                    <p:cTn id="20" fill="hold">
                      <p:stCondLst>
                        <p:cond delay="indefinite"/>
                      </p:stCondLst>
                      <p:childTnLst>
                        <p:par>
                          <p:cTn id="21" fill="hold">
                            <p:stCondLst>
                              <p:cond delay="0"/>
                            </p:stCondLst>
                            <p:childTnLst>
                              <p:par>
                                <p:cTn id="22" presetID="42" presetClass="path" presetSubtype="0" accel="50000" decel="50000" fill="hold" grpId="0" nodeType="clickEffect">
                                  <p:stCondLst>
                                    <p:cond delay="0"/>
                                  </p:stCondLst>
                                  <p:childTnLst>
                                    <p:animMotion origin="layout" path="M -4.44444E-6 3.7037E-7 L -0.13281 0.02847 " pathEditMode="relative" rAng="0" ptsTypes="AA">
                                      <p:cBhvr>
                                        <p:cTn id="23" dur="2000" fill="hold"/>
                                        <p:tgtEl>
                                          <p:spTgt spid="24"/>
                                        </p:tgtEl>
                                        <p:attrNameLst>
                                          <p:attrName>ppt_x</p:attrName>
                                          <p:attrName>ppt_y</p:attrName>
                                        </p:attrNameLst>
                                      </p:cBhvr>
                                      <p:rCtr x="-6649" y="1412"/>
                                    </p:animMotion>
                                  </p:childTnLst>
                                </p:cTn>
                              </p:par>
                            </p:childTnLst>
                          </p:cTn>
                        </p:par>
                      </p:childTnLst>
                    </p:cTn>
                  </p:par>
                  <p:par>
                    <p:cTn id="24" fill="hold">
                      <p:stCondLst>
                        <p:cond delay="indefinite"/>
                      </p:stCondLst>
                      <p:childTnLst>
                        <p:par>
                          <p:cTn id="25" fill="hold">
                            <p:stCondLst>
                              <p:cond delay="0"/>
                            </p:stCondLst>
                            <p:childTnLst>
                              <p:par>
                                <p:cTn id="26" presetID="10" presetClass="exit" presetSubtype="0" fill="hold" grpId="0" nodeType="clickEffect">
                                  <p:stCondLst>
                                    <p:cond delay="0"/>
                                  </p:stCondLst>
                                  <p:childTnLst>
                                    <p:animEffect transition="out" filter="fade">
                                      <p:cBhvr>
                                        <p:cTn id="27" dur="2000"/>
                                        <p:tgtEl>
                                          <p:spTgt spid="13"/>
                                        </p:tgtEl>
                                      </p:cBhvr>
                                    </p:animEffect>
                                    <p:set>
                                      <p:cBhvr>
                                        <p:cTn id="28" dur="1" fill="hold">
                                          <p:stCondLst>
                                            <p:cond delay="1999"/>
                                          </p:stCondLst>
                                        </p:cTn>
                                        <p:tgtEl>
                                          <p:spTgt spid="13"/>
                                        </p:tgtEl>
                                        <p:attrNameLst>
                                          <p:attrName>style.visibility</p:attrName>
                                        </p:attrNameLst>
                                      </p:cBhvr>
                                      <p:to>
                                        <p:strVal val="hidden"/>
                                      </p:to>
                                    </p:set>
                                  </p:childTnLst>
                                </p:cTn>
                              </p:par>
                              <p:par>
                                <p:cTn id="29" presetID="22" presetClass="entr" presetSubtype="1"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wipe(up)">
                                      <p:cBhvr>
                                        <p:cTn id="31" dur="1000"/>
                                        <p:tgtEl>
                                          <p:spTgt spid="20"/>
                                        </p:tgtEl>
                                      </p:cBhvr>
                                    </p:animEffect>
                                  </p:childTnLst>
                                </p:cTn>
                              </p:par>
                              <p:par>
                                <p:cTn id="32" presetID="22" presetClass="entr" presetSubtype="1" fill="hold" grpId="0" nodeType="with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wipe(up)">
                                      <p:cBhvr>
                                        <p:cTn id="34" dur="1000"/>
                                        <p:tgtEl>
                                          <p:spTgt spid="25"/>
                                        </p:tgtEl>
                                      </p:cBhvr>
                                    </p:animEffect>
                                  </p:childTnLst>
                                </p:cTn>
                              </p:par>
                              <p:par>
                                <p:cTn id="35" presetID="42" presetClass="path" presetSubtype="0" accel="50000" decel="50000" fill="hold" grpId="1" nodeType="withEffect">
                                  <p:stCondLst>
                                    <p:cond delay="0"/>
                                  </p:stCondLst>
                                  <p:childTnLst>
                                    <p:animMotion origin="layout" path="M -1.11111E-6 -2.49364E-6 L -0.07465 0.02845 " pathEditMode="relative" rAng="0" ptsTypes="AA">
                                      <p:cBhvr>
                                        <p:cTn id="36" dur="2000" fill="hold"/>
                                        <p:tgtEl>
                                          <p:spTgt spid="20"/>
                                        </p:tgtEl>
                                        <p:attrNameLst>
                                          <p:attrName>ppt_x</p:attrName>
                                          <p:attrName>ppt_y</p:attrName>
                                        </p:attrNameLst>
                                      </p:cBhvr>
                                      <p:rCtr x="-3733" y="1411"/>
                                    </p:animMotion>
                                  </p:childTnLst>
                                </p:cTn>
                              </p:par>
                              <p:par>
                                <p:cTn id="37" presetID="42" presetClass="path" presetSubtype="0" accel="50000" decel="50000" fill="hold" grpId="1" nodeType="withEffect">
                                  <p:stCondLst>
                                    <p:cond delay="0"/>
                                  </p:stCondLst>
                                  <p:childTnLst>
                                    <p:animMotion origin="layout" path="M -2.5E-6 2.44737E-6 L 0.08542 -0.00047 " pathEditMode="relative" rAng="0" ptsTypes="AA">
                                      <p:cBhvr>
                                        <p:cTn id="38" dur="1800" fill="hold"/>
                                        <p:tgtEl>
                                          <p:spTgt spid="25"/>
                                        </p:tgtEl>
                                        <p:attrNameLst>
                                          <p:attrName>ppt_x</p:attrName>
                                          <p:attrName>ppt_y</p:attrName>
                                        </p:attrNameLst>
                                      </p:cBhvr>
                                      <p:rCtr x="4271" y="-23"/>
                                    </p:animMotion>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8" grpId="0"/>
      <p:bldP spid="19" grpId="0"/>
      <p:bldP spid="20" grpId="0"/>
      <p:bldP spid="20" grpId="1"/>
      <p:bldP spid="21" grpId="0"/>
      <p:bldP spid="22" grpId="0"/>
      <p:bldP spid="24" grpId="0"/>
      <p:bldP spid="25" grpId="0"/>
      <p:bldP spid="25" grpId="1"/>
      <p:bldP spid="28" grpId="0" animBg="1"/>
      <p:bldP spid="29"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print">
            <a:extLst>
              <a:ext uri="{28A0092B-C50C-407E-A947-70E740481C1C}">
                <a14:useLocalDpi xmlns:a14="http://schemas.microsoft.com/office/drawing/2010/main" val="0"/>
              </a:ext>
            </a:extLst>
          </a:blip>
          <a:srcRect l="5000" t="3724" r="8366"/>
          <a:stretch/>
        </p:blipFill>
        <p:spPr>
          <a:xfrm>
            <a:off x="457200" y="898790"/>
            <a:ext cx="7921869" cy="5859090"/>
          </a:xfrm>
          <a:prstGeom prst="rect">
            <a:avLst/>
          </a:prstGeom>
        </p:spPr>
      </p:pic>
      <p:sp>
        <p:nvSpPr>
          <p:cNvPr id="8" name="Rounded Rectangular Callout 7"/>
          <p:cNvSpPr/>
          <p:nvPr/>
        </p:nvSpPr>
        <p:spPr>
          <a:xfrm>
            <a:off x="4013043" y="5096608"/>
            <a:ext cx="1676400" cy="609600"/>
          </a:xfrm>
          <a:prstGeom prst="wedgeRoundRectCallout">
            <a:avLst>
              <a:gd name="adj1" fmla="val -17378"/>
              <a:gd name="adj2" fmla="val -48211"/>
              <a:gd name="adj3" fmla="val 16667"/>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dirty="0"/>
              <a:t>Patti &amp; Robin</a:t>
            </a:r>
          </a:p>
          <a:p>
            <a:pPr algn="ctr"/>
            <a:r>
              <a:rPr lang="en-US" dirty="0"/>
              <a:t>St. Lawrence</a:t>
            </a:r>
          </a:p>
        </p:txBody>
      </p:sp>
      <p:sp>
        <p:nvSpPr>
          <p:cNvPr id="9" name="Rounded Rectangular Callout 8"/>
          <p:cNvSpPr/>
          <p:nvPr/>
        </p:nvSpPr>
        <p:spPr>
          <a:xfrm>
            <a:off x="3539635" y="922779"/>
            <a:ext cx="1756997" cy="840859"/>
          </a:xfrm>
          <a:prstGeom prst="wedgeRoundRectCallout">
            <a:avLst>
              <a:gd name="adj1" fmla="val -17378"/>
              <a:gd name="adj2" fmla="val -48211"/>
              <a:gd name="adj3" fmla="val 16667"/>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dirty="0"/>
              <a:t>Kari</a:t>
            </a:r>
          </a:p>
          <a:p>
            <a:pPr algn="ctr"/>
            <a:r>
              <a:rPr lang="en-US" dirty="0" smtClean="0"/>
              <a:t>[Harvard]</a:t>
            </a:r>
            <a:endParaRPr lang="en-US" dirty="0"/>
          </a:p>
          <a:p>
            <a:pPr algn="ctr"/>
            <a:r>
              <a:rPr lang="en-US" dirty="0"/>
              <a:t>Penn State</a:t>
            </a:r>
          </a:p>
        </p:txBody>
      </p:sp>
      <p:sp>
        <p:nvSpPr>
          <p:cNvPr id="10" name="Rounded Rectangular Callout 9"/>
          <p:cNvSpPr/>
          <p:nvPr/>
        </p:nvSpPr>
        <p:spPr>
          <a:xfrm>
            <a:off x="5926058" y="2433005"/>
            <a:ext cx="1922542" cy="840859"/>
          </a:xfrm>
          <a:prstGeom prst="wedgeRoundRectCallout">
            <a:avLst>
              <a:gd name="adj1" fmla="val -17378"/>
              <a:gd name="adj2" fmla="val -48211"/>
              <a:gd name="adj3" fmla="val 16667"/>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dirty="0"/>
              <a:t>Eric</a:t>
            </a:r>
          </a:p>
          <a:p>
            <a:pPr algn="ctr"/>
            <a:r>
              <a:rPr lang="en-US" dirty="0" smtClean="0"/>
              <a:t>[North Carolina]</a:t>
            </a:r>
            <a:endParaRPr lang="en-US" dirty="0"/>
          </a:p>
          <a:p>
            <a:pPr algn="ctr"/>
            <a:r>
              <a:rPr lang="en-US" dirty="0"/>
              <a:t>Minnesota</a:t>
            </a:r>
          </a:p>
        </p:txBody>
      </p:sp>
      <p:sp>
        <p:nvSpPr>
          <p:cNvPr id="11" name="Rounded Rectangular Callout 10"/>
          <p:cNvSpPr/>
          <p:nvPr/>
        </p:nvSpPr>
        <p:spPr>
          <a:xfrm>
            <a:off x="1093219" y="2948796"/>
            <a:ext cx="1756997" cy="840859"/>
          </a:xfrm>
          <a:prstGeom prst="wedgeRoundRectCallout">
            <a:avLst>
              <a:gd name="adj1" fmla="val -17378"/>
              <a:gd name="adj2" fmla="val -48211"/>
              <a:gd name="adj3" fmla="val 16667"/>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dirty="0"/>
              <a:t>Dennis</a:t>
            </a:r>
          </a:p>
          <a:p>
            <a:pPr algn="ctr"/>
            <a:r>
              <a:rPr lang="en-US" dirty="0" smtClean="0"/>
              <a:t>[Iowa State]</a:t>
            </a:r>
            <a:endParaRPr lang="en-US" dirty="0"/>
          </a:p>
          <a:p>
            <a:pPr algn="ctr"/>
            <a:r>
              <a:rPr lang="en-US" dirty="0"/>
              <a:t>Miami Dolphins</a:t>
            </a:r>
          </a:p>
        </p:txBody>
      </p:sp>
      <p:sp>
        <p:nvSpPr>
          <p:cNvPr id="12" name="Title 1"/>
          <p:cNvSpPr txBox="1">
            <a:spLocks/>
          </p:cNvSpPr>
          <p:nvPr/>
        </p:nvSpPr>
        <p:spPr>
          <a:xfrm>
            <a:off x="457200" y="33942"/>
            <a:ext cx="8229600" cy="864848"/>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dirty="0" smtClean="0"/>
              <a:t>The Lock</a:t>
            </a:r>
            <a:r>
              <a:rPr lang="en-US" baseline="30000" dirty="0" smtClean="0"/>
              <a:t>5</a:t>
            </a:r>
            <a:r>
              <a:rPr lang="en-US" dirty="0" smtClean="0"/>
              <a:t> Team</a:t>
            </a:r>
            <a:endParaRPr lang="en-US" dirty="0"/>
          </a:p>
        </p:txBody>
      </p:sp>
    </p:spTree>
    <p:extLst>
      <p:ext uri="{BB962C8B-B14F-4D97-AF65-F5344CB8AC3E}">
        <p14:creationId xmlns:p14="http://schemas.microsoft.com/office/powerpoint/2010/main" val="794509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1000"/>
                                        <p:tgtEl>
                                          <p:spTgt spid="10"/>
                                        </p:tgtEl>
                                      </p:cBhvr>
                                    </p:animEffect>
                                    <p:anim calcmode="lin" valueType="num">
                                      <p:cBhvr>
                                        <p:cTn id="26" dur="1000" fill="hold"/>
                                        <p:tgtEl>
                                          <p:spTgt spid="10"/>
                                        </p:tgtEl>
                                        <p:attrNameLst>
                                          <p:attrName>ppt_x</p:attrName>
                                        </p:attrNameLst>
                                      </p:cBhvr>
                                      <p:tavLst>
                                        <p:tav tm="0">
                                          <p:val>
                                            <p:strVal val="#ppt_x"/>
                                          </p:val>
                                        </p:tav>
                                        <p:tav tm="100000">
                                          <p:val>
                                            <p:strVal val="#ppt_x"/>
                                          </p:val>
                                        </p:tav>
                                      </p:tavLst>
                                    </p:anim>
                                    <p:anim calcmode="lin" valueType="num">
                                      <p:cBhvr>
                                        <p:cTn id="27"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1000"/>
                                        <p:tgtEl>
                                          <p:spTgt spid="11"/>
                                        </p:tgtEl>
                                      </p:cBhvr>
                                    </p:animEffect>
                                    <p:anim calcmode="lin" valueType="num">
                                      <p:cBhvr>
                                        <p:cTn id="33" dur="1000" fill="hold"/>
                                        <p:tgtEl>
                                          <p:spTgt spid="11"/>
                                        </p:tgtEl>
                                        <p:attrNameLst>
                                          <p:attrName>ppt_x</p:attrName>
                                        </p:attrNameLst>
                                      </p:cBhvr>
                                      <p:tavLst>
                                        <p:tav tm="0">
                                          <p:val>
                                            <p:strVal val="#ppt_x"/>
                                          </p:val>
                                        </p:tav>
                                        <p:tav tm="100000">
                                          <p:val>
                                            <p:strVal val="#ppt_x"/>
                                          </p:val>
                                        </p:tav>
                                      </p:tavLst>
                                    </p:anim>
                                    <p:anim calcmode="lin" valueType="num">
                                      <p:cBhvr>
                                        <p:cTn id="3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xmlns="" id="{9C53FA54-5CAD-4087-BAAA-B7F9DF753B85}"/>
              </a:ext>
            </a:extLst>
          </p:cNvPr>
          <p:cNvSpPr txBox="1"/>
          <p:nvPr/>
        </p:nvSpPr>
        <p:spPr>
          <a:xfrm>
            <a:off x="909587" y="721895"/>
            <a:ext cx="7368139" cy="4431983"/>
          </a:xfrm>
          <a:prstGeom prst="rect">
            <a:avLst/>
          </a:prstGeom>
          <a:noFill/>
        </p:spPr>
        <p:txBody>
          <a:bodyPr wrap="square" rtlCol="0">
            <a:spAutoFit/>
          </a:bodyPr>
          <a:lstStyle/>
          <a:p>
            <a:pPr algn="ctr"/>
            <a:r>
              <a:rPr lang="en-US" sz="5400" b="1" dirty="0"/>
              <a:t>We need technology!!</a:t>
            </a:r>
          </a:p>
          <a:p>
            <a:pPr algn="ctr"/>
            <a:endParaRPr lang="en-US" sz="5400" b="1" dirty="0"/>
          </a:p>
          <a:p>
            <a:pPr algn="ctr"/>
            <a:r>
              <a:rPr lang="en-US" sz="8000" b="1" dirty="0"/>
              <a:t>STATKEY!</a:t>
            </a:r>
          </a:p>
          <a:p>
            <a:pPr algn="ctr"/>
            <a:endParaRPr lang="en-US" sz="5400" b="1" dirty="0"/>
          </a:p>
          <a:p>
            <a:pPr algn="ctr"/>
            <a:r>
              <a:rPr lang="en-US" sz="4000" b="1" dirty="0"/>
              <a:t>www.lock5stat.com/statkey</a:t>
            </a:r>
          </a:p>
        </p:txBody>
      </p:sp>
      <p:sp>
        <p:nvSpPr>
          <p:cNvPr id="3" name="TextBox 2">
            <a:extLst>
              <a:ext uri="{FF2B5EF4-FFF2-40B4-BE49-F238E27FC236}">
                <a16:creationId xmlns:a16="http://schemas.microsoft.com/office/drawing/2014/main" xmlns="" id="{B3510613-603F-42C7-89FC-F16A94459EB2}"/>
              </a:ext>
            </a:extLst>
          </p:cNvPr>
          <p:cNvSpPr txBox="1"/>
          <p:nvPr/>
        </p:nvSpPr>
        <p:spPr>
          <a:xfrm>
            <a:off x="909587" y="5308333"/>
            <a:ext cx="7628021" cy="523220"/>
          </a:xfrm>
          <a:prstGeom prst="rect">
            <a:avLst/>
          </a:prstGeom>
          <a:noFill/>
        </p:spPr>
        <p:txBody>
          <a:bodyPr wrap="square" rtlCol="0">
            <a:spAutoFit/>
          </a:bodyPr>
          <a:lstStyle/>
          <a:p>
            <a:r>
              <a:rPr lang="en-US" sz="2800" dirty="0">
                <a:solidFill>
                  <a:srgbClr val="C00000"/>
                </a:solidFill>
              </a:rPr>
              <a:t>Free, online, works on all platforms, easy to use</a:t>
            </a:r>
          </a:p>
        </p:txBody>
      </p:sp>
    </p:spTree>
    <p:extLst>
      <p:ext uri="{BB962C8B-B14F-4D97-AF65-F5344CB8AC3E}">
        <p14:creationId xmlns:p14="http://schemas.microsoft.com/office/powerpoint/2010/main" val="466302204"/>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27119" y="265056"/>
            <a:ext cx="8786269" cy="5250244"/>
          </a:xfrm>
          <a:prstGeom prst="rect">
            <a:avLst/>
          </a:prstGeom>
        </p:spPr>
      </p:pic>
      <p:sp>
        <p:nvSpPr>
          <p:cNvPr id="3" name="Left Brace 2"/>
          <p:cNvSpPr/>
          <p:nvPr/>
        </p:nvSpPr>
        <p:spPr>
          <a:xfrm rot="16200000">
            <a:off x="4397151" y="2170982"/>
            <a:ext cx="368710" cy="6982704"/>
          </a:xfrm>
          <a:prstGeom prst="leftBrace">
            <a:avLst>
              <a:gd name="adj1" fmla="val 60333"/>
              <a:gd name="adj2" fmla="val 50000"/>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 name="TextBox 3"/>
          <p:cNvSpPr txBox="1"/>
          <p:nvPr/>
        </p:nvSpPr>
        <p:spPr>
          <a:xfrm>
            <a:off x="427703" y="5840078"/>
            <a:ext cx="5477797" cy="707886"/>
          </a:xfrm>
          <a:prstGeom prst="rect">
            <a:avLst/>
          </a:prstGeom>
          <a:noFill/>
        </p:spPr>
        <p:txBody>
          <a:bodyPr wrap="square" rtlCol="0">
            <a:spAutoFit/>
          </a:bodyPr>
          <a:lstStyle/>
          <a:p>
            <a:r>
              <a:rPr lang="en-US" sz="2000" b="1" dirty="0">
                <a:solidFill>
                  <a:srgbClr val="C00000"/>
                </a:solidFill>
                <a:latin typeface="Cambria" panose="02040503050406030204" pitchFamily="18" charset="0"/>
              </a:rPr>
              <a:t>This is what we are likely to see just by random chance if beer/water doesn’t matter.</a:t>
            </a:r>
          </a:p>
        </p:txBody>
      </p:sp>
      <p:sp>
        <p:nvSpPr>
          <p:cNvPr id="5" name="Oval 4"/>
          <p:cNvSpPr/>
          <p:nvPr/>
        </p:nvSpPr>
        <p:spPr>
          <a:xfrm>
            <a:off x="8112746" y="4990556"/>
            <a:ext cx="685800" cy="532530"/>
          </a:xfrm>
          <a:prstGeom prst="ellipse">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n w="38100">
                <a:solidFill>
                  <a:srgbClr val="C00000"/>
                </a:solidFill>
              </a:ln>
              <a:noFill/>
            </a:endParaRPr>
          </a:p>
        </p:txBody>
      </p:sp>
      <p:sp>
        <p:nvSpPr>
          <p:cNvPr id="6" name="TextBox 5"/>
          <p:cNvSpPr txBox="1"/>
          <p:nvPr/>
        </p:nvSpPr>
        <p:spPr>
          <a:xfrm>
            <a:off x="6648671" y="5783477"/>
            <a:ext cx="2480803" cy="707886"/>
          </a:xfrm>
          <a:prstGeom prst="rect">
            <a:avLst/>
          </a:prstGeom>
          <a:noFill/>
        </p:spPr>
        <p:txBody>
          <a:bodyPr wrap="square" rtlCol="0">
            <a:spAutoFit/>
          </a:bodyPr>
          <a:lstStyle/>
          <a:p>
            <a:r>
              <a:rPr lang="en-US" sz="2000" b="1" dirty="0">
                <a:solidFill>
                  <a:srgbClr val="C00000"/>
                </a:solidFill>
                <a:latin typeface="Cambria" panose="02040503050406030204" pitchFamily="18" charset="0"/>
              </a:rPr>
              <a:t>This is what we saw in the experiment.</a:t>
            </a:r>
          </a:p>
        </p:txBody>
      </p:sp>
      <p:sp>
        <p:nvSpPr>
          <p:cNvPr id="7" name="Oval 6"/>
          <p:cNvSpPr/>
          <p:nvPr/>
        </p:nvSpPr>
        <p:spPr>
          <a:xfrm>
            <a:off x="8229617" y="2590557"/>
            <a:ext cx="838200" cy="685800"/>
          </a:xfrm>
          <a:prstGeom prst="ellipse">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n w="38100">
                <a:solidFill>
                  <a:srgbClr val="C00000"/>
                </a:solidFill>
              </a:ln>
              <a:noFill/>
            </a:endParaRPr>
          </a:p>
        </p:txBody>
      </p:sp>
      <p:sp>
        <p:nvSpPr>
          <p:cNvPr id="8" name="TextBox 7"/>
          <p:cNvSpPr txBox="1"/>
          <p:nvPr/>
        </p:nvSpPr>
        <p:spPr>
          <a:xfrm>
            <a:off x="7380523" y="2262796"/>
            <a:ext cx="1371600" cy="461665"/>
          </a:xfrm>
          <a:prstGeom prst="rect">
            <a:avLst/>
          </a:prstGeom>
          <a:noFill/>
        </p:spPr>
        <p:txBody>
          <a:bodyPr wrap="square" rtlCol="0">
            <a:spAutoFit/>
          </a:bodyPr>
          <a:lstStyle/>
          <a:p>
            <a:r>
              <a:rPr lang="en-US" sz="2400" dirty="0">
                <a:solidFill>
                  <a:srgbClr val="C00000"/>
                </a:solidFill>
              </a:rPr>
              <a:t>P-value</a:t>
            </a:r>
          </a:p>
        </p:txBody>
      </p:sp>
      <p:cxnSp>
        <p:nvCxnSpPr>
          <p:cNvPr id="10" name="Straight Arrow Connector 9"/>
          <p:cNvCxnSpPr/>
          <p:nvPr/>
        </p:nvCxnSpPr>
        <p:spPr>
          <a:xfrm flipV="1">
            <a:off x="8112746" y="5523086"/>
            <a:ext cx="203940" cy="323603"/>
          </a:xfrm>
          <a:prstGeom prst="straightConnector1">
            <a:avLst/>
          </a:prstGeom>
          <a:ln w="571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33572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animBg="1"/>
      <p:bldP spid="6" grpId="0"/>
      <p:bldP spid="7"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457200" y="381000"/>
            <a:ext cx="8153400" cy="1219200"/>
          </a:xfrm>
          <a:prstGeom prst="rect">
            <a:avLst/>
          </a:prstGeom>
        </p:spPr>
        <p:txBody>
          <a:bodyPr/>
          <a:lstStyle/>
          <a:p>
            <a:pPr lvl="0" algn="ctr">
              <a:spcBef>
                <a:spcPct val="0"/>
              </a:spcBef>
              <a:defRPr/>
            </a:pPr>
            <a:r>
              <a:rPr lang="en-US" sz="4000" b="1" dirty="0">
                <a:solidFill>
                  <a:srgbClr val="C00000"/>
                </a:solidFill>
                <a:latin typeface="Cambria" pitchFamily="18" charset="0"/>
              </a:rPr>
              <a:t>Beer and Mosquitoes</a:t>
            </a:r>
          </a:p>
          <a:p>
            <a:pPr lvl="0" algn="ctr">
              <a:spcBef>
                <a:spcPct val="0"/>
              </a:spcBef>
              <a:defRPr/>
            </a:pPr>
            <a:r>
              <a:rPr lang="en-US" sz="4000" b="1" dirty="0">
                <a:solidFill>
                  <a:srgbClr val="C00000"/>
                </a:solidFill>
                <a:latin typeface="Cambria" pitchFamily="18" charset="0"/>
              </a:rPr>
              <a:t>The Conclusion!</a:t>
            </a:r>
            <a:endParaRPr lang="en-US" sz="3600" b="1" dirty="0">
              <a:solidFill>
                <a:srgbClr val="C00000"/>
              </a:solidFill>
              <a:latin typeface="Cambria" pitchFamily="18" charset="0"/>
            </a:endParaRPr>
          </a:p>
        </p:txBody>
      </p:sp>
      <p:sp>
        <p:nvSpPr>
          <p:cNvPr id="14" name="TextBox 13"/>
          <p:cNvSpPr txBox="1"/>
          <p:nvPr/>
        </p:nvSpPr>
        <p:spPr>
          <a:xfrm>
            <a:off x="609600" y="1828800"/>
            <a:ext cx="7848600" cy="1384995"/>
          </a:xfrm>
          <a:prstGeom prst="rect">
            <a:avLst/>
          </a:prstGeom>
          <a:noFill/>
        </p:spPr>
        <p:txBody>
          <a:bodyPr wrap="square" rtlCol="0">
            <a:spAutoFit/>
          </a:bodyPr>
          <a:lstStyle/>
          <a:p>
            <a:r>
              <a:rPr lang="en-US" sz="2800" dirty="0"/>
              <a:t>The results seen in the experiment are very unlikely to happen just by random chance (less than 1 out of 1000!)</a:t>
            </a:r>
          </a:p>
        </p:txBody>
      </p:sp>
      <p:sp>
        <p:nvSpPr>
          <p:cNvPr id="15" name="TextBox 14"/>
          <p:cNvSpPr txBox="1"/>
          <p:nvPr/>
        </p:nvSpPr>
        <p:spPr>
          <a:xfrm>
            <a:off x="1295400" y="3581400"/>
            <a:ext cx="6400800" cy="1569660"/>
          </a:xfrm>
          <a:prstGeom prst="rect">
            <a:avLst/>
          </a:prstGeom>
          <a:noFill/>
        </p:spPr>
        <p:txBody>
          <a:bodyPr wrap="square" rtlCol="0">
            <a:spAutoFit/>
          </a:bodyPr>
          <a:lstStyle/>
          <a:p>
            <a:pPr algn="ctr"/>
            <a:r>
              <a:rPr lang="en-US" sz="3200" dirty="0"/>
              <a:t>We have strong evidence that drinking beer does attract mosquitoes!</a:t>
            </a:r>
          </a:p>
        </p:txBody>
      </p:sp>
      <p:sp>
        <p:nvSpPr>
          <p:cNvPr id="16" name="Rectangle 15"/>
          <p:cNvSpPr/>
          <p:nvPr/>
        </p:nvSpPr>
        <p:spPr>
          <a:xfrm>
            <a:off x="1295400" y="3581400"/>
            <a:ext cx="6324600" cy="1600200"/>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7409495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fontScale="90000"/>
          </a:bodyPr>
          <a:lstStyle/>
          <a:p>
            <a:r>
              <a:rPr lang="en-US" u="sng" dirty="0"/>
              <a:t>What about the traditional approach?</a:t>
            </a:r>
          </a:p>
        </p:txBody>
      </p:sp>
      <p:sp>
        <p:nvSpPr>
          <p:cNvPr id="5" name="TextBox 4"/>
          <p:cNvSpPr txBox="1"/>
          <p:nvPr/>
        </p:nvSpPr>
        <p:spPr>
          <a:xfrm>
            <a:off x="313509" y="1672048"/>
            <a:ext cx="8373291" cy="2339102"/>
          </a:xfrm>
          <a:prstGeom prst="rect">
            <a:avLst/>
          </a:prstGeom>
          <a:noFill/>
        </p:spPr>
        <p:txBody>
          <a:bodyPr wrap="square" rtlCol="0">
            <a:spAutoFit/>
          </a:bodyPr>
          <a:lstStyle/>
          <a:p>
            <a:r>
              <a:rPr lang="en-US" sz="2800" dirty="0"/>
              <a:t>“Students’ approach to p-values … was procedural … and [they] did not attach much meaning to p-values”</a:t>
            </a:r>
          </a:p>
          <a:p>
            <a:endParaRPr lang="en-US" dirty="0"/>
          </a:p>
          <a:p>
            <a:r>
              <a:rPr lang="en-US" dirty="0"/>
              <a:t>-- </a:t>
            </a:r>
            <a:r>
              <a:rPr lang="en-US" dirty="0" err="1"/>
              <a:t>Aquilonius</a:t>
            </a:r>
            <a:r>
              <a:rPr lang="en-US" dirty="0"/>
              <a:t> and Brenner, “Students’ Reasoning about P-Values”, SERJ, November 2015</a:t>
            </a:r>
          </a:p>
          <a:p>
            <a:endParaRPr lang="en-US" dirty="0"/>
          </a:p>
          <a:p>
            <a:endParaRPr lang="en-US" dirty="0"/>
          </a:p>
          <a:p>
            <a:endParaRPr lang="en-US" dirty="0"/>
          </a:p>
        </p:txBody>
      </p:sp>
    </p:spTree>
    <p:extLst>
      <p:ext uri="{BB962C8B-B14F-4D97-AF65-F5344CB8AC3E}">
        <p14:creationId xmlns:p14="http://schemas.microsoft.com/office/powerpoint/2010/main" val="400900821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33400" y="38088"/>
            <a:ext cx="8153400" cy="914400"/>
          </a:xfrm>
          <a:prstGeom prst="rect">
            <a:avLst/>
          </a:prstGeom>
        </p:spPr>
        <p:txBody>
          <a:bodyPr/>
          <a:lstStyle/>
          <a:p>
            <a:pPr lvl="0" algn="ctr">
              <a:spcBef>
                <a:spcPct val="0"/>
              </a:spcBef>
              <a:defRPr/>
            </a:pPr>
            <a:r>
              <a:rPr lang="en-US" sz="3600" b="1" u="sng" dirty="0">
                <a:solidFill>
                  <a:srgbClr val="C00000"/>
                </a:solidFill>
                <a:latin typeface="Cambria" pitchFamily="18" charset="0"/>
              </a:rPr>
              <a:t>Another Look at Beer/Mosquitoes</a:t>
            </a:r>
          </a:p>
        </p:txBody>
      </p:sp>
      <p:pic>
        <p:nvPicPr>
          <p:cNvPr id="7" name="Picture 4"/>
          <p:cNvPicPr>
            <a:picLocks noChangeAspect="1" noChangeArrowheads="1"/>
          </p:cNvPicPr>
          <p:nvPr/>
        </p:nvPicPr>
        <p:blipFill>
          <a:blip r:embed="rId4" cstate="print"/>
          <a:srcRect/>
          <a:stretch>
            <a:fillRect/>
          </a:stretch>
        </p:blipFill>
        <p:spPr bwMode="auto">
          <a:xfrm>
            <a:off x="4038600" y="1389850"/>
            <a:ext cx="4495800" cy="5239550"/>
          </a:xfrm>
          <a:prstGeom prst="rect">
            <a:avLst/>
          </a:prstGeom>
          <a:noFill/>
          <a:ln w="9525">
            <a:noFill/>
            <a:miter lim="800000"/>
            <a:headEnd/>
            <a:tailEnd/>
          </a:ln>
        </p:spPr>
      </p:pic>
      <p:sp>
        <p:nvSpPr>
          <p:cNvPr id="8" name="5-Point Star 7"/>
          <p:cNvSpPr/>
          <p:nvPr/>
        </p:nvSpPr>
        <p:spPr>
          <a:xfrm>
            <a:off x="8013879" y="3797121"/>
            <a:ext cx="76200" cy="76200"/>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381000" y="1066800"/>
            <a:ext cx="2286000" cy="369332"/>
          </a:xfrm>
          <a:prstGeom prst="rect">
            <a:avLst/>
          </a:prstGeom>
          <a:noFill/>
        </p:spPr>
        <p:txBody>
          <a:bodyPr wrap="square" rtlCol="0">
            <a:spAutoFit/>
          </a:bodyPr>
          <a:lstStyle/>
          <a:p>
            <a:r>
              <a:rPr lang="en-US" dirty="0">
                <a:solidFill>
                  <a:srgbClr val="C00000"/>
                </a:solidFill>
              </a:rPr>
              <a:t>2. Which formula?</a:t>
            </a:r>
          </a:p>
        </p:txBody>
      </p:sp>
      <p:sp>
        <p:nvSpPr>
          <p:cNvPr id="11" name="TextBox 10"/>
          <p:cNvSpPr txBox="1"/>
          <p:nvPr/>
        </p:nvSpPr>
        <p:spPr>
          <a:xfrm>
            <a:off x="457200" y="3087469"/>
            <a:ext cx="2971800" cy="646331"/>
          </a:xfrm>
          <a:prstGeom prst="rect">
            <a:avLst/>
          </a:prstGeom>
          <a:noFill/>
        </p:spPr>
        <p:txBody>
          <a:bodyPr wrap="square" rtlCol="0">
            <a:spAutoFit/>
          </a:bodyPr>
          <a:lstStyle/>
          <a:p>
            <a:r>
              <a:rPr lang="en-US" dirty="0">
                <a:solidFill>
                  <a:srgbClr val="C00000"/>
                </a:solidFill>
              </a:rPr>
              <a:t>3. Calculate numbers and plug into formula</a:t>
            </a:r>
          </a:p>
        </p:txBody>
      </p:sp>
      <p:sp>
        <p:nvSpPr>
          <p:cNvPr id="12" name="TextBox 11"/>
          <p:cNvSpPr txBox="1"/>
          <p:nvPr/>
        </p:nvSpPr>
        <p:spPr>
          <a:xfrm>
            <a:off x="381000" y="5117068"/>
            <a:ext cx="3733800" cy="369332"/>
          </a:xfrm>
          <a:prstGeom prst="rect">
            <a:avLst/>
          </a:prstGeom>
          <a:noFill/>
        </p:spPr>
        <p:txBody>
          <a:bodyPr wrap="square" rtlCol="0">
            <a:spAutoFit/>
          </a:bodyPr>
          <a:lstStyle/>
          <a:p>
            <a:r>
              <a:rPr lang="en-US" dirty="0">
                <a:solidFill>
                  <a:srgbClr val="C00000"/>
                </a:solidFill>
              </a:rPr>
              <a:t>4. Chug with calculator</a:t>
            </a:r>
          </a:p>
        </p:txBody>
      </p:sp>
      <p:sp>
        <p:nvSpPr>
          <p:cNvPr id="13" name="TextBox 12"/>
          <p:cNvSpPr txBox="1"/>
          <p:nvPr/>
        </p:nvSpPr>
        <p:spPr>
          <a:xfrm>
            <a:off x="2390760" y="1066800"/>
            <a:ext cx="4191000" cy="369332"/>
          </a:xfrm>
          <a:prstGeom prst="rect">
            <a:avLst/>
          </a:prstGeom>
          <a:noFill/>
        </p:spPr>
        <p:txBody>
          <a:bodyPr wrap="square" rtlCol="0">
            <a:spAutoFit/>
          </a:bodyPr>
          <a:lstStyle/>
          <a:p>
            <a:r>
              <a:rPr lang="en-US" dirty="0">
                <a:solidFill>
                  <a:srgbClr val="C00000"/>
                </a:solidFill>
              </a:rPr>
              <a:t>5. Which theoretical distribution?</a:t>
            </a:r>
          </a:p>
        </p:txBody>
      </p:sp>
      <p:sp>
        <p:nvSpPr>
          <p:cNvPr id="14" name="TextBox 13"/>
          <p:cNvSpPr txBox="1"/>
          <p:nvPr/>
        </p:nvSpPr>
        <p:spPr>
          <a:xfrm>
            <a:off x="2376472" y="1600200"/>
            <a:ext cx="990600" cy="369332"/>
          </a:xfrm>
          <a:prstGeom prst="rect">
            <a:avLst/>
          </a:prstGeom>
          <a:noFill/>
        </p:spPr>
        <p:txBody>
          <a:bodyPr wrap="square" rtlCol="0">
            <a:spAutoFit/>
          </a:bodyPr>
          <a:lstStyle/>
          <a:p>
            <a:r>
              <a:rPr lang="en-US" dirty="0">
                <a:solidFill>
                  <a:srgbClr val="C00000"/>
                </a:solidFill>
              </a:rPr>
              <a:t>6. </a:t>
            </a:r>
            <a:r>
              <a:rPr lang="en-US" dirty="0" err="1">
                <a:solidFill>
                  <a:srgbClr val="C00000"/>
                </a:solidFill>
              </a:rPr>
              <a:t>df</a:t>
            </a:r>
            <a:r>
              <a:rPr lang="en-US" dirty="0">
                <a:solidFill>
                  <a:srgbClr val="C00000"/>
                </a:solidFill>
              </a:rPr>
              <a:t>?</a:t>
            </a:r>
          </a:p>
        </p:txBody>
      </p:sp>
      <p:sp>
        <p:nvSpPr>
          <p:cNvPr id="15" name="TextBox 14"/>
          <p:cNvSpPr txBox="1"/>
          <p:nvPr/>
        </p:nvSpPr>
        <p:spPr>
          <a:xfrm>
            <a:off x="2405048" y="2124080"/>
            <a:ext cx="1557352" cy="369332"/>
          </a:xfrm>
          <a:prstGeom prst="rect">
            <a:avLst/>
          </a:prstGeom>
          <a:noFill/>
        </p:spPr>
        <p:txBody>
          <a:bodyPr wrap="square" rtlCol="0">
            <a:spAutoFit/>
          </a:bodyPr>
          <a:lstStyle/>
          <a:p>
            <a:r>
              <a:rPr lang="en-US" dirty="0">
                <a:solidFill>
                  <a:srgbClr val="C00000"/>
                </a:solidFill>
              </a:rPr>
              <a:t>7. Find p-value</a:t>
            </a:r>
          </a:p>
        </p:txBody>
      </p:sp>
      <p:sp>
        <p:nvSpPr>
          <p:cNvPr id="16" name="Right Arrow 15"/>
          <p:cNvSpPr/>
          <p:nvPr/>
        </p:nvSpPr>
        <p:spPr>
          <a:xfrm>
            <a:off x="3962400" y="3772437"/>
            <a:ext cx="228600" cy="762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457200" y="6074190"/>
            <a:ext cx="3276600" cy="369332"/>
          </a:xfrm>
          <a:prstGeom prst="rect">
            <a:avLst/>
          </a:prstGeom>
          <a:solidFill>
            <a:srgbClr val="FFFF99"/>
          </a:solidFill>
          <a:ln>
            <a:solidFill>
              <a:srgbClr val="7030A0"/>
            </a:solidFill>
          </a:ln>
        </p:spPr>
        <p:txBody>
          <a:bodyPr wrap="square" rtlCol="0">
            <a:spAutoFit/>
          </a:bodyPr>
          <a:lstStyle/>
          <a:p>
            <a:r>
              <a:rPr lang="en-US" b="1" dirty="0">
                <a:solidFill>
                  <a:schemeClr val="tx2">
                    <a:lumMod val="75000"/>
                  </a:schemeClr>
                </a:solidFill>
              </a:rPr>
              <a:t>0.0005 &lt; p-value &lt; 0.001</a:t>
            </a:r>
          </a:p>
        </p:txBody>
      </p:sp>
      <p:sp>
        <p:nvSpPr>
          <p:cNvPr id="21" name="TextBox 20"/>
          <p:cNvSpPr txBox="1"/>
          <p:nvPr/>
        </p:nvSpPr>
        <p:spPr>
          <a:xfrm>
            <a:off x="376232" y="690544"/>
            <a:ext cx="2286000" cy="369332"/>
          </a:xfrm>
          <a:prstGeom prst="rect">
            <a:avLst/>
          </a:prstGeom>
          <a:noFill/>
        </p:spPr>
        <p:txBody>
          <a:bodyPr wrap="square" rtlCol="0">
            <a:spAutoFit/>
          </a:bodyPr>
          <a:lstStyle/>
          <a:p>
            <a:r>
              <a:rPr lang="en-US" dirty="0">
                <a:solidFill>
                  <a:srgbClr val="C00000"/>
                </a:solidFill>
              </a:rPr>
              <a:t>1. Check conditions</a:t>
            </a:r>
          </a:p>
        </p:txBody>
      </p:sp>
      <mc:AlternateContent xmlns:mc="http://schemas.openxmlformats.org/markup-compatibility/2006" xmlns:a14="http://schemas.microsoft.com/office/drawing/2010/main">
        <mc:Choice Requires="a14">
          <p:sp>
            <p:nvSpPr>
              <p:cNvPr id="22" name="Rectangle 21"/>
              <p:cNvSpPr/>
              <p:nvPr/>
            </p:nvSpPr>
            <p:spPr>
              <a:xfrm>
                <a:off x="237798" y="1486224"/>
                <a:ext cx="2152962" cy="1573444"/>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sz="2400" i="1" smtClean="0">
                          <a:solidFill>
                            <a:srgbClr val="000000"/>
                          </a:solidFill>
                          <a:latin typeface="Cambria Math"/>
                        </a:rPr>
                        <m:t>𝑡</m:t>
                      </m:r>
                      <m:r>
                        <a:rPr lang="en-US" sz="2400" i="1" smtClean="0">
                          <a:solidFill>
                            <a:srgbClr val="000000"/>
                          </a:solidFill>
                          <a:latin typeface="Cambria Math"/>
                        </a:rPr>
                        <m:t>=</m:t>
                      </m:r>
                      <m:f>
                        <m:fPr>
                          <m:ctrlPr>
                            <a:rPr lang="en-US" sz="2400" i="1">
                              <a:solidFill>
                                <a:srgbClr val="000000"/>
                              </a:solidFill>
                              <a:latin typeface="Cambria Math"/>
                            </a:rPr>
                          </m:ctrlPr>
                        </m:fPr>
                        <m:num>
                          <m:sSub>
                            <m:sSubPr>
                              <m:ctrlPr>
                                <a:rPr lang="en-US" sz="2400" i="1">
                                  <a:solidFill>
                                    <a:srgbClr val="000000"/>
                                  </a:solidFill>
                                  <a:latin typeface="Cambria Math"/>
                                </a:rPr>
                              </m:ctrlPr>
                            </m:sSubPr>
                            <m:e>
                              <m:acc>
                                <m:accPr>
                                  <m:chr m:val="̅"/>
                                  <m:ctrlPr>
                                    <a:rPr lang="en-US" sz="2400" i="1">
                                      <a:solidFill>
                                        <a:srgbClr val="000000"/>
                                      </a:solidFill>
                                      <a:latin typeface="Cambria Math"/>
                                    </a:rPr>
                                  </m:ctrlPr>
                                </m:accPr>
                                <m:e>
                                  <m:r>
                                    <a:rPr lang="en-US" sz="2400" i="1">
                                      <a:solidFill>
                                        <a:srgbClr val="000000"/>
                                      </a:solidFill>
                                      <a:latin typeface="Cambria Math"/>
                                    </a:rPr>
                                    <m:t>𝑥</m:t>
                                  </m:r>
                                </m:e>
                              </m:acc>
                            </m:e>
                            <m:sub>
                              <m:r>
                                <a:rPr lang="en-US" sz="2400" i="1">
                                  <a:solidFill>
                                    <a:srgbClr val="000000"/>
                                  </a:solidFill>
                                  <a:latin typeface="Cambria Math"/>
                                </a:rPr>
                                <m:t>𝐵</m:t>
                              </m:r>
                            </m:sub>
                          </m:sSub>
                          <m:r>
                            <a:rPr lang="en-US" sz="2400" i="1">
                              <a:solidFill>
                                <a:srgbClr val="000000"/>
                              </a:solidFill>
                              <a:latin typeface="Cambria Math"/>
                            </a:rPr>
                            <m:t>−</m:t>
                          </m:r>
                          <m:sSub>
                            <m:sSubPr>
                              <m:ctrlPr>
                                <a:rPr lang="en-US" sz="2400" i="1">
                                  <a:solidFill>
                                    <a:srgbClr val="000000"/>
                                  </a:solidFill>
                                  <a:latin typeface="Cambria Math"/>
                                </a:rPr>
                              </m:ctrlPr>
                            </m:sSubPr>
                            <m:e>
                              <m:acc>
                                <m:accPr>
                                  <m:chr m:val="̅"/>
                                  <m:ctrlPr>
                                    <a:rPr lang="en-US" sz="2400" i="1">
                                      <a:solidFill>
                                        <a:srgbClr val="000000"/>
                                      </a:solidFill>
                                      <a:latin typeface="Cambria Math"/>
                                    </a:rPr>
                                  </m:ctrlPr>
                                </m:accPr>
                                <m:e>
                                  <m:r>
                                    <a:rPr lang="en-US" sz="2400" i="1">
                                      <a:solidFill>
                                        <a:srgbClr val="000000"/>
                                      </a:solidFill>
                                      <a:latin typeface="Cambria Math"/>
                                    </a:rPr>
                                    <m:t>𝑥</m:t>
                                  </m:r>
                                </m:e>
                              </m:acc>
                            </m:e>
                            <m:sub>
                              <m:r>
                                <a:rPr lang="en-US" sz="2400" i="1">
                                  <a:solidFill>
                                    <a:srgbClr val="000000"/>
                                  </a:solidFill>
                                  <a:latin typeface="Cambria Math"/>
                                </a:rPr>
                                <m:t>𝑊</m:t>
                              </m:r>
                            </m:sub>
                          </m:sSub>
                        </m:num>
                        <m:den>
                          <m:rad>
                            <m:radPr>
                              <m:degHide m:val="on"/>
                              <m:ctrlPr>
                                <a:rPr lang="en-US" sz="2400" i="1">
                                  <a:solidFill>
                                    <a:srgbClr val="000000"/>
                                  </a:solidFill>
                                  <a:latin typeface="Cambria Math"/>
                                </a:rPr>
                              </m:ctrlPr>
                            </m:radPr>
                            <m:deg/>
                            <m:e>
                              <m:f>
                                <m:fPr>
                                  <m:ctrlPr>
                                    <a:rPr lang="en-US" sz="2400" i="1">
                                      <a:solidFill>
                                        <a:srgbClr val="000000"/>
                                      </a:solidFill>
                                      <a:latin typeface="Cambria Math"/>
                                    </a:rPr>
                                  </m:ctrlPr>
                                </m:fPr>
                                <m:num>
                                  <m:sSubSup>
                                    <m:sSubSupPr>
                                      <m:ctrlPr>
                                        <a:rPr lang="en-US" sz="2400" i="1">
                                          <a:solidFill>
                                            <a:srgbClr val="000000"/>
                                          </a:solidFill>
                                          <a:latin typeface="Cambria Math"/>
                                        </a:rPr>
                                      </m:ctrlPr>
                                    </m:sSubSupPr>
                                    <m:e>
                                      <m:r>
                                        <a:rPr lang="en-US" sz="2400" i="1">
                                          <a:solidFill>
                                            <a:srgbClr val="000000"/>
                                          </a:solidFill>
                                          <a:latin typeface="Cambria Math"/>
                                        </a:rPr>
                                        <m:t>𝑠</m:t>
                                      </m:r>
                                    </m:e>
                                    <m:sub>
                                      <m:r>
                                        <a:rPr lang="en-US" sz="2400" i="1">
                                          <a:solidFill>
                                            <a:srgbClr val="000000"/>
                                          </a:solidFill>
                                          <a:latin typeface="Cambria Math"/>
                                        </a:rPr>
                                        <m:t>𝐵</m:t>
                                      </m:r>
                                    </m:sub>
                                    <m:sup>
                                      <m:r>
                                        <a:rPr lang="en-US" sz="2400" i="1">
                                          <a:solidFill>
                                            <a:srgbClr val="000000"/>
                                          </a:solidFill>
                                          <a:latin typeface="Cambria Math"/>
                                        </a:rPr>
                                        <m:t>2</m:t>
                                      </m:r>
                                    </m:sup>
                                  </m:sSubSup>
                                </m:num>
                                <m:den>
                                  <m:sSub>
                                    <m:sSubPr>
                                      <m:ctrlPr>
                                        <a:rPr lang="en-US" sz="2400" i="1">
                                          <a:solidFill>
                                            <a:srgbClr val="000000"/>
                                          </a:solidFill>
                                          <a:latin typeface="Cambria Math"/>
                                        </a:rPr>
                                      </m:ctrlPr>
                                    </m:sSubPr>
                                    <m:e>
                                      <m:r>
                                        <a:rPr lang="en-US" sz="2400" i="1">
                                          <a:solidFill>
                                            <a:srgbClr val="000000"/>
                                          </a:solidFill>
                                          <a:latin typeface="Cambria Math"/>
                                        </a:rPr>
                                        <m:t>𝑛</m:t>
                                      </m:r>
                                    </m:e>
                                    <m:sub>
                                      <m:r>
                                        <a:rPr lang="en-US" sz="2400" i="1">
                                          <a:solidFill>
                                            <a:srgbClr val="000000"/>
                                          </a:solidFill>
                                          <a:latin typeface="Cambria Math"/>
                                        </a:rPr>
                                        <m:t>𝐵</m:t>
                                      </m:r>
                                    </m:sub>
                                  </m:sSub>
                                </m:den>
                              </m:f>
                              <m:r>
                                <a:rPr lang="en-US" sz="2400" i="1">
                                  <a:solidFill>
                                    <a:srgbClr val="000000"/>
                                  </a:solidFill>
                                  <a:latin typeface="Cambria Math"/>
                                </a:rPr>
                                <m:t>+</m:t>
                              </m:r>
                              <m:f>
                                <m:fPr>
                                  <m:ctrlPr>
                                    <a:rPr lang="en-US" sz="2400" i="1">
                                      <a:solidFill>
                                        <a:srgbClr val="000000"/>
                                      </a:solidFill>
                                      <a:latin typeface="Cambria Math"/>
                                    </a:rPr>
                                  </m:ctrlPr>
                                </m:fPr>
                                <m:num>
                                  <m:sSubSup>
                                    <m:sSubSupPr>
                                      <m:ctrlPr>
                                        <a:rPr lang="en-US" sz="2400" i="1">
                                          <a:solidFill>
                                            <a:srgbClr val="000000"/>
                                          </a:solidFill>
                                          <a:latin typeface="Cambria Math"/>
                                        </a:rPr>
                                      </m:ctrlPr>
                                    </m:sSubSupPr>
                                    <m:e>
                                      <m:r>
                                        <a:rPr lang="en-US" sz="2400" i="1">
                                          <a:solidFill>
                                            <a:srgbClr val="000000"/>
                                          </a:solidFill>
                                          <a:latin typeface="Cambria Math"/>
                                        </a:rPr>
                                        <m:t>𝑠</m:t>
                                      </m:r>
                                    </m:e>
                                    <m:sub>
                                      <m:r>
                                        <a:rPr lang="en-US" sz="2400" i="1">
                                          <a:solidFill>
                                            <a:srgbClr val="000000"/>
                                          </a:solidFill>
                                          <a:latin typeface="Cambria Math"/>
                                        </a:rPr>
                                        <m:t>𝑊</m:t>
                                      </m:r>
                                    </m:sub>
                                    <m:sup>
                                      <m:r>
                                        <a:rPr lang="en-US" sz="2400" i="1">
                                          <a:solidFill>
                                            <a:srgbClr val="000000"/>
                                          </a:solidFill>
                                          <a:latin typeface="Cambria Math"/>
                                        </a:rPr>
                                        <m:t>2</m:t>
                                      </m:r>
                                    </m:sup>
                                  </m:sSubSup>
                                </m:num>
                                <m:den>
                                  <m:sSub>
                                    <m:sSubPr>
                                      <m:ctrlPr>
                                        <a:rPr lang="en-US" sz="2400" i="1">
                                          <a:solidFill>
                                            <a:srgbClr val="000000"/>
                                          </a:solidFill>
                                          <a:latin typeface="Cambria Math"/>
                                        </a:rPr>
                                      </m:ctrlPr>
                                    </m:sSubPr>
                                    <m:e>
                                      <m:r>
                                        <a:rPr lang="en-US" sz="2400" i="1">
                                          <a:solidFill>
                                            <a:srgbClr val="000000"/>
                                          </a:solidFill>
                                          <a:latin typeface="Cambria Math"/>
                                        </a:rPr>
                                        <m:t>𝑛</m:t>
                                      </m:r>
                                    </m:e>
                                    <m:sub>
                                      <m:r>
                                        <a:rPr lang="en-US" sz="2400" i="1">
                                          <a:solidFill>
                                            <a:srgbClr val="000000"/>
                                          </a:solidFill>
                                          <a:latin typeface="Cambria Math"/>
                                        </a:rPr>
                                        <m:t>𝑊</m:t>
                                      </m:r>
                                    </m:sub>
                                  </m:sSub>
                                </m:den>
                              </m:f>
                            </m:e>
                          </m:rad>
                        </m:den>
                      </m:f>
                    </m:oMath>
                  </m:oMathPara>
                </a14:m>
                <a:endParaRPr lang="en-US" sz="2400" dirty="0"/>
              </a:p>
            </p:txBody>
          </p:sp>
        </mc:Choice>
        <mc:Fallback xmlns="">
          <p:sp>
            <p:nvSpPr>
              <p:cNvPr id="22" name="Rectangle 21"/>
              <p:cNvSpPr>
                <a:spLocks noRot="1" noChangeAspect="1" noMove="1" noResize="1" noEditPoints="1" noAdjustHandles="1" noChangeArrowheads="1" noChangeShapeType="1" noTextEdit="1"/>
              </p:cNvSpPr>
              <p:nvPr/>
            </p:nvSpPr>
            <p:spPr>
              <a:xfrm>
                <a:off x="237798" y="1486224"/>
                <a:ext cx="2152962" cy="1573444"/>
              </a:xfrm>
              <a:prstGeom prst="rect">
                <a:avLst/>
              </a:prstGeom>
              <a:blipFill rotWithShape="1">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3" name="Rectangle 22"/>
              <p:cNvSpPr/>
              <p:nvPr/>
            </p:nvSpPr>
            <p:spPr>
              <a:xfrm>
                <a:off x="376232" y="3820732"/>
                <a:ext cx="2807492" cy="1245534"/>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r>
                        <a:rPr lang="en-US" sz="2400" i="1" smtClean="0">
                          <a:solidFill>
                            <a:srgbClr val="000000"/>
                          </a:solidFill>
                          <a:latin typeface="Cambria Math"/>
                        </a:rPr>
                        <m:t>𝑡</m:t>
                      </m:r>
                      <m:r>
                        <a:rPr lang="en-US" sz="2400" i="1" smtClean="0">
                          <a:solidFill>
                            <a:srgbClr val="000000"/>
                          </a:solidFill>
                          <a:latin typeface="Cambria Math"/>
                        </a:rPr>
                        <m:t>=</m:t>
                      </m:r>
                      <m:f>
                        <m:fPr>
                          <m:ctrlPr>
                            <a:rPr lang="en-US" sz="2400" i="1">
                              <a:solidFill>
                                <a:srgbClr val="000000"/>
                              </a:solidFill>
                              <a:latin typeface="Cambria Math"/>
                            </a:rPr>
                          </m:ctrlPr>
                        </m:fPr>
                        <m:num>
                          <m:r>
                            <a:rPr lang="en-US" sz="2400" b="0" i="1" smtClean="0">
                              <a:solidFill>
                                <a:srgbClr val="000000"/>
                              </a:solidFill>
                              <a:latin typeface="Cambria Math"/>
                            </a:rPr>
                            <m:t>23.6−19.22</m:t>
                          </m:r>
                        </m:num>
                        <m:den>
                          <m:rad>
                            <m:radPr>
                              <m:degHide m:val="on"/>
                              <m:ctrlPr>
                                <a:rPr lang="en-US" sz="2400" i="1">
                                  <a:solidFill>
                                    <a:srgbClr val="000000"/>
                                  </a:solidFill>
                                  <a:latin typeface="Cambria Math"/>
                                </a:rPr>
                              </m:ctrlPr>
                            </m:radPr>
                            <m:deg/>
                            <m:e>
                              <m:f>
                                <m:fPr>
                                  <m:ctrlPr>
                                    <a:rPr lang="en-US" sz="2400" i="1">
                                      <a:solidFill>
                                        <a:srgbClr val="000000"/>
                                      </a:solidFill>
                                      <a:latin typeface="Cambria Math"/>
                                    </a:rPr>
                                  </m:ctrlPr>
                                </m:fPr>
                                <m:num>
                                  <m:sSup>
                                    <m:sSupPr>
                                      <m:ctrlPr>
                                        <a:rPr lang="en-US" sz="2400" i="1" smtClean="0">
                                          <a:solidFill>
                                            <a:srgbClr val="000000"/>
                                          </a:solidFill>
                                          <a:latin typeface="Cambria Math"/>
                                        </a:rPr>
                                      </m:ctrlPr>
                                    </m:sSupPr>
                                    <m:e>
                                      <m:r>
                                        <a:rPr lang="en-US" sz="2400" b="0" i="1" smtClean="0">
                                          <a:solidFill>
                                            <a:srgbClr val="000000"/>
                                          </a:solidFill>
                                          <a:latin typeface="Cambria Math"/>
                                        </a:rPr>
                                        <m:t>4.1</m:t>
                                      </m:r>
                                    </m:e>
                                    <m:sup>
                                      <m:r>
                                        <a:rPr lang="en-US" sz="2400" b="0" i="1" smtClean="0">
                                          <a:solidFill>
                                            <a:srgbClr val="000000"/>
                                          </a:solidFill>
                                          <a:latin typeface="Cambria Math"/>
                                        </a:rPr>
                                        <m:t>2</m:t>
                                      </m:r>
                                    </m:sup>
                                  </m:sSup>
                                </m:num>
                                <m:den>
                                  <m:r>
                                    <a:rPr lang="en-US" sz="2400" b="0" i="1" smtClean="0">
                                      <a:solidFill>
                                        <a:srgbClr val="000000"/>
                                      </a:solidFill>
                                      <a:latin typeface="Cambria Math"/>
                                    </a:rPr>
                                    <m:t>25</m:t>
                                  </m:r>
                                </m:den>
                              </m:f>
                              <m:r>
                                <a:rPr lang="en-US" sz="2400" i="1">
                                  <a:solidFill>
                                    <a:srgbClr val="000000"/>
                                  </a:solidFill>
                                  <a:latin typeface="Cambria Math"/>
                                </a:rPr>
                                <m:t>+</m:t>
                              </m:r>
                              <m:f>
                                <m:fPr>
                                  <m:ctrlPr>
                                    <a:rPr lang="en-US" sz="2400" i="1">
                                      <a:solidFill>
                                        <a:srgbClr val="000000"/>
                                      </a:solidFill>
                                      <a:latin typeface="Cambria Math"/>
                                    </a:rPr>
                                  </m:ctrlPr>
                                </m:fPr>
                                <m:num>
                                  <m:sSubSup>
                                    <m:sSubSupPr>
                                      <m:ctrlPr>
                                        <a:rPr lang="en-US" sz="2400" i="1">
                                          <a:solidFill>
                                            <a:srgbClr val="000000"/>
                                          </a:solidFill>
                                          <a:latin typeface="Cambria Math"/>
                                        </a:rPr>
                                      </m:ctrlPr>
                                    </m:sSubSupPr>
                                    <m:e>
                                      <m:r>
                                        <a:rPr lang="en-US" sz="2400" b="0" i="1" smtClean="0">
                                          <a:solidFill>
                                            <a:srgbClr val="000000"/>
                                          </a:solidFill>
                                          <a:latin typeface="Cambria Math"/>
                                        </a:rPr>
                                        <m:t>3.7</m:t>
                                      </m:r>
                                    </m:e>
                                    <m:sub/>
                                    <m:sup>
                                      <m:r>
                                        <a:rPr lang="en-US" sz="2400" i="1">
                                          <a:solidFill>
                                            <a:srgbClr val="000000"/>
                                          </a:solidFill>
                                          <a:latin typeface="Cambria Math"/>
                                        </a:rPr>
                                        <m:t>2</m:t>
                                      </m:r>
                                    </m:sup>
                                  </m:sSubSup>
                                </m:num>
                                <m:den>
                                  <m:r>
                                    <a:rPr lang="en-US" sz="2400" b="0" i="1" smtClean="0">
                                      <a:solidFill>
                                        <a:srgbClr val="000000"/>
                                      </a:solidFill>
                                      <a:latin typeface="Cambria Math"/>
                                    </a:rPr>
                                    <m:t>18</m:t>
                                  </m:r>
                                </m:den>
                              </m:f>
                            </m:e>
                          </m:rad>
                        </m:den>
                      </m:f>
                    </m:oMath>
                  </m:oMathPara>
                </a14:m>
                <a:endParaRPr lang="en-US" sz="2400" dirty="0">
                  <a:solidFill>
                    <a:srgbClr val="000000"/>
                  </a:solidFill>
                </a:endParaRPr>
              </a:p>
            </p:txBody>
          </p:sp>
        </mc:Choice>
        <mc:Fallback xmlns="">
          <p:sp>
            <p:nvSpPr>
              <p:cNvPr id="23" name="Rectangle 22"/>
              <p:cNvSpPr>
                <a:spLocks noRot="1" noChangeAspect="1" noMove="1" noResize="1" noEditPoints="1" noAdjustHandles="1" noChangeArrowheads="1" noChangeShapeType="1" noTextEdit="1"/>
              </p:cNvSpPr>
              <p:nvPr/>
            </p:nvSpPr>
            <p:spPr>
              <a:xfrm>
                <a:off x="376232" y="3820732"/>
                <a:ext cx="2807492" cy="1245534"/>
              </a:xfrm>
              <a:prstGeom prst="rect">
                <a:avLst/>
              </a:prstGeom>
              <a:blipFill rotWithShape="1">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4" name="Rectangle 23"/>
              <p:cNvSpPr/>
              <p:nvPr/>
            </p:nvSpPr>
            <p:spPr>
              <a:xfrm>
                <a:off x="333987" y="5472345"/>
                <a:ext cx="1857850" cy="461665"/>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a:rPr lang="en-US" sz="2400" i="1" smtClean="0">
                          <a:solidFill>
                            <a:srgbClr val="000000"/>
                          </a:solidFill>
                          <a:latin typeface="Cambria Math"/>
                        </a:rPr>
                        <m:t>𝑡</m:t>
                      </m:r>
                      <m:r>
                        <a:rPr lang="en-US" sz="2400" i="1" smtClean="0">
                          <a:solidFill>
                            <a:srgbClr val="000000"/>
                          </a:solidFill>
                          <a:latin typeface="Cambria Math"/>
                        </a:rPr>
                        <m:t>=3.68</m:t>
                      </m:r>
                    </m:oMath>
                  </m:oMathPara>
                </a14:m>
                <a:endParaRPr lang="en-US" sz="2400" dirty="0">
                  <a:solidFill>
                    <a:srgbClr val="000000"/>
                  </a:solidFill>
                </a:endParaRPr>
              </a:p>
            </p:txBody>
          </p:sp>
        </mc:Choice>
        <mc:Fallback xmlns="">
          <p:sp>
            <p:nvSpPr>
              <p:cNvPr id="24" name="Rectangle 23"/>
              <p:cNvSpPr>
                <a:spLocks noRot="1" noChangeAspect="1" noMove="1" noResize="1" noEditPoints="1" noAdjustHandles="1" noChangeArrowheads="1" noChangeShapeType="1" noTextEdit="1"/>
              </p:cNvSpPr>
              <p:nvPr/>
            </p:nvSpPr>
            <p:spPr>
              <a:xfrm>
                <a:off x="333987" y="5472345"/>
                <a:ext cx="1857850" cy="461665"/>
              </a:xfrm>
              <a:prstGeom prst="rect">
                <a:avLst/>
              </a:prstGeom>
              <a:blipFill rotWithShape="1">
                <a:blip r:embed="rId7"/>
                <a:stretch>
                  <a:fillRect/>
                </a:stretch>
              </a:blipFill>
            </p:spPr>
            <p:txBody>
              <a:bodyPr/>
              <a:lstStyle/>
              <a:p>
                <a:r>
                  <a:rPr lang="en-US">
                    <a:noFill/>
                  </a:rPr>
                  <a:t> </a:t>
                </a:r>
              </a:p>
            </p:txBody>
          </p:sp>
        </mc:Fallback>
      </mc:AlternateContent>
      <p:sp>
        <p:nvSpPr>
          <p:cNvPr id="25" name="Rectangle 24"/>
          <p:cNvSpPr/>
          <p:nvPr/>
        </p:nvSpPr>
        <p:spPr bwMode="auto">
          <a:xfrm>
            <a:off x="4229637" y="3733261"/>
            <a:ext cx="4206025" cy="182880"/>
          </a:xfrm>
          <a:prstGeom prst="rect">
            <a:avLst/>
          </a:prstGeom>
          <a:noFill/>
          <a:ln w="2857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FFFF66"/>
              </a:solidFill>
              <a:effectLst/>
              <a:latin typeface="Times New Roman" pitchFamily="18" charset="0"/>
            </a:endParaRPr>
          </a:p>
        </p:txBody>
      </p:sp>
      <p:cxnSp>
        <p:nvCxnSpPr>
          <p:cNvPr id="26" name="Straight Arrow Connector 25"/>
          <p:cNvCxnSpPr/>
          <p:nvPr/>
        </p:nvCxnSpPr>
        <p:spPr bwMode="auto">
          <a:xfrm flipV="1">
            <a:off x="8078191" y="1969532"/>
            <a:ext cx="11888" cy="1764268"/>
          </a:xfrm>
          <a:prstGeom prst="straightConnector1">
            <a:avLst/>
          </a:prstGeom>
          <a:solidFill>
            <a:schemeClr val="tx1"/>
          </a:solidFill>
          <a:ln w="28575" cap="flat" cmpd="sng" algn="ctr">
            <a:solidFill>
              <a:srgbClr val="C00000"/>
            </a:solidFill>
            <a:prstDash val="solid"/>
            <a:round/>
            <a:headEnd type="none" w="med" len="med"/>
            <a:tailEnd type="arrow"/>
          </a:ln>
          <a:effectLst/>
        </p:spPr>
      </p:cxnSp>
      <p:sp>
        <p:nvSpPr>
          <p:cNvPr id="27" name="Oval 26"/>
          <p:cNvSpPr/>
          <p:nvPr/>
        </p:nvSpPr>
        <p:spPr bwMode="auto">
          <a:xfrm>
            <a:off x="7620000" y="1600200"/>
            <a:ext cx="914400" cy="457200"/>
          </a:xfrm>
          <a:prstGeom prst="ellipse">
            <a:avLst/>
          </a:prstGeom>
          <a:noFill/>
          <a:ln w="2857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FFFF66"/>
              </a:solidFill>
              <a:effectLst/>
              <a:latin typeface="Times New Roman" pitchFamily="18" charset="0"/>
            </a:endParaRPr>
          </a:p>
        </p:txBody>
      </p:sp>
      <p:sp>
        <p:nvSpPr>
          <p:cNvPr id="28" name="TextBox 27"/>
          <p:cNvSpPr txBox="1"/>
          <p:nvPr/>
        </p:nvSpPr>
        <p:spPr>
          <a:xfrm>
            <a:off x="2416853" y="2529901"/>
            <a:ext cx="1557352" cy="646331"/>
          </a:xfrm>
          <a:prstGeom prst="rect">
            <a:avLst/>
          </a:prstGeom>
          <a:noFill/>
        </p:spPr>
        <p:txBody>
          <a:bodyPr wrap="square" rtlCol="0">
            <a:spAutoFit/>
          </a:bodyPr>
          <a:lstStyle/>
          <a:p>
            <a:r>
              <a:rPr lang="en-US" dirty="0">
                <a:solidFill>
                  <a:srgbClr val="C00000"/>
                </a:solidFill>
              </a:rPr>
              <a:t>8. Interpret a decision</a:t>
            </a:r>
          </a:p>
        </p:txBody>
      </p:sp>
      <p:sp>
        <p:nvSpPr>
          <p:cNvPr id="4" name="Oval 3"/>
          <p:cNvSpPr/>
          <p:nvPr/>
        </p:nvSpPr>
        <p:spPr>
          <a:xfrm>
            <a:off x="148243" y="5748266"/>
            <a:ext cx="3780813" cy="1052578"/>
          </a:xfrm>
          <a:prstGeom prst="ellipse">
            <a:avLst/>
          </a:prstGeom>
          <a:no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851976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500"/>
                                        <p:tgtEl>
                                          <p:spTgt spid="23"/>
                                        </p:tgtEl>
                                      </p:cBhvr>
                                    </p:animEffec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fade">
                                      <p:cBhvr>
                                        <p:cTn id="33" dur="500"/>
                                        <p:tgtEl>
                                          <p:spTgt spid="24"/>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7"/>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14"/>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16"/>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15"/>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grpId="0" nodeType="click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wipe(left)">
                                      <p:cBhvr>
                                        <p:cTn id="58" dur="500"/>
                                        <p:tgtEl>
                                          <p:spTgt spid="25"/>
                                        </p:tgtEl>
                                      </p:cBhvr>
                                    </p:animEffect>
                                  </p:childTnLst>
                                </p:cTn>
                              </p:par>
                            </p:childTnLst>
                          </p:cTn>
                        </p:par>
                      </p:childTnLst>
                    </p:cTn>
                  </p:par>
                  <p:par>
                    <p:cTn id="59" fill="hold">
                      <p:stCondLst>
                        <p:cond delay="indefinite"/>
                      </p:stCondLst>
                      <p:childTnLst>
                        <p:par>
                          <p:cTn id="60" fill="hold">
                            <p:stCondLst>
                              <p:cond delay="0"/>
                            </p:stCondLst>
                            <p:childTnLst>
                              <p:par>
                                <p:cTn id="61" presetID="53" presetClass="entr" presetSubtype="0" fill="hold" grpId="0" nodeType="clickEffect">
                                  <p:stCondLst>
                                    <p:cond delay="0"/>
                                  </p:stCondLst>
                                  <p:childTnLst>
                                    <p:set>
                                      <p:cBhvr>
                                        <p:cTn id="62" dur="1" fill="hold">
                                          <p:stCondLst>
                                            <p:cond delay="0"/>
                                          </p:stCondLst>
                                        </p:cTn>
                                        <p:tgtEl>
                                          <p:spTgt spid="8"/>
                                        </p:tgtEl>
                                        <p:attrNameLst>
                                          <p:attrName>style.visibility</p:attrName>
                                        </p:attrNameLst>
                                      </p:cBhvr>
                                      <p:to>
                                        <p:strVal val="visible"/>
                                      </p:to>
                                    </p:set>
                                    <p:anim calcmode="lin" valueType="num">
                                      <p:cBhvr>
                                        <p:cTn id="63" dur="500" fill="hold"/>
                                        <p:tgtEl>
                                          <p:spTgt spid="8"/>
                                        </p:tgtEl>
                                        <p:attrNameLst>
                                          <p:attrName>ppt_w</p:attrName>
                                        </p:attrNameLst>
                                      </p:cBhvr>
                                      <p:tavLst>
                                        <p:tav tm="0">
                                          <p:val>
                                            <p:fltVal val="0"/>
                                          </p:val>
                                        </p:tav>
                                        <p:tav tm="100000">
                                          <p:val>
                                            <p:strVal val="#ppt_w"/>
                                          </p:val>
                                        </p:tav>
                                      </p:tavLst>
                                    </p:anim>
                                    <p:anim calcmode="lin" valueType="num">
                                      <p:cBhvr>
                                        <p:cTn id="64" dur="500" fill="hold"/>
                                        <p:tgtEl>
                                          <p:spTgt spid="8"/>
                                        </p:tgtEl>
                                        <p:attrNameLst>
                                          <p:attrName>ppt_h</p:attrName>
                                        </p:attrNameLst>
                                      </p:cBhvr>
                                      <p:tavLst>
                                        <p:tav tm="0">
                                          <p:val>
                                            <p:fltVal val="0"/>
                                          </p:val>
                                        </p:tav>
                                        <p:tav tm="100000">
                                          <p:val>
                                            <p:strVal val="#ppt_h"/>
                                          </p:val>
                                        </p:tav>
                                      </p:tavLst>
                                    </p:anim>
                                    <p:animEffect transition="in" filter="fade">
                                      <p:cBhvr>
                                        <p:cTn id="65" dur="500"/>
                                        <p:tgtEl>
                                          <p:spTgt spid="8"/>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4" fill="hold" nodeType="clickEffect">
                                  <p:stCondLst>
                                    <p:cond delay="0"/>
                                  </p:stCondLst>
                                  <p:childTnLst>
                                    <p:set>
                                      <p:cBhvr>
                                        <p:cTn id="69" dur="1" fill="hold">
                                          <p:stCondLst>
                                            <p:cond delay="0"/>
                                          </p:stCondLst>
                                        </p:cTn>
                                        <p:tgtEl>
                                          <p:spTgt spid="26"/>
                                        </p:tgtEl>
                                        <p:attrNameLst>
                                          <p:attrName>style.visibility</p:attrName>
                                        </p:attrNameLst>
                                      </p:cBhvr>
                                      <p:to>
                                        <p:strVal val="visible"/>
                                      </p:to>
                                    </p:set>
                                    <p:animEffect transition="in" filter="wipe(down)">
                                      <p:cBhvr>
                                        <p:cTn id="70" dur="500"/>
                                        <p:tgtEl>
                                          <p:spTgt spid="26"/>
                                        </p:tgtEl>
                                      </p:cBhvr>
                                    </p:animEffect>
                                  </p:childTnLst>
                                </p:cTn>
                              </p:par>
                            </p:childTnLst>
                          </p:cTn>
                        </p:par>
                        <p:par>
                          <p:cTn id="71" fill="hold">
                            <p:stCondLst>
                              <p:cond delay="500"/>
                            </p:stCondLst>
                            <p:childTnLst>
                              <p:par>
                                <p:cTn id="72" presetID="53" presetClass="entr" presetSubtype="16"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 calcmode="lin" valueType="num">
                                      <p:cBhvr>
                                        <p:cTn id="74" dur="500" fill="hold"/>
                                        <p:tgtEl>
                                          <p:spTgt spid="27"/>
                                        </p:tgtEl>
                                        <p:attrNameLst>
                                          <p:attrName>ppt_w</p:attrName>
                                        </p:attrNameLst>
                                      </p:cBhvr>
                                      <p:tavLst>
                                        <p:tav tm="0">
                                          <p:val>
                                            <p:fltVal val="0"/>
                                          </p:val>
                                        </p:tav>
                                        <p:tav tm="100000">
                                          <p:val>
                                            <p:strVal val="#ppt_w"/>
                                          </p:val>
                                        </p:tav>
                                      </p:tavLst>
                                    </p:anim>
                                    <p:anim calcmode="lin" valueType="num">
                                      <p:cBhvr>
                                        <p:cTn id="75" dur="500" fill="hold"/>
                                        <p:tgtEl>
                                          <p:spTgt spid="27"/>
                                        </p:tgtEl>
                                        <p:attrNameLst>
                                          <p:attrName>ppt_h</p:attrName>
                                        </p:attrNameLst>
                                      </p:cBhvr>
                                      <p:tavLst>
                                        <p:tav tm="0">
                                          <p:val>
                                            <p:fltVal val="0"/>
                                          </p:val>
                                        </p:tav>
                                        <p:tav tm="100000">
                                          <p:val>
                                            <p:strVal val="#ppt_h"/>
                                          </p:val>
                                        </p:tav>
                                      </p:tavLst>
                                    </p:anim>
                                    <p:animEffect transition="in" filter="fade">
                                      <p:cBhvr>
                                        <p:cTn id="76" dur="500"/>
                                        <p:tgtEl>
                                          <p:spTgt spid="27"/>
                                        </p:tgtEl>
                                      </p:cBhvr>
                                    </p:animEffect>
                                  </p:childTnLst>
                                </p:cTn>
                              </p:par>
                            </p:childTnLst>
                          </p:cTn>
                        </p:par>
                      </p:childTnLst>
                    </p:cTn>
                  </p:par>
                  <p:par>
                    <p:cTn id="77" fill="hold">
                      <p:stCondLst>
                        <p:cond delay="indefinite"/>
                      </p:stCondLst>
                      <p:childTnLst>
                        <p:par>
                          <p:cTn id="78" fill="hold">
                            <p:stCondLst>
                              <p:cond delay="0"/>
                            </p:stCondLst>
                            <p:childTnLst>
                              <p:par>
                                <p:cTn id="79" presetID="53" presetClass="entr" presetSubtype="0" fill="hold" grpId="0" nodeType="clickEffect">
                                  <p:stCondLst>
                                    <p:cond delay="0"/>
                                  </p:stCondLst>
                                  <p:childTnLst>
                                    <p:set>
                                      <p:cBhvr>
                                        <p:cTn id="80" dur="1" fill="hold">
                                          <p:stCondLst>
                                            <p:cond delay="0"/>
                                          </p:stCondLst>
                                        </p:cTn>
                                        <p:tgtEl>
                                          <p:spTgt spid="18"/>
                                        </p:tgtEl>
                                        <p:attrNameLst>
                                          <p:attrName>style.visibility</p:attrName>
                                        </p:attrNameLst>
                                      </p:cBhvr>
                                      <p:to>
                                        <p:strVal val="visible"/>
                                      </p:to>
                                    </p:set>
                                    <p:anim calcmode="lin" valueType="num">
                                      <p:cBhvr>
                                        <p:cTn id="81" dur="500" fill="hold"/>
                                        <p:tgtEl>
                                          <p:spTgt spid="18"/>
                                        </p:tgtEl>
                                        <p:attrNameLst>
                                          <p:attrName>ppt_w</p:attrName>
                                        </p:attrNameLst>
                                      </p:cBhvr>
                                      <p:tavLst>
                                        <p:tav tm="0">
                                          <p:val>
                                            <p:fltVal val="0"/>
                                          </p:val>
                                        </p:tav>
                                        <p:tav tm="100000">
                                          <p:val>
                                            <p:strVal val="#ppt_w"/>
                                          </p:val>
                                        </p:tav>
                                      </p:tavLst>
                                    </p:anim>
                                    <p:anim calcmode="lin" valueType="num">
                                      <p:cBhvr>
                                        <p:cTn id="82" dur="500" fill="hold"/>
                                        <p:tgtEl>
                                          <p:spTgt spid="18"/>
                                        </p:tgtEl>
                                        <p:attrNameLst>
                                          <p:attrName>ppt_h</p:attrName>
                                        </p:attrNameLst>
                                      </p:cBhvr>
                                      <p:tavLst>
                                        <p:tav tm="0">
                                          <p:val>
                                            <p:fltVal val="0"/>
                                          </p:val>
                                        </p:tav>
                                        <p:tav tm="100000">
                                          <p:val>
                                            <p:strVal val="#ppt_h"/>
                                          </p:val>
                                        </p:tav>
                                      </p:tavLst>
                                    </p:anim>
                                    <p:animEffect transition="in" filter="fade">
                                      <p:cBhvr>
                                        <p:cTn id="83" dur="500"/>
                                        <p:tgtEl>
                                          <p:spTgt spid="18"/>
                                        </p:tgtEl>
                                      </p:cBhvr>
                                    </p:animEffect>
                                  </p:childTnLst>
                                </p:cTn>
                              </p:par>
                            </p:childTnLst>
                          </p:cTn>
                        </p:par>
                      </p:childTnLst>
                    </p:cTn>
                  </p:par>
                  <p:par>
                    <p:cTn id="84" fill="hold">
                      <p:stCondLst>
                        <p:cond delay="indefinite"/>
                      </p:stCondLst>
                      <p:childTnLst>
                        <p:par>
                          <p:cTn id="85" fill="hold">
                            <p:stCondLst>
                              <p:cond delay="0"/>
                            </p:stCondLst>
                            <p:childTnLst>
                              <p:par>
                                <p:cTn id="86" presetID="1" presetClass="entr" presetSubtype="0" fill="hold" grpId="0" nodeType="clickEffect">
                                  <p:stCondLst>
                                    <p:cond delay="0"/>
                                  </p:stCondLst>
                                  <p:childTnLst>
                                    <p:set>
                                      <p:cBhvr>
                                        <p:cTn id="87" dur="1" fill="hold">
                                          <p:stCondLst>
                                            <p:cond delay="0"/>
                                          </p:stCondLst>
                                        </p:cTn>
                                        <p:tgtEl>
                                          <p:spTgt spid="28"/>
                                        </p:tgtEl>
                                        <p:attrNameLst>
                                          <p:attrName>style.visibility</p:attrName>
                                        </p:attrNameLst>
                                      </p:cBhvr>
                                      <p:to>
                                        <p:strVal val="visible"/>
                                      </p:to>
                                    </p:set>
                                  </p:childTnLst>
                                </p:cTn>
                              </p:par>
                            </p:childTnLst>
                          </p:cTn>
                        </p:par>
                      </p:childTnLst>
                    </p:cTn>
                  </p:par>
                  <p:par>
                    <p:cTn id="88" fill="hold">
                      <p:stCondLst>
                        <p:cond delay="indefinite"/>
                      </p:stCondLst>
                      <p:childTnLst>
                        <p:par>
                          <p:cTn id="89" fill="hold">
                            <p:stCondLst>
                              <p:cond delay="0"/>
                            </p:stCondLst>
                            <p:childTnLst>
                              <p:par>
                                <p:cTn id="90" presetID="22" presetClass="entr" presetSubtype="1" fill="hold" grpId="0" nodeType="click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P spid="12" grpId="0"/>
      <p:bldP spid="13" grpId="0"/>
      <p:bldP spid="14" grpId="0"/>
      <p:bldP spid="15" grpId="0"/>
      <p:bldP spid="16" grpId="0" animBg="1"/>
      <p:bldP spid="18" grpId="0" animBg="1"/>
      <p:bldP spid="21" grpId="0"/>
      <p:bldP spid="22" grpId="0"/>
      <p:bldP spid="23" grpId="0"/>
      <p:bldP spid="24" grpId="0"/>
      <p:bldP spid="25" grpId="0" animBg="1"/>
      <p:bldP spid="27" grpId="0" animBg="1"/>
      <p:bldP spid="28" grpId="0"/>
      <p:bldP spid="4"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xmlns="" id="{E65C558D-43F4-44AA-A142-432AB8C05BE0}"/>
              </a:ext>
            </a:extLst>
          </p:cNvPr>
          <p:cNvSpPr txBox="1"/>
          <p:nvPr/>
        </p:nvSpPr>
        <p:spPr>
          <a:xfrm>
            <a:off x="1034716" y="813335"/>
            <a:ext cx="6963878" cy="4524315"/>
          </a:xfrm>
          <a:prstGeom prst="rect">
            <a:avLst/>
          </a:prstGeom>
          <a:noFill/>
        </p:spPr>
        <p:txBody>
          <a:bodyPr wrap="square" rtlCol="0">
            <a:spAutoFit/>
          </a:bodyPr>
          <a:lstStyle/>
          <a:p>
            <a:pPr algn="ctr"/>
            <a:r>
              <a:rPr lang="en-US" sz="7200" dirty="0"/>
              <a:t>Conclusions are the same, but the process is very different!</a:t>
            </a:r>
          </a:p>
        </p:txBody>
      </p:sp>
    </p:spTree>
    <p:extLst>
      <p:ext uri="{BB962C8B-B14F-4D97-AF65-F5344CB8AC3E}">
        <p14:creationId xmlns:p14="http://schemas.microsoft.com/office/powerpoint/2010/main" val="145919181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73164" y="169908"/>
            <a:ext cx="8087362" cy="5509200"/>
          </a:xfrm>
          <a:prstGeom prst="rect">
            <a:avLst/>
          </a:prstGeom>
          <a:noFill/>
        </p:spPr>
        <p:txBody>
          <a:bodyPr wrap="square" rtlCol="0">
            <a:spAutoFit/>
          </a:bodyPr>
          <a:lstStyle/>
          <a:p>
            <a:pPr algn="ctr">
              <a:spcAft>
                <a:spcPts val="1200"/>
              </a:spcAft>
            </a:pPr>
            <a:r>
              <a:rPr lang="en-US" sz="4800" b="1" u="sng" dirty="0">
                <a:solidFill>
                  <a:prstClr val="black"/>
                </a:solidFill>
              </a:rPr>
              <a:t>Simulation Methods</a:t>
            </a:r>
          </a:p>
          <a:p>
            <a:pPr algn="ctr">
              <a:spcAft>
                <a:spcPts val="1200"/>
              </a:spcAft>
            </a:pPr>
            <a:endParaRPr lang="en-US" dirty="0">
              <a:solidFill>
                <a:prstClr val="black"/>
              </a:solidFill>
            </a:endParaRPr>
          </a:p>
          <a:p>
            <a:pPr algn="ctr">
              <a:spcAft>
                <a:spcPts val="1200"/>
              </a:spcAft>
            </a:pPr>
            <a:r>
              <a:rPr lang="en-US" sz="3200" dirty="0">
                <a:solidFill>
                  <a:prstClr val="black"/>
                </a:solidFill>
              </a:rPr>
              <a:t>Visual!</a:t>
            </a:r>
          </a:p>
          <a:p>
            <a:pPr algn="ctr">
              <a:spcAft>
                <a:spcPts val="1200"/>
              </a:spcAft>
            </a:pPr>
            <a:r>
              <a:rPr lang="en-US" sz="3200" dirty="0">
                <a:solidFill>
                  <a:prstClr val="black"/>
                </a:solidFill>
              </a:rPr>
              <a:t>Intuitive!</a:t>
            </a:r>
          </a:p>
          <a:p>
            <a:pPr algn="ctr">
              <a:spcAft>
                <a:spcPts val="1200"/>
              </a:spcAft>
            </a:pPr>
            <a:r>
              <a:rPr lang="en-US" sz="3200" dirty="0">
                <a:solidFill>
                  <a:prstClr val="black"/>
                </a:solidFill>
              </a:rPr>
              <a:t>Easily incorporates active learning!</a:t>
            </a:r>
          </a:p>
          <a:p>
            <a:pPr algn="ctr">
              <a:spcAft>
                <a:spcPts val="1200"/>
              </a:spcAft>
            </a:pPr>
            <a:r>
              <a:rPr lang="en-US" sz="3200" dirty="0">
                <a:solidFill>
                  <a:prstClr val="black"/>
                </a:solidFill>
              </a:rPr>
              <a:t>Ties directly to key idea of strength of evidence! </a:t>
            </a:r>
            <a:r>
              <a:rPr lang="en-US" sz="3200" b="1" dirty="0">
                <a:solidFill>
                  <a:prstClr val="black"/>
                </a:solidFill>
              </a:rPr>
              <a:t> </a:t>
            </a:r>
          </a:p>
          <a:p>
            <a:pPr algn="ctr">
              <a:spcAft>
                <a:spcPts val="1200"/>
              </a:spcAft>
            </a:pPr>
            <a:r>
              <a:rPr lang="en-US" sz="3200" dirty="0">
                <a:solidFill>
                  <a:prstClr val="black"/>
                </a:solidFill>
              </a:rPr>
              <a:t>Ties directly to key idea of random variation! </a:t>
            </a:r>
          </a:p>
          <a:p>
            <a:pPr algn="ctr">
              <a:spcAft>
                <a:spcPts val="1200"/>
              </a:spcAft>
            </a:pPr>
            <a:r>
              <a:rPr lang="en-US" sz="2800" dirty="0">
                <a:solidFill>
                  <a:prstClr val="black"/>
                </a:solidFill>
              </a:rPr>
              <a:t>(Note:  No theoretical distributions.  No formulas.     No algebra. Same process for all parameters.)</a:t>
            </a:r>
          </a:p>
        </p:txBody>
      </p:sp>
      <p:sp>
        <p:nvSpPr>
          <p:cNvPr id="3" name="TextBox 2">
            <a:extLst>
              <a:ext uri="{FF2B5EF4-FFF2-40B4-BE49-F238E27FC236}">
                <a16:creationId xmlns:a16="http://schemas.microsoft.com/office/drawing/2014/main" xmlns="" id="{7FBFECE5-CD5B-4677-A78D-786BA87DC428}"/>
              </a:ext>
            </a:extLst>
          </p:cNvPr>
          <p:cNvSpPr txBox="1"/>
          <p:nvPr/>
        </p:nvSpPr>
        <p:spPr>
          <a:xfrm>
            <a:off x="805240" y="5794408"/>
            <a:ext cx="8232887" cy="523220"/>
          </a:xfrm>
          <a:prstGeom prst="rect">
            <a:avLst/>
          </a:prstGeom>
          <a:noFill/>
        </p:spPr>
        <p:txBody>
          <a:bodyPr wrap="square" rtlCol="0">
            <a:spAutoFit/>
          </a:bodyPr>
          <a:lstStyle/>
          <a:p>
            <a:r>
              <a:rPr lang="en-US" sz="2800" i="1" dirty="0">
                <a:solidFill>
                  <a:srgbClr val="C00000"/>
                </a:solidFill>
              </a:rPr>
              <a:t>Engaging for math majors and for </a:t>
            </a:r>
            <a:r>
              <a:rPr lang="en-US" sz="2800" i="1" dirty="0" smtClean="0">
                <a:solidFill>
                  <a:srgbClr val="C00000"/>
                </a:solidFill>
              </a:rPr>
              <a:t>non-math students</a:t>
            </a:r>
            <a:endParaRPr lang="en-US" sz="2800" i="1" dirty="0">
              <a:solidFill>
                <a:srgbClr val="C00000"/>
              </a:solidFill>
            </a:endParaRPr>
          </a:p>
        </p:txBody>
      </p:sp>
    </p:spTree>
    <p:extLst>
      <p:ext uri="{BB962C8B-B14F-4D97-AF65-F5344CB8AC3E}">
        <p14:creationId xmlns:p14="http://schemas.microsoft.com/office/powerpoint/2010/main" val="3066173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51693" y="269115"/>
            <a:ext cx="8398412" cy="636556"/>
          </a:xfrm>
        </p:spPr>
        <p:txBody>
          <a:bodyPr>
            <a:noAutofit/>
          </a:bodyPr>
          <a:lstStyle/>
          <a:p>
            <a:r>
              <a:rPr lang="en-US" sz="4800" b="1" dirty="0"/>
              <a:t>Intro Stats</a:t>
            </a:r>
          </a:p>
        </p:txBody>
      </p:sp>
      <p:sp>
        <p:nvSpPr>
          <p:cNvPr id="3" name="Subtitle 2"/>
          <p:cNvSpPr>
            <a:spLocks noGrp="1"/>
          </p:cNvSpPr>
          <p:nvPr>
            <p:ph type="subTitle" idx="1"/>
          </p:nvPr>
        </p:nvSpPr>
        <p:spPr>
          <a:xfrm>
            <a:off x="157419" y="2741020"/>
            <a:ext cx="8890782" cy="2446616"/>
          </a:xfrm>
        </p:spPr>
        <p:txBody>
          <a:bodyPr>
            <a:noAutofit/>
          </a:bodyPr>
          <a:lstStyle/>
          <a:p>
            <a:pPr>
              <a:spcBef>
                <a:spcPts val="0"/>
              </a:spcBef>
            </a:pPr>
            <a:r>
              <a:rPr lang="en-US" sz="8800" b="1" dirty="0">
                <a:solidFill>
                  <a:srgbClr val="C00000"/>
                </a:solidFill>
              </a:rPr>
              <a:t>Technology</a:t>
            </a:r>
            <a:r>
              <a:rPr lang="en-US" sz="8800" b="1" dirty="0" smtClean="0">
                <a:solidFill>
                  <a:srgbClr val="C00000"/>
                </a:solidFill>
              </a:rPr>
              <a:t>!!!</a:t>
            </a:r>
          </a:p>
          <a:p>
            <a:pPr>
              <a:spcBef>
                <a:spcPts val="0"/>
              </a:spcBef>
            </a:pPr>
            <a:r>
              <a:rPr lang="en-US" sz="2800" b="1" dirty="0" smtClean="0">
                <a:solidFill>
                  <a:srgbClr val="C00000"/>
                </a:solidFill>
              </a:rPr>
              <a:t>We now have the technological power to do </a:t>
            </a:r>
          </a:p>
          <a:p>
            <a:pPr>
              <a:spcBef>
                <a:spcPts val="0"/>
              </a:spcBef>
            </a:pPr>
            <a:r>
              <a:rPr lang="en-US" sz="2800" b="1" dirty="0" smtClean="0">
                <a:solidFill>
                  <a:srgbClr val="C00000"/>
                </a:solidFill>
              </a:rPr>
              <a:t>thousands of simulations quickly and easily.</a:t>
            </a:r>
            <a:endParaRPr lang="en-US" sz="2800" b="1" dirty="0">
              <a:solidFill>
                <a:srgbClr val="C00000"/>
              </a:solidFill>
            </a:endParaRPr>
          </a:p>
          <a:p>
            <a:r>
              <a:rPr lang="en-US" sz="2800" dirty="0">
                <a:solidFill>
                  <a:schemeClr val="tx1">
                    <a:lumMod val="85000"/>
                    <a:lumOff val="15000"/>
                  </a:schemeClr>
                </a:solidFill>
              </a:rPr>
              <a:t>		        	</a:t>
            </a:r>
          </a:p>
        </p:txBody>
      </p:sp>
      <p:sp>
        <p:nvSpPr>
          <p:cNvPr id="4" name="Rectangle 3"/>
          <p:cNvSpPr/>
          <p:nvPr/>
        </p:nvSpPr>
        <p:spPr>
          <a:xfrm>
            <a:off x="3039290" y="286959"/>
            <a:ext cx="3021875" cy="662271"/>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351693" y="1184360"/>
            <a:ext cx="8398412" cy="707886"/>
          </a:xfrm>
          <a:prstGeom prst="rect">
            <a:avLst/>
          </a:prstGeom>
          <a:noFill/>
        </p:spPr>
        <p:txBody>
          <a:bodyPr wrap="square" rtlCol="0">
            <a:spAutoFit/>
          </a:bodyPr>
          <a:lstStyle/>
          <a:p>
            <a:pPr algn="ctr"/>
            <a:r>
              <a:rPr lang="en-US" sz="4000" b="1" u="sng" dirty="0"/>
              <a:t>Why is there a push now to change?</a:t>
            </a:r>
            <a:endParaRPr lang="en-US" sz="4000" dirty="0"/>
          </a:p>
        </p:txBody>
      </p:sp>
    </p:spTree>
    <p:extLst>
      <p:ext uri="{BB962C8B-B14F-4D97-AF65-F5344CB8AC3E}">
        <p14:creationId xmlns:p14="http://schemas.microsoft.com/office/powerpoint/2010/main" val="4113747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96336" y="457200"/>
            <a:ext cx="8033312" cy="830997"/>
          </a:xfrm>
          <a:prstGeom prst="rect">
            <a:avLst/>
          </a:prstGeom>
          <a:noFill/>
        </p:spPr>
        <p:txBody>
          <a:bodyPr wrap="square" rtlCol="0">
            <a:spAutoFit/>
          </a:bodyPr>
          <a:lstStyle/>
          <a:p>
            <a:pPr algn="ctr"/>
            <a:r>
              <a:rPr lang="en-US" sz="4800" b="1" dirty="0"/>
              <a:t>“New” Simulation Methods? </a:t>
            </a:r>
          </a:p>
        </p:txBody>
      </p:sp>
      <p:sp>
        <p:nvSpPr>
          <p:cNvPr id="4" name="TextBox 3"/>
          <p:cNvSpPr txBox="1"/>
          <p:nvPr/>
        </p:nvSpPr>
        <p:spPr>
          <a:xfrm>
            <a:off x="660012" y="2184480"/>
            <a:ext cx="7772400" cy="3046988"/>
          </a:xfrm>
          <a:prstGeom prst="rect">
            <a:avLst/>
          </a:prstGeom>
          <a:noFill/>
        </p:spPr>
        <p:txBody>
          <a:bodyPr wrap="square" rtlCol="0">
            <a:spAutoFit/>
          </a:bodyPr>
          <a:lstStyle/>
          <a:p>
            <a:r>
              <a:rPr lang="en-US" sz="3200" dirty="0"/>
              <a:t>"Actually, the statistician does not carry out this very simple and very tedious process, but his conclusions have no justification beyond the fact that they agree with those which could have been arrived at by this</a:t>
            </a:r>
          </a:p>
          <a:p>
            <a:r>
              <a:rPr lang="en-US" sz="3200" dirty="0"/>
              <a:t>elementary method."</a:t>
            </a:r>
          </a:p>
        </p:txBody>
      </p:sp>
      <p:sp>
        <p:nvSpPr>
          <p:cNvPr id="5" name="TextBox 4"/>
          <p:cNvSpPr txBox="1"/>
          <p:nvPr/>
        </p:nvSpPr>
        <p:spPr>
          <a:xfrm>
            <a:off x="618309" y="1436911"/>
            <a:ext cx="6531428" cy="707886"/>
          </a:xfrm>
          <a:prstGeom prst="rect">
            <a:avLst/>
          </a:prstGeom>
          <a:noFill/>
        </p:spPr>
        <p:txBody>
          <a:bodyPr wrap="square" rtlCol="0">
            <a:spAutoFit/>
          </a:bodyPr>
          <a:lstStyle/>
          <a:p>
            <a:r>
              <a:rPr lang="en-US" sz="4000" u="sng" dirty="0"/>
              <a:t>Sir R.A. Fisher said in 1936</a:t>
            </a:r>
            <a:r>
              <a:rPr lang="en-US" dirty="0"/>
              <a:t>:</a:t>
            </a:r>
          </a:p>
        </p:txBody>
      </p:sp>
      <p:sp>
        <p:nvSpPr>
          <p:cNvPr id="6" name="TextBox 5"/>
          <p:cNvSpPr txBox="1"/>
          <p:nvPr/>
        </p:nvSpPr>
        <p:spPr>
          <a:xfrm>
            <a:off x="722811" y="5277380"/>
            <a:ext cx="7806837" cy="1077218"/>
          </a:xfrm>
          <a:prstGeom prst="rect">
            <a:avLst/>
          </a:prstGeom>
          <a:noFill/>
        </p:spPr>
        <p:txBody>
          <a:bodyPr wrap="square" rtlCol="0">
            <a:spAutoFit/>
          </a:bodyPr>
          <a:lstStyle/>
          <a:p>
            <a:pPr algn="ctr"/>
            <a:r>
              <a:rPr lang="en-US" sz="3200" b="1" dirty="0">
                <a:solidFill>
                  <a:srgbClr val="C00000"/>
                </a:solidFill>
              </a:rPr>
              <a:t>Fisher would have been using simulation methods all along if he had computers!</a:t>
            </a:r>
          </a:p>
        </p:txBody>
      </p:sp>
    </p:spTree>
    <p:extLst>
      <p:ext uri="{BB962C8B-B14F-4D97-AF65-F5344CB8AC3E}">
        <p14:creationId xmlns:p14="http://schemas.microsoft.com/office/powerpoint/2010/main" val="1430008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Effect transition="in" filter="fade">
                                      <p:cBhvr>
                                        <p:cTn id="16"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626792" y="586691"/>
            <a:ext cx="7772400" cy="4524315"/>
          </a:xfrm>
          <a:prstGeom prst="rect">
            <a:avLst/>
          </a:prstGeom>
          <a:noFill/>
        </p:spPr>
        <p:txBody>
          <a:bodyPr wrap="square" rtlCol="0">
            <a:spAutoFit/>
          </a:bodyPr>
          <a:lstStyle/>
          <a:p>
            <a:r>
              <a:rPr lang="en-US" sz="3200" dirty="0"/>
              <a:t>SET and Common Core both recommend using simulation methods at the high school level</a:t>
            </a:r>
          </a:p>
          <a:p>
            <a:endParaRPr lang="en-US" sz="3200" dirty="0"/>
          </a:p>
          <a:p>
            <a:r>
              <a:rPr lang="en-US" sz="3200" dirty="0"/>
              <a:t>USCOTS calls simulation methods “the next big thing”</a:t>
            </a:r>
          </a:p>
          <a:p>
            <a:endParaRPr lang="en-US" sz="3200" dirty="0"/>
          </a:p>
          <a:p>
            <a:r>
              <a:rPr lang="en-US" sz="3200" dirty="0"/>
              <a:t>Chief Statistician at Google says everyone should use them</a:t>
            </a:r>
          </a:p>
        </p:txBody>
      </p:sp>
      <p:sp>
        <p:nvSpPr>
          <p:cNvPr id="6" name="TextBox 5"/>
          <p:cNvSpPr txBox="1"/>
          <p:nvPr/>
        </p:nvSpPr>
        <p:spPr>
          <a:xfrm>
            <a:off x="385928" y="5267757"/>
            <a:ext cx="7806837" cy="1077218"/>
          </a:xfrm>
          <a:prstGeom prst="rect">
            <a:avLst/>
          </a:prstGeom>
          <a:noFill/>
        </p:spPr>
        <p:txBody>
          <a:bodyPr wrap="square" rtlCol="0">
            <a:spAutoFit/>
          </a:bodyPr>
          <a:lstStyle/>
          <a:p>
            <a:pPr algn="ctr"/>
            <a:r>
              <a:rPr lang="en-US" sz="3200" b="1" dirty="0">
                <a:solidFill>
                  <a:srgbClr val="C00000"/>
                </a:solidFill>
              </a:rPr>
              <a:t>Great for teaching statistics!</a:t>
            </a:r>
          </a:p>
          <a:p>
            <a:pPr algn="ctr"/>
            <a:r>
              <a:rPr lang="en-US" sz="3200" b="1" dirty="0">
                <a:solidFill>
                  <a:srgbClr val="C00000"/>
                </a:solidFill>
              </a:rPr>
              <a:t>Great for doing statistics!</a:t>
            </a:r>
          </a:p>
        </p:txBody>
      </p:sp>
    </p:spTree>
    <p:extLst>
      <p:ext uri="{BB962C8B-B14F-4D97-AF65-F5344CB8AC3E}">
        <p14:creationId xmlns:p14="http://schemas.microsoft.com/office/powerpoint/2010/main" val="151452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fade">
                                      <p:cBhvr>
                                        <p:cTn id="12" dur="500"/>
                                        <p:tgtEl>
                                          <p:spTgt spid="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
                                            <p:txEl>
                                              <p:pRg st="1" end="1"/>
                                            </p:txEl>
                                          </p:spTgt>
                                        </p:tgtEl>
                                        <p:attrNameLst>
                                          <p:attrName>style.visibility</p:attrName>
                                        </p:attrNameLst>
                                      </p:cBhvr>
                                      <p:to>
                                        <p:strVal val="visible"/>
                                      </p:to>
                                    </p:set>
                                    <p:animEffect transition="in" filter="fade">
                                      <p:cBhvr>
                                        <p:cTn id="17" dur="5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829"/>
            <a:ext cx="8229600" cy="1143000"/>
          </a:xfrm>
        </p:spPr>
        <p:txBody>
          <a:bodyPr>
            <a:normAutofit/>
          </a:bodyPr>
          <a:lstStyle/>
          <a:p>
            <a:r>
              <a:rPr lang="en-US" b="1" dirty="0">
                <a:solidFill>
                  <a:srgbClr val="C00000"/>
                </a:solidFill>
              </a:rPr>
              <a:t>Outline</a:t>
            </a:r>
            <a:endParaRPr lang="en-US" b="1" u="sng" dirty="0">
              <a:solidFill>
                <a:srgbClr val="C00000"/>
              </a:solidFill>
            </a:endParaRPr>
          </a:p>
        </p:txBody>
      </p:sp>
      <p:sp>
        <p:nvSpPr>
          <p:cNvPr id="3" name="TextBox 2"/>
          <p:cNvSpPr txBox="1"/>
          <p:nvPr/>
        </p:nvSpPr>
        <p:spPr>
          <a:xfrm>
            <a:off x="885526" y="1030998"/>
            <a:ext cx="7782026" cy="5386090"/>
          </a:xfrm>
          <a:prstGeom prst="rect">
            <a:avLst/>
          </a:prstGeom>
          <a:noFill/>
        </p:spPr>
        <p:txBody>
          <a:bodyPr wrap="square" rtlCol="0">
            <a:spAutoFit/>
          </a:bodyPr>
          <a:lstStyle/>
          <a:p>
            <a:pPr marL="571500" indent="-571500">
              <a:spcAft>
                <a:spcPts val="1200"/>
              </a:spcAft>
              <a:buFont typeface="Arial" panose="020B0604020202020204" pitchFamily="34" charset="0"/>
              <a:buChar char="•"/>
            </a:pPr>
            <a:r>
              <a:rPr lang="en-US" sz="3600" dirty="0"/>
              <a:t>Background</a:t>
            </a:r>
          </a:p>
          <a:p>
            <a:pPr marL="571500" indent="-571500">
              <a:spcAft>
                <a:spcPts val="1200"/>
              </a:spcAft>
              <a:buFont typeface="Arial" panose="020B0604020202020204" pitchFamily="34" charset="0"/>
              <a:buChar char="•"/>
            </a:pPr>
            <a:r>
              <a:rPr lang="en-US" sz="3600" dirty="0"/>
              <a:t>Math majors</a:t>
            </a:r>
          </a:p>
          <a:p>
            <a:pPr marL="571500" indent="-571500">
              <a:buFont typeface="Arial" panose="020B0604020202020204" pitchFamily="34" charset="0"/>
              <a:buChar char="•"/>
            </a:pPr>
            <a:r>
              <a:rPr lang="en-US" sz="3600" dirty="0"/>
              <a:t>Service courses                                         </a:t>
            </a:r>
            <a:r>
              <a:rPr lang="en-US" sz="2400" dirty="0"/>
              <a:t>(Remedial students/Gen Ed courses/User disciplines)</a:t>
            </a:r>
          </a:p>
          <a:p>
            <a:endParaRPr lang="en-US" dirty="0"/>
          </a:p>
          <a:p>
            <a:pPr marL="571500" indent="-571500">
              <a:spcAft>
                <a:spcPts val="1200"/>
              </a:spcAft>
              <a:buFont typeface="Arial" panose="020B0604020202020204" pitchFamily="34" charset="0"/>
              <a:buChar char="•"/>
            </a:pPr>
            <a:r>
              <a:rPr lang="en-US" sz="3600" dirty="0"/>
              <a:t>The Future of Intro Stats</a:t>
            </a:r>
          </a:p>
          <a:p>
            <a:pPr marL="1028700" lvl="1" indent="-571500">
              <a:spcAft>
                <a:spcPts val="1200"/>
              </a:spcAft>
              <a:buFont typeface="Courier New" panose="02070309020205020404" pitchFamily="49" charset="0"/>
              <a:buChar char="o"/>
            </a:pPr>
            <a:r>
              <a:rPr lang="en-US" sz="3600" dirty="0"/>
              <a:t>Simulation-based inference</a:t>
            </a:r>
          </a:p>
          <a:p>
            <a:pPr marL="1028700" lvl="1" indent="-571500">
              <a:spcAft>
                <a:spcPts val="1200"/>
              </a:spcAft>
              <a:buFont typeface="Courier New" panose="02070309020205020404" pitchFamily="49" charset="0"/>
              <a:buChar char="o"/>
            </a:pPr>
            <a:r>
              <a:rPr lang="en-US" sz="3600" dirty="0"/>
              <a:t>Data science</a:t>
            </a:r>
          </a:p>
          <a:p>
            <a:pPr marL="571500" indent="-571500">
              <a:spcAft>
                <a:spcPts val="1200"/>
              </a:spcAft>
              <a:buFont typeface="Arial" panose="020B0604020202020204" pitchFamily="34" charset="0"/>
              <a:buChar char="•"/>
            </a:pPr>
            <a:r>
              <a:rPr lang="en-US" sz="3600" dirty="0"/>
              <a:t>Solutions in a zero-sum climate?</a:t>
            </a:r>
            <a:endParaRPr lang="en-US" sz="3600" b="1" dirty="0"/>
          </a:p>
        </p:txBody>
      </p:sp>
    </p:spTree>
    <p:extLst>
      <p:ext uri="{BB962C8B-B14F-4D97-AF65-F5344CB8AC3E}">
        <p14:creationId xmlns:p14="http://schemas.microsoft.com/office/powerpoint/2010/main" val="2862869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r>
              <a:rPr lang="en-US" u="sng" dirty="0"/>
              <a:t>Visual aids really help</a:t>
            </a:r>
          </a:p>
        </p:txBody>
      </p:sp>
      <p:sp>
        <p:nvSpPr>
          <p:cNvPr id="5" name="TextBox 4"/>
          <p:cNvSpPr txBox="1"/>
          <p:nvPr/>
        </p:nvSpPr>
        <p:spPr>
          <a:xfrm>
            <a:off x="313509" y="1672048"/>
            <a:ext cx="8373291" cy="4339650"/>
          </a:xfrm>
          <a:prstGeom prst="rect">
            <a:avLst/>
          </a:prstGeom>
          <a:noFill/>
        </p:spPr>
        <p:txBody>
          <a:bodyPr wrap="square" rtlCol="0">
            <a:spAutoFit/>
          </a:bodyPr>
          <a:lstStyle/>
          <a:p>
            <a:r>
              <a:rPr lang="en-US" sz="2800" dirty="0"/>
              <a:t>“Recently, there has been a growing trend to teach statistics, particularly statistical concepts, using interactive and dynamic </a:t>
            </a:r>
            <a:r>
              <a:rPr lang="en-US" sz="2800" dirty="0" err="1"/>
              <a:t>visualisation</a:t>
            </a:r>
            <a:r>
              <a:rPr lang="en-US" sz="2800" dirty="0"/>
              <a:t> tools.”</a:t>
            </a:r>
          </a:p>
          <a:p>
            <a:r>
              <a:rPr lang="en-US" sz="2800" dirty="0"/>
              <a:t>“potential to build understanding of statistics in ways which will appeal to school students and motivate learning in statistics.”</a:t>
            </a:r>
          </a:p>
          <a:p>
            <a:endParaRPr lang="en-US" dirty="0"/>
          </a:p>
          <a:p>
            <a:r>
              <a:rPr lang="en-US" dirty="0"/>
              <a:t>-- Forbes, Chapman, </a:t>
            </a:r>
            <a:r>
              <a:rPr lang="en-US" dirty="0" err="1"/>
              <a:t>Harroway</a:t>
            </a:r>
            <a:r>
              <a:rPr lang="en-US" dirty="0"/>
              <a:t>, Sterling, Wild, “Use of Data </a:t>
            </a:r>
            <a:r>
              <a:rPr lang="en-US" dirty="0" err="1"/>
              <a:t>Visualisation</a:t>
            </a:r>
            <a:r>
              <a:rPr lang="en-US" dirty="0"/>
              <a:t> in the Teaching of Statistics:  A New Zealand Approach,” SERJ, November 2014</a:t>
            </a:r>
          </a:p>
          <a:p>
            <a:endParaRPr lang="en-US" dirty="0"/>
          </a:p>
          <a:p>
            <a:endParaRPr lang="en-US" dirty="0"/>
          </a:p>
          <a:p>
            <a:endParaRPr lang="en-US" dirty="0"/>
          </a:p>
        </p:txBody>
      </p:sp>
    </p:spTree>
    <p:extLst>
      <p:ext uri="{BB962C8B-B14F-4D97-AF65-F5344CB8AC3E}">
        <p14:creationId xmlns:p14="http://schemas.microsoft.com/office/powerpoint/2010/main" val="3808851651"/>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96253" y="269115"/>
            <a:ext cx="8951948" cy="1203550"/>
          </a:xfrm>
        </p:spPr>
        <p:txBody>
          <a:bodyPr>
            <a:noAutofit/>
          </a:bodyPr>
          <a:lstStyle/>
          <a:p>
            <a:r>
              <a:rPr lang="en-US" sz="4800" b="1" dirty="0"/>
              <a:t>The Future of Intro Stats</a:t>
            </a:r>
            <a:br>
              <a:rPr lang="en-US" sz="4800" b="1" dirty="0"/>
            </a:br>
            <a:r>
              <a:rPr lang="en-US" sz="3600" b="1" dirty="0"/>
              <a:t>Part 2: Data Science/Big Data/Data Analytics</a:t>
            </a:r>
          </a:p>
        </p:txBody>
      </p:sp>
      <p:sp>
        <p:nvSpPr>
          <p:cNvPr id="3" name="Subtitle 2"/>
          <p:cNvSpPr>
            <a:spLocks noGrp="1"/>
          </p:cNvSpPr>
          <p:nvPr>
            <p:ph type="subTitle" idx="1"/>
          </p:nvPr>
        </p:nvSpPr>
        <p:spPr>
          <a:xfrm>
            <a:off x="157419" y="2086500"/>
            <a:ext cx="8890782" cy="2220806"/>
          </a:xfrm>
        </p:spPr>
        <p:txBody>
          <a:bodyPr>
            <a:noAutofit/>
          </a:bodyPr>
          <a:lstStyle/>
          <a:p>
            <a:pPr>
              <a:spcBef>
                <a:spcPts val="0"/>
              </a:spcBef>
            </a:pPr>
            <a:r>
              <a:rPr lang="en-US" sz="6600" b="1" dirty="0">
                <a:solidFill>
                  <a:srgbClr val="C00000"/>
                </a:solidFill>
              </a:rPr>
              <a:t>Data Visualization and Multiple Variables</a:t>
            </a:r>
            <a:endParaRPr lang="en-US" sz="2800" dirty="0">
              <a:solidFill>
                <a:srgbClr val="C00000"/>
              </a:solidFill>
            </a:endParaRPr>
          </a:p>
          <a:p>
            <a:r>
              <a:rPr lang="en-US" sz="2800" dirty="0">
                <a:solidFill>
                  <a:schemeClr val="tx1">
                    <a:lumMod val="85000"/>
                    <a:lumOff val="15000"/>
                  </a:schemeClr>
                </a:solidFill>
              </a:rPr>
              <a:t>    			        	</a:t>
            </a:r>
          </a:p>
        </p:txBody>
      </p:sp>
      <p:sp>
        <p:nvSpPr>
          <p:cNvPr id="4" name="Rectangle 3"/>
          <p:cNvSpPr/>
          <p:nvPr/>
        </p:nvSpPr>
        <p:spPr>
          <a:xfrm>
            <a:off x="157419" y="161821"/>
            <a:ext cx="8813326" cy="1541841"/>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xmlns="" id="{CB367EB5-D40E-4FCC-9626-B8378F43F965}"/>
              </a:ext>
            </a:extLst>
          </p:cNvPr>
          <p:cNvSpPr txBox="1"/>
          <p:nvPr/>
        </p:nvSpPr>
        <p:spPr>
          <a:xfrm>
            <a:off x="736333" y="4509434"/>
            <a:ext cx="7680960" cy="1508105"/>
          </a:xfrm>
          <a:prstGeom prst="rect">
            <a:avLst/>
          </a:prstGeom>
          <a:noFill/>
        </p:spPr>
        <p:txBody>
          <a:bodyPr wrap="square" rtlCol="0">
            <a:spAutoFit/>
          </a:bodyPr>
          <a:lstStyle/>
          <a:p>
            <a:pPr algn="ctr"/>
            <a:r>
              <a:rPr lang="en-US" sz="4400" u="sng" dirty="0"/>
              <a:t>ASA Guidelines 2014</a:t>
            </a:r>
          </a:p>
          <a:p>
            <a:pPr algn="ctr"/>
            <a:r>
              <a:rPr lang="en-US" sz="2400" i="1" dirty="0"/>
              <a:t>[recommend expanding the emphasis on </a:t>
            </a:r>
          </a:p>
          <a:p>
            <a:pPr algn="ctr"/>
            <a:r>
              <a:rPr lang="en-US" sz="2400" i="1" dirty="0"/>
              <a:t>data visualization and multivariable thinking]</a:t>
            </a:r>
          </a:p>
        </p:txBody>
      </p:sp>
    </p:spTree>
    <p:extLst>
      <p:ext uri="{BB962C8B-B14F-4D97-AF65-F5344CB8AC3E}">
        <p14:creationId xmlns:p14="http://schemas.microsoft.com/office/powerpoint/2010/main" val="3443275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p:bldP spid="5"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33400" y="228600"/>
            <a:ext cx="8305800" cy="646331"/>
          </a:xfrm>
          <a:prstGeom prst="rect">
            <a:avLst/>
          </a:prstGeom>
          <a:noFill/>
        </p:spPr>
        <p:txBody>
          <a:bodyPr wrap="square" rtlCol="0">
            <a:spAutoFit/>
          </a:bodyPr>
          <a:lstStyle/>
          <a:p>
            <a:pPr algn="ctr"/>
            <a:r>
              <a:rPr lang="en-US" sz="3600" b="1" u="sng" dirty="0">
                <a:solidFill>
                  <a:schemeClr val="tx1"/>
                </a:solidFill>
              </a:rPr>
              <a:t>Scatterplot:  Two Quantitative Variables</a:t>
            </a:r>
          </a:p>
        </p:txBody>
      </p:sp>
      <p:pic>
        <p:nvPicPr>
          <p:cNvPr id="1029"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1905000"/>
            <a:ext cx="6629400" cy="4419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TextBox 3"/>
          <p:cNvSpPr txBox="1"/>
          <p:nvPr/>
        </p:nvSpPr>
        <p:spPr>
          <a:xfrm>
            <a:off x="304800" y="874931"/>
            <a:ext cx="8603810" cy="954107"/>
          </a:xfrm>
          <a:prstGeom prst="rect">
            <a:avLst/>
          </a:prstGeom>
          <a:noFill/>
        </p:spPr>
        <p:txBody>
          <a:bodyPr wrap="square" rtlCol="0">
            <a:spAutoFit/>
          </a:bodyPr>
          <a:lstStyle/>
          <a:p>
            <a:pPr algn="ctr"/>
            <a:r>
              <a:rPr lang="en-US" sz="2800" dirty="0">
                <a:solidFill>
                  <a:schemeClr val="tx1"/>
                </a:solidFill>
              </a:rPr>
              <a:t>Percent to graduate college.  Median Household Income.</a:t>
            </a:r>
          </a:p>
          <a:p>
            <a:pPr algn="ctr"/>
            <a:r>
              <a:rPr lang="en-US" sz="2800" dirty="0">
                <a:solidFill>
                  <a:schemeClr val="tx1"/>
                </a:solidFill>
              </a:rPr>
              <a:t>For 50 US States.</a:t>
            </a:r>
          </a:p>
        </p:txBody>
      </p:sp>
    </p:spTree>
    <p:extLst>
      <p:ext uri="{BB962C8B-B14F-4D97-AF65-F5344CB8AC3E}">
        <p14:creationId xmlns:p14="http://schemas.microsoft.com/office/powerpoint/2010/main" val="3415888482"/>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33400" y="228600"/>
            <a:ext cx="8305800" cy="646331"/>
          </a:xfrm>
          <a:prstGeom prst="rect">
            <a:avLst/>
          </a:prstGeom>
          <a:noFill/>
        </p:spPr>
        <p:txBody>
          <a:bodyPr wrap="square" rtlCol="0">
            <a:spAutoFit/>
          </a:bodyPr>
          <a:lstStyle/>
          <a:p>
            <a:pPr algn="ctr"/>
            <a:r>
              <a:rPr lang="en-US" sz="3600" b="1" u="sng" dirty="0">
                <a:solidFill>
                  <a:schemeClr val="tx1"/>
                </a:solidFill>
              </a:rPr>
              <a:t>Scatterplot:  Add a Third Variable</a:t>
            </a:r>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1371600"/>
            <a:ext cx="7772400" cy="5181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extBox 4"/>
          <p:cNvSpPr txBox="1"/>
          <p:nvPr/>
        </p:nvSpPr>
        <p:spPr>
          <a:xfrm>
            <a:off x="304800" y="874931"/>
            <a:ext cx="8305800" cy="523220"/>
          </a:xfrm>
          <a:prstGeom prst="rect">
            <a:avLst/>
          </a:prstGeom>
          <a:noFill/>
        </p:spPr>
        <p:txBody>
          <a:bodyPr wrap="square" rtlCol="0">
            <a:spAutoFit/>
          </a:bodyPr>
          <a:lstStyle/>
          <a:p>
            <a:pPr algn="ctr"/>
            <a:r>
              <a:rPr lang="en-US" sz="2800" dirty="0">
                <a:solidFill>
                  <a:schemeClr val="tx1"/>
                </a:solidFill>
              </a:rPr>
              <a:t>Categorical variable:  Region of the country.</a:t>
            </a:r>
          </a:p>
        </p:txBody>
      </p:sp>
    </p:spTree>
    <p:extLst>
      <p:ext uri="{BB962C8B-B14F-4D97-AF65-F5344CB8AC3E}">
        <p14:creationId xmlns:p14="http://schemas.microsoft.com/office/powerpoint/2010/main" val="4087946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33400" y="228600"/>
            <a:ext cx="8305800" cy="646331"/>
          </a:xfrm>
          <a:prstGeom prst="rect">
            <a:avLst/>
          </a:prstGeom>
          <a:noFill/>
        </p:spPr>
        <p:txBody>
          <a:bodyPr wrap="square" rtlCol="0">
            <a:spAutoFit/>
          </a:bodyPr>
          <a:lstStyle/>
          <a:p>
            <a:pPr algn="ctr"/>
            <a:r>
              <a:rPr lang="en-US" sz="3600" b="1" u="sng" dirty="0">
                <a:solidFill>
                  <a:schemeClr val="tx1"/>
                </a:solidFill>
              </a:rPr>
              <a:t>Scatterplot:  Add a Fourth Variable!</a:t>
            </a:r>
          </a:p>
        </p:txBody>
      </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1778000"/>
            <a:ext cx="7086600" cy="4724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extBox 4"/>
          <p:cNvSpPr txBox="1"/>
          <p:nvPr/>
        </p:nvSpPr>
        <p:spPr>
          <a:xfrm>
            <a:off x="304800" y="874931"/>
            <a:ext cx="8305800" cy="523220"/>
          </a:xfrm>
          <a:prstGeom prst="rect">
            <a:avLst/>
          </a:prstGeom>
          <a:noFill/>
        </p:spPr>
        <p:txBody>
          <a:bodyPr wrap="square" rtlCol="0">
            <a:spAutoFit/>
          </a:bodyPr>
          <a:lstStyle/>
          <a:p>
            <a:pPr algn="ctr"/>
            <a:r>
              <a:rPr lang="en-US" sz="2800" dirty="0">
                <a:solidFill>
                  <a:schemeClr val="tx1"/>
                </a:solidFill>
              </a:rPr>
              <a:t>Quantitative variable:  Population.</a:t>
            </a:r>
          </a:p>
        </p:txBody>
      </p:sp>
    </p:spTree>
    <p:extLst>
      <p:ext uri="{BB962C8B-B14F-4D97-AF65-F5344CB8AC3E}">
        <p14:creationId xmlns:p14="http://schemas.microsoft.com/office/powerpoint/2010/main" val="1358039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33400" y="228600"/>
            <a:ext cx="8305800" cy="830997"/>
          </a:xfrm>
          <a:prstGeom prst="rect">
            <a:avLst/>
          </a:prstGeom>
          <a:noFill/>
        </p:spPr>
        <p:txBody>
          <a:bodyPr wrap="square" rtlCol="0">
            <a:spAutoFit/>
          </a:bodyPr>
          <a:lstStyle/>
          <a:p>
            <a:pPr algn="ctr"/>
            <a:r>
              <a:rPr lang="en-US" sz="4800" b="1" u="sng" dirty="0">
                <a:solidFill>
                  <a:schemeClr val="tx1"/>
                </a:solidFill>
              </a:rPr>
              <a:t>But we want more!  </a:t>
            </a:r>
          </a:p>
        </p:txBody>
      </p:sp>
      <p:sp>
        <p:nvSpPr>
          <p:cNvPr id="5" name="TextBox 4"/>
          <p:cNvSpPr txBox="1"/>
          <p:nvPr/>
        </p:nvSpPr>
        <p:spPr>
          <a:xfrm>
            <a:off x="457200" y="1425476"/>
            <a:ext cx="8305800" cy="2308324"/>
          </a:xfrm>
          <a:prstGeom prst="rect">
            <a:avLst/>
          </a:prstGeom>
          <a:noFill/>
        </p:spPr>
        <p:txBody>
          <a:bodyPr wrap="square" rtlCol="0">
            <a:spAutoFit/>
          </a:bodyPr>
          <a:lstStyle/>
          <a:p>
            <a:pPr algn="ctr"/>
            <a:r>
              <a:rPr lang="en-US" sz="5400" dirty="0">
                <a:solidFill>
                  <a:schemeClr val="tx1"/>
                </a:solidFill>
              </a:rPr>
              <a:t>Make it INTERACTIVE!</a:t>
            </a:r>
          </a:p>
          <a:p>
            <a:pPr algn="ctr"/>
            <a:endParaRPr lang="en-US" sz="3600" dirty="0">
              <a:solidFill>
                <a:schemeClr val="tx1"/>
              </a:solidFill>
            </a:endParaRPr>
          </a:p>
          <a:p>
            <a:pPr algn="ctr"/>
            <a:r>
              <a:rPr lang="en-US" sz="5400" dirty="0">
                <a:solidFill>
                  <a:schemeClr val="tx1"/>
                </a:solidFill>
              </a:rPr>
              <a:t>Make it DYNAMIC!</a:t>
            </a:r>
          </a:p>
        </p:txBody>
      </p:sp>
      <p:sp>
        <p:nvSpPr>
          <p:cNvPr id="3" name="TextBox 2"/>
          <p:cNvSpPr txBox="1"/>
          <p:nvPr/>
        </p:nvSpPr>
        <p:spPr>
          <a:xfrm>
            <a:off x="1447800" y="4259759"/>
            <a:ext cx="6400800" cy="769441"/>
          </a:xfrm>
          <a:prstGeom prst="rect">
            <a:avLst/>
          </a:prstGeom>
          <a:noFill/>
        </p:spPr>
        <p:txBody>
          <a:bodyPr wrap="square" rtlCol="0">
            <a:spAutoFit/>
          </a:bodyPr>
          <a:lstStyle/>
          <a:p>
            <a:r>
              <a:rPr lang="en-US" sz="4400" dirty="0">
                <a:solidFill>
                  <a:srgbClr val="0070C0"/>
                </a:solidFill>
                <a:hlinkClick r:id="rId2"/>
              </a:rPr>
              <a:t>www.gapminder.com/tools</a:t>
            </a:r>
            <a:endParaRPr lang="en-US" sz="4400" dirty="0">
              <a:solidFill>
                <a:srgbClr val="0070C0"/>
              </a:solidFill>
            </a:endParaRPr>
          </a:p>
        </p:txBody>
      </p:sp>
    </p:spTree>
    <p:extLst>
      <p:ext uri="{BB962C8B-B14F-4D97-AF65-F5344CB8AC3E}">
        <p14:creationId xmlns:p14="http://schemas.microsoft.com/office/powerpoint/2010/main" val="2603764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33400" y="228600"/>
            <a:ext cx="8305800" cy="830997"/>
          </a:xfrm>
          <a:prstGeom prst="rect">
            <a:avLst/>
          </a:prstGeom>
          <a:noFill/>
        </p:spPr>
        <p:txBody>
          <a:bodyPr wrap="square" rtlCol="0">
            <a:spAutoFit/>
          </a:bodyPr>
          <a:lstStyle/>
          <a:p>
            <a:pPr algn="ctr"/>
            <a:r>
              <a:rPr lang="en-US" sz="4800" b="1" dirty="0">
                <a:solidFill>
                  <a:schemeClr val="tx1"/>
                </a:solidFill>
              </a:rPr>
              <a:t>Data Over Time:  CO</a:t>
            </a:r>
            <a:r>
              <a:rPr lang="en-US" sz="4800" b="1" baseline="-25000" dirty="0">
                <a:solidFill>
                  <a:schemeClr val="tx1"/>
                </a:solidFill>
              </a:rPr>
              <a:t>2</a:t>
            </a:r>
            <a:r>
              <a:rPr lang="en-US" sz="4800" b="1" dirty="0">
                <a:solidFill>
                  <a:schemeClr val="tx1"/>
                </a:solidFill>
              </a:rPr>
              <a:t> Levels</a:t>
            </a:r>
          </a:p>
        </p:txBody>
      </p:sp>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571625"/>
            <a:ext cx="4271963" cy="2847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09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91000" y="3124200"/>
            <a:ext cx="4953000" cy="340391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774179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0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5" name="Freeform 5"/>
          <p:cNvSpPr>
            <a:spLocks/>
          </p:cNvSpPr>
          <p:nvPr/>
        </p:nvSpPr>
        <p:spPr bwMode="auto">
          <a:xfrm>
            <a:off x="4011996"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796" name="Freeform 6"/>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797" name="Freeform 7"/>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798" name="Freeform 8"/>
          <p:cNvSpPr>
            <a:spLocks/>
          </p:cNvSpPr>
          <p:nvPr/>
        </p:nvSpPr>
        <p:spPr bwMode="auto">
          <a:xfrm>
            <a:off x="4121860" y="3203988"/>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799" name="Freeform 9"/>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00" name="Freeform 10"/>
          <p:cNvSpPr>
            <a:spLocks/>
          </p:cNvSpPr>
          <p:nvPr/>
        </p:nvSpPr>
        <p:spPr bwMode="auto">
          <a:xfrm>
            <a:off x="4651027" y="2740438"/>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01" name="Freeform 11"/>
          <p:cNvSpPr>
            <a:spLocks/>
          </p:cNvSpPr>
          <p:nvPr/>
        </p:nvSpPr>
        <p:spPr bwMode="auto">
          <a:xfrm>
            <a:off x="4731461"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02" name="Freeform 12"/>
          <p:cNvSpPr>
            <a:spLocks/>
          </p:cNvSpPr>
          <p:nvPr/>
        </p:nvSpPr>
        <p:spPr bwMode="auto">
          <a:xfrm>
            <a:off x="4975578" y="2283238"/>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03" name="Freeform 13"/>
          <p:cNvSpPr>
            <a:spLocks/>
          </p:cNvSpPr>
          <p:nvPr/>
        </p:nvSpPr>
        <p:spPr bwMode="auto">
          <a:xfrm>
            <a:off x="5343992" y="3265492"/>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04" name="Freeform 14"/>
          <p:cNvSpPr>
            <a:spLocks/>
          </p:cNvSpPr>
          <p:nvPr/>
        </p:nvSpPr>
        <p:spPr bwMode="auto">
          <a:xfrm>
            <a:off x="5280381" y="3560769"/>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05" name="Freeform 15"/>
          <p:cNvSpPr>
            <a:spLocks/>
          </p:cNvSpPr>
          <p:nvPr/>
        </p:nvSpPr>
        <p:spPr bwMode="auto">
          <a:xfrm>
            <a:off x="5489222" y="3824288"/>
            <a:ext cx="37535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06" name="Freeform 16"/>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07" name="Freeform 17"/>
          <p:cNvSpPr>
            <a:spLocks/>
          </p:cNvSpPr>
          <p:nvPr/>
        </p:nvSpPr>
        <p:spPr bwMode="auto">
          <a:xfrm>
            <a:off x="5843415"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08" name="Freeform 18"/>
          <p:cNvSpPr>
            <a:spLocks/>
          </p:cNvSpPr>
          <p:nvPr/>
        </p:nvSpPr>
        <p:spPr bwMode="auto">
          <a:xfrm>
            <a:off x="5590824"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09" name="Freeform 19"/>
          <p:cNvSpPr>
            <a:spLocks/>
          </p:cNvSpPr>
          <p:nvPr/>
        </p:nvSpPr>
        <p:spPr bwMode="auto">
          <a:xfrm>
            <a:off x="5987385" y="3009900"/>
            <a:ext cx="44167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10" name="Freeform 20"/>
          <p:cNvSpPr>
            <a:spLocks/>
          </p:cNvSpPr>
          <p:nvPr/>
        </p:nvSpPr>
        <p:spPr bwMode="auto">
          <a:xfrm>
            <a:off x="4844345" y="36607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11"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12" name="Freeform 22"/>
          <p:cNvSpPr>
            <a:spLocks/>
          </p:cNvSpPr>
          <p:nvPr/>
        </p:nvSpPr>
        <p:spPr bwMode="auto">
          <a:xfrm>
            <a:off x="3324608" y="2453101"/>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13" name="Freeform 23"/>
          <p:cNvSpPr>
            <a:spLocks/>
          </p:cNvSpPr>
          <p:nvPr/>
        </p:nvSpPr>
        <p:spPr bwMode="auto">
          <a:xfrm>
            <a:off x="3434645" y="3003963"/>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14" name="Freeform 24"/>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15" name="Freeform 25"/>
          <p:cNvSpPr>
            <a:spLocks/>
          </p:cNvSpPr>
          <p:nvPr/>
        </p:nvSpPr>
        <p:spPr bwMode="auto">
          <a:xfrm>
            <a:off x="3601157" y="3661188"/>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16"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17" name="Freeform 27"/>
          <p:cNvSpPr>
            <a:spLocks/>
          </p:cNvSpPr>
          <p:nvPr/>
        </p:nvSpPr>
        <p:spPr bwMode="auto">
          <a:xfrm>
            <a:off x="6660600"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3818" name="Group 28"/>
          <p:cNvGrpSpPr>
            <a:grpSpLocks/>
          </p:cNvGrpSpPr>
          <p:nvPr/>
        </p:nvGrpSpPr>
        <p:grpSpPr bwMode="auto">
          <a:xfrm>
            <a:off x="1027495" y="3886200"/>
            <a:ext cx="1786467" cy="1390650"/>
            <a:chOff x="768" y="2832"/>
            <a:chExt cx="1203" cy="876"/>
          </a:xfrm>
        </p:grpSpPr>
        <p:sp>
          <p:nvSpPr>
            <p:cNvPr id="33861"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62"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63"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64"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65"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66"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67"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68"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69"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70"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71"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72"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73"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74"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75"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33819" name="Freeform 44"/>
          <p:cNvSpPr>
            <a:spLocks/>
          </p:cNvSpPr>
          <p:nvPr/>
        </p:nvSpPr>
        <p:spPr bwMode="auto">
          <a:xfrm>
            <a:off x="2956278" y="2794413"/>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20" name="Freeform 45"/>
          <p:cNvSpPr>
            <a:spLocks/>
          </p:cNvSpPr>
          <p:nvPr/>
        </p:nvSpPr>
        <p:spPr bwMode="auto">
          <a:xfrm>
            <a:off x="2343861" y="1709741"/>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21" name="Freeform 46"/>
          <p:cNvSpPr>
            <a:spLocks/>
          </p:cNvSpPr>
          <p:nvPr/>
        </p:nvSpPr>
        <p:spPr bwMode="auto">
          <a:xfrm>
            <a:off x="2168878" y="2035588"/>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22" name="Freeform 47"/>
          <p:cNvSpPr>
            <a:spLocks/>
          </p:cNvSpPr>
          <p:nvPr/>
        </p:nvSpPr>
        <p:spPr bwMode="auto">
          <a:xfrm>
            <a:off x="2805289" y="1833976"/>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23" name="Freeform 48"/>
          <p:cNvSpPr>
            <a:spLocks/>
          </p:cNvSpPr>
          <p:nvPr/>
        </p:nvSpPr>
        <p:spPr bwMode="auto">
          <a:xfrm>
            <a:off x="3050824"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24" name="Freeform 49"/>
          <p:cNvSpPr>
            <a:spLocks/>
          </p:cNvSpPr>
          <p:nvPr/>
        </p:nvSpPr>
        <p:spPr bwMode="auto">
          <a:xfrm>
            <a:off x="2451100" y="2662651"/>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25" name="Freeform 50"/>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26" name="Freeform 51"/>
          <p:cNvSpPr>
            <a:spLocks/>
          </p:cNvSpPr>
          <p:nvPr/>
        </p:nvSpPr>
        <p:spPr bwMode="auto">
          <a:xfrm>
            <a:off x="4607278" y="1981613"/>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27" name="Freeform 52"/>
          <p:cNvSpPr>
            <a:spLocks/>
          </p:cNvSpPr>
          <p:nvPr/>
        </p:nvSpPr>
        <p:spPr bwMode="auto">
          <a:xfrm>
            <a:off x="4902201" y="4134263"/>
            <a:ext cx="557389"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28" name="Freeform 53"/>
          <p:cNvSpPr>
            <a:spLocks/>
          </p:cNvSpPr>
          <p:nvPr/>
        </p:nvSpPr>
        <p:spPr bwMode="auto">
          <a:xfrm>
            <a:off x="5126633"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3829" name="Group 54"/>
          <p:cNvGrpSpPr>
            <a:grpSpLocks/>
          </p:cNvGrpSpPr>
          <p:nvPr/>
        </p:nvGrpSpPr>
        <p:grpSpPr bwMode="auto">
          <a:xfrm>
            <a:off x="5177371" y="2197100"/>
            <a:ext cx="738011" cy="742950"/>
            <a:chOff x="3562" y="1636"/>
            <a:chExt cx="497" cy="468"/>
          </a:xfrm>
        </p:grpSpPr>
        <p:sp>
          <p:nvSpPr>
            <p:cNvPr id="33859"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60"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33830" name="Freeform 57"/>
          <p:cNvSpPr>
            <a:spLocks/>
          </p:cNvSpPr>
          <p:nvPr/>
        </p:nvSpPr>
        <p:spPr bwMode="auto">
          <a:xfrm>
            <a:off x="5473799" y="2918238"/>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31" name="Freeform 58"/>
          <p:cNvSpPr>
            <a:spLocks/>
          </p:cNvSpPr>
          <p:nvPr/>
        </p:nvSpPr>
        <p:spPr bwMode="auto">
          <a:xfrm>
            <a:off x="5171723" y="3846515"/>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32" name="Freeform 59"/>
          <p:cNvSpPr>
            <a:spLocks/>
          </p:cNvSpPr>
          <p:nvPr/>
        </p:nvSpPr>
        <p:spPr bwMode="auto">
          <a:xfrm>
            <a:off x="6111524" y="2732501"/>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33" name="Freeform 60"/>
          <p:cNvSpPr>
            <a:spLocks/>
          </p:cNvSpPr>
          <p:nvPr/>
        </p:nvSpPr>
        <p:spPr bwMode="auto">
          <a:xfrm>
            <a:off x="5922435" y="3127788"/>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34" name="Freeform 61"/>
          <p:cNvSpPr>
            <a:spLocks/>
          </p:cNvSpPr>
          <p:nvPr/>
        </p:nvSpPr>
        <p:spPr bwMode="auto">
          <a:xfrm>
            <a:off x="5973234" y="3730631"/>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35" name="Freeform 62"/>
          <p:cNvSpPr>
            <a:spLocks/>
          </p:cNvSpPr>
          <p:nvPr/>
        </p:nvSpPr>
        <p:spPr bwMode="auto">
          <a:xfrm>
            <a:off x="5749016"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487E6"/>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36" name="Freeform 63"/>
          <p:cNvSpPr>
            <a:spLocks/>
          </p:cNvSpPr>
          <p:nvPr/>
        </p:nvSpPr>
        <p:spPr bwMode="auto">
          <a:xfrm>
            <a:off x="6247081"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37" name="Freeform 64"/>
          <p:cNvSpPr>
            <a:spLocks/>
          </p:cNvSpPr>
          <p:nvPr/>
        </p:nvSpPr>
        <p:spPr bwMode="auto">
          <a:xfrm>
            <a:off x="6588478" y="3018251"/>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38" name="Freeform 65"/>
          <p:cNvSpPr>
            <a:spLocks/>
          </p:cNvSpPr>
          <p:nvPr/>
        </p:nvSpPr>
        <p:spPr bwMode="auto">
          <a:xfrm>
            <a:off x="6616855" y="2802351"/>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39" name="Freeform 66"/>
          <p:cNvSpPr>
            <a:spLocks/>
          </p:cNvSpPr>
          <p:nvPr/>
        </p:nvSpPr>
        <p:spPr bwMode="auto">
          <a:xfrm>
            <a:off x="6739512" y="2654713"/>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40" name="Freeform 67"/>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41" name="Freeform 68"/>
          <p:cNvSpPr>
            <a:spLocks/>
          </p:cNvSpPr>
          <p:nvPr/>
        </p:nvSpPr>
        <p:spPr bwMode="auto">
          <a:xfrm>
            <a:off x="6885018"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42" name="Freeform 69"/>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43" name="Freeform 70"/>
          <p:cNvSpPr>
            <a:spLocks/>
          </p:cNvSpPr>
          <p:nvPr/>
        </p:nvSpPr>
        <p:spPr bwMode="auto">
          <a:xfrm>
            <a:off x="6841097" y="1887951"/>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3844" name="Group 71"/>
          <p:cNvGrpSpPr>
            <a:grpSpLocks/>
          </p:cNvGrpSpPr>
          <p:nvPr/>
        </p:nvGrpSpPr>
        <p:grpSpPr bwMode="auto">
          <a:xfrm>
            <a:off x="2875845" y="4635913"/>
            <a:ext cx="859367" cy="588963"/>
            <a:chOff x="1991" y="3321"/>
            <a:chExt cx="361" cy="231"/>
          </a:xfrm>
        </p:grpSpPr>
        <p:sp>
          <p:nvSpPr>
            <p:cNvPr id="33851"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52"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53"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54"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55"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56"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57"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858"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33846"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a:t>
            </a:r>
            <a:r>
              <a:rPr lang="en-US" sz="1400" b="1">
                <a:solidFill>
                  <a:srgbClr val="000000"/>
                </a:solidFill>
                <a:latin typeface="Arial Narrow" charset="0"/>
              </a:rPr>
              <a:t>Data       &lt;</a:t>
            </a:r>
            <a:r>
              <a:rPr lang="en-US" sz="1400" b="1" dirty="0">
                <a:solidFill>
                  <a:srgbClr val="000000"/>
                </a:solidFill>
                <a:latin typeface="Arial Narrow" charset="0"/>
              </a:rPr>
              <a:t>10</a:t>
            </a:r>
            <a:r>
              <a:rPr lang="en-US" sz="1400" b="1">
                <a:solidFill>
                  <a:srgbClr val="000000"/>
                </a:solidFill>
                <a:latin typeface="Arial Narrow" charset="0"/>
              </a:rPr>
              <a:t>%        10</a:t>
            </a:r>
            <a:r>
              <a:rPr lang="en-US" sz="1400" b="1" dirty="0">
                <a:solidFill>
                  <a:srgbClr val="000000"/>
                </a:solidFill>
                <a:latin typeface="Arial Narrow" charset="0"/>
              </a:rPr>
              <a:t>%–14%</a:t>
            </a:r>
          </a:p>
        </p:txBody>
      </p:sp>
      <p:sp>
        <p:nvSpPr>
          <p:cNvPr id="33847" name="Rectangle 137"/>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33848" name="Rectangle 138"/>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33849" name="Rectangle 139"/>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33850" name="Rectangle 140"/>
          <p:cNvSpPr>
            <a:spLocks noChangeArrowheads="1"/>
          </p:cNvSpPr>
          <p:nvPr/>
        </p:nvSpPr>
        <p:spPr bwMode="auto">
          <a:xfrm>
            <a:off x="395114" y="5892800"/>
            <a:ext cx="259221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84" name="Rectangle 117"/>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pic>
        <p:nvPicPr>
          <p:cNvPr id="86" name="Picture 84" descr="cdc_spot-outline.jp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91400" y="5306829"/>
            <a:ext cx="1430869" cy="9368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xmlns="" id="{38F604D9-EC7F-458A-92BB-431813DEF2F4}"/>
              </a:ext>
            </a:extLst>
          </p:cNvPr>
          <p:cNvSpPr txBox="1"/>
          <p:nvPr/>
        </p:nvSpPr>
        <p:spPr>
          <a:xfrm>
            <a:off x="2473696" y="928838"/>
            <a:ext cx="4035927" cy="369332"/>
          </a:xfrm>
          <a:prstGeom prst="rect">
            <a:avLst/>
          </a:prstGeom>
          <a:noFill/>
        </p:spPr>
        <p:txBody>
          <a:bodyPr wrap="square" rtlCol="0">
            <a:spAutoFit/>
          </a:bodyPr>
          <a:lstStyle/>
          <a:p>
            <a:r>
              <a:rPr lang="en-US" dirty="0">
                <a:hlinkClick r:id="rId4"/>
              </a:rPr>
              <a:t>http://stateofobesity.org/adult-obesity/</a:t>
            </a:r>
            <a:endParaRPr lang="en-US" dirty="0"/>
          </a:p>
        </p:txBody>
      </p:sp>
      <p:sp>
        <p:nvSpPr>
          <p:cNvPr id="3" name="TextBox 2">
            <a:extLst>
              <a:ext uri="{FF2B5EF4-FFF2-40B4-BE49-F238E27FC236}">
                <a16:creationId xmlns:a16="http://schemas.microsoft.com/office/drawing/2014/main" xmlns="" id="{2B24E83E-2DA3-49B9-8BAC-9760ECA6C5CA}"/>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1985</a:t>
            </a:r>
          </a:p>
        </p:txBody>
      </p:sp>
      <p:sp>
        <p:nvSpPr>
          <p:cNvPr id="4" name="TextBox 3">
            <a:extLst>
              <a:ext uri="{FF2B5EF4-FFF2-40B4-BE49-F238E27FC236}">
                <a16:creationId xmlns:a16="http://schemas.microsoft.com/office/drawing/2014/main" xmlns="" id="{ADFC6C64-ECC4-40B3-88A4-D7CBB224228F}"/>
              </a:ext>
            </a:extLst>
          </p:cNvPr>
          <p:cNvSpPr txBox="1"/>
          <p:nvPr/>
        </p:nvSpPr>
        <p:spPr>
          <a:xfrm>
            <a:off x="3698161" y="5447899"/>
            <a:ext cx="3189111" cy="1077218"/>
          </a:xfrm>
          <a:prstGeom prst="rect">
            <a:avLst/>
          </a:prstGeom>
          <a:noFill/>
        </p:spPr>
        <p:txBody>
          <a:bodyPr wrap="square" rtlCol="0">
            <a:spAutoFit/>
          </a:bodyPr>
          <a:lstStyle/>
          <a:p>
            <a:pPr algn="ctr"/>
            <a:r>
              <a:rPr lang="en-US" sz="3200" b="1" i="1" dirty="0"/>
              <a:t>Geographic Data over Time!</a:t>
            </a:r>
          </a:p>
        </p:txBody>
      </p:sp>
    </p:spTree>
    <p:extLst>
      <p:ext uri="{BB962C8B-B14F-4D97-AF65-F5344CB8AC3E}">
        <p14:creationId xmlns:p14="http://schemas.microsoft.com/office/powerpoint/2010/main" val="12837290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379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379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379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379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379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380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380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380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380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380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380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80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380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3808"/>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3809"/>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381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3811"/>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3812"/>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3813"/>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3814"/>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381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3816"/>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3817"/>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33818"/>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3819"/>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33820"/>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3821"/>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3822"/>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3823"/>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3824"/>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33825"/>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33826"/>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3827"/>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33828"/>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33829"/>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3830"/>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33831"/>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33832"/>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33833"/>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33834"/>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33835"/>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33836"/>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33837"/>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33838"/>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33839"/>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33840"/>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33841"/>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33842"/>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33843"/>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33844"/>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33846"/>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33847"/>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33848"/>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33849"/>
                                        </p:tgtEl>
                                        <p:attrNameLst>
                                          <p:attrName>style.visibility</p:attrName>
                                        </p:attrNameLst>
                                      </p:cBhvr>
                                      <p:to>
                                        <p:strVal val="visible"/>
                                      </p:to>
                                    </p:set>
                                  </p:childTnLst>
                                </p:cTn>
                              </p:par>
                              <p:par>
                                <p:cTn id="115" presetID="1" presetClass="entr" presetSubtype="0" fill="hold" nodeType="withEffect">
                                  <p:stCondLst>
                                    <p:cond delay="0"/>
                                  </p:stCondLst>
                                  <p:childTnLst>
                                    <p:set>
                                      <p:cBhvr>
                                        <p:cTn id="116" dur="1" fill="hold">
                                          <p:stCondLst>
                                            <p:cond delay="0"/>
                                          </p:stCondLst>
                                        </p:cTn>
                                        <p:tgtEl>
                                          <p:spTgt spid="86"/>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nimBg="1"/>
      <p:bldP spid="33796" grpId="0" animBg="1"/>
      <p:bldP spid="33797" grpId="0" animBg="1"/>
      <p:bldP spid="33798" grpId="0" animBg="1"/>
      <p:bldP spid="33799" grpId="0" animBg="1"/>
      <p:bldP spid="33800" grpId="0" animBg="1"/>
      <p:bldP spid="33801" grpId="0" animBg="1"/>
      <p:bldP spid="33802" grpId="0" animBg="1"/>
      <p:bldP spid="33803" grpId="0" animBg="1"/>
      <p:bldP spid="33804" grpId="0" animBg="1"/>
      <p:bldP spid="33805" grpId="0" animBg="1"/>
      <p:bldP spid="33806" grpId="0" animBg="1"/>
      <p:bldP spid="33807" grpId="0" animBg="1"/>
      <p:bldP spid="33808" grpId="0" animBg="1"/>
      <p:bldP spid="33809" grpId="0" animBg="1"/>
      <p:bldP spid="33810" grpId="0" animBg="1"/>
      <p:bldP spid="33811" grpId="0" animBg="1"/>
      <p:bldP spid="33812" grpId="0" animBg="1"/>
      <p:bldP spid="33813" grpId="0" animBg="1"/>
      <p:bldP spid="33814" grpId="0" animBg="1"/>
      <p:bldP spid="33815" grpId="0" animBg="1"/>
      <p:bldP spid="33816" grpId="0" animBg="1"/>
      <p:bldP spid="33817" grpId="0" animBg="1"/>
      <p:bldP spid="33819" grpId="0" animBg="1"/>
      <p:bldP spid="33820" grpId="0" animBg="1"/>
      <p:bldP spid="33821" grpId="0" animBg="1"/>
      <p:bldP spid="33822" grpId="0" animBg="1"/>
      <p:bldP spid="33823" grpId="0" animBg="1"/>
      <p:bldP spid="33824" grpId="0" animBg="1"/>
      <p:bldP spid="33825" grpId="0" animBg="1"/>
      <p:bldP spid="33826" grpId="0" animBg="1"/>
      <p:bldP spid="33827" grpId="0" animBg="1"/>
      <p:bldP spid="33828" grpId="0" animBg="1"/>
      <p:bldP spid="33830" grpId="0" animBg="1"/>
      <p:bldP spid="33831" grpId="0" animBg="1"/>
      <p:bldP spid="33832" grpId="0" animBg="1"/>
      <p:bldP spid="33833" grpId="0" animBg="1"/>
      <p:bldP spid="33834" grpId="0" animBg="1"/>
      <p:bldP spid="33835" grpId="0" animBg="1"/>
      <p:bldP spid="33836" grpId="0" animBg="1"/>
      <p:bldP spid="33837" grpId="0" animBg="1"/>
      <p:bldP spid="33838" grpId="0" animBg="1"/>
      <p:bldP spid="33839" grpId="0" animBg="1"/>
      <p:bldP spid="33840" grpId="0" animBg="1"/>
      <p:bldP spid="33841" grpId="0" animBg="1"/>
      <p:bldP spid="33842" grpId="0" animBg="1"/>
      <p:bldP spid="33843" grpId="0" animBg="1"/>
      <p:bldP spid="33846" grpId="0"/>
      <p:bldP spid="33847" grpId="0" animBg="1"/>
      <p:bldP spid="33848" grpId="0" animBg="1"/>
      <p:bldP spid="33849" grpId="0" animBg="1"/>
      <p:bldP spid="3" grpId="0"/>
      <p:bldP spid="4"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Freeform 5"/>
          <p:cNvSpPr>
            <a:spLocks/>
          </p:cNvSpPr>
          <p:nvPr/>
        </p:nvSpPr>
        <p:spPr bwMode="auto">
          <a:xfrm>
            <a:off x="4011995"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19" name="Freeform 6"/>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20" name="Freeform 7"/>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21" name="Freeform 8"/>
          <p:cNvSpPr>
            <a:spLocks/>
          </p:cNvSpPr>
          <p:nvPr/>
        </p:nvSpPr>
        <p:spPr bwMode="auto">
          <a:xfrm>
            <a:off x="4121860" y="320398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22" name="Freeform 9"/>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23" name="Freeform 10"/>
          <p:cNvSpPr>
            <a:spLocks/>
          </p:cNvSpPr>
          <p:nvPr/>
        </p:nvSpPr>
        <p:spPr bwMode="auto">
          <a:xfrm>
            <a:off x="4651027" y="274043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24" name="Freeform 11"/>
          <p:cNvSpPr>
            <a:spLocks/>
          </p:cNvSpPr>
          <p:nvPr/>
        </p:nvSpPr>
        <p:spPr bwMode="auto">
          <a:xfrm>
            <a:off x="4731461"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25" name="Freeform 12"/>
          <p:cNvSpPr>
            <a:spLocks/>
          </p:cNvSpPr>
          <p:nvPr/>
        </p:nvSpPr>
        <p:spPr bwMode="auto">
          <a:xfrm>
            <a:off x="4975578" y="228323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26" name="Freeform 13"/>
          <p:cNvSpPr>
            <a:spLocks/>
          </p:cNvSpPr>
          <p:nvPr/>
        </p:nvSpPr>
        <p:spPr bwMode="auto">
          <a:xfrm>
            <a:off x="5343992" y="3265492"/>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27" name="Freeform 14"/>
          <p:cNvSpPr>
            <a:spLocks/>
          </p:cNvSpPr>
          <p:nvPr/>
        </p:nvSpPr>
        <p:spPr bwMode="auto">
          <a:xfrm>
            <a:off x="5280381" y="3560769"/>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28" name="Freeform 15"/>
          <p:cNvSpPr>
            <a:spLocks/>
          </p:cNvSpPr>
          <p:nvPr/>
        </p:nvSpPr>
        <p:spPr bwMode="auto">
          <a:xfrm>
            <a:off x="5489222" y="3824288"/>
            <a:ext cx="37535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29" name="Freeform 16"/>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30" name="Freeform 17"/>
          <p:cNvSpPr>
            <a:spLocks/>
          </p:cNvSpPr>
          <p:nvPr/>
        </p:nvSpPr>
        <p:spPr bwMode="auto">
          <a:xfrm>
            <a:off x="5843415"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31" name="Freeform 18"/>
          <p:cNvSpPr>
            <a:spLocks/>
          </p:cNvSpPr>
          <p:nvPr/>
        </p:nvSpPr>
        <p:spPr bwMode="auto">
          <a:xfrm>
            <a:off x="5590824"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32" name="Freeform 19"/>
          <p:cNvSpPr>
            <a:spLocks/>
          </p:cNvSpPr>
          <p:nvPr/>
        </p:nvSpPr>
        <p:spPr bwMode="auto">
          <a:xfrm>
            <a:off x="5987385" y="3009900"/>
            <a:ext cx="44167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33" name="Freeform 20"/>
          <p:cNvSpPr>
            <a:spLocks/>
          </p:cNvSpPr>
          <p:nvPr/>
        </p:nvSpPr>
        <p:spPr bwMode="auto">
          <a:xfrm>
            <a:off x="4844345" y="36607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34"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35" name="Freeform 22"/>
          <p:cNvSpPr>
            <a:spLocks/>
          </p:cNvSpPr>
          <p:nvPr/>
        </p:nvSpPr>
        <p:spPr bwMode="auto">
          <a:xfrm>
            <a:off x="3324608" y="2453099"/>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36" name="Freeform 23"/>
          <p:cNvSpPr>
            <a:spLocks/>
          </p:cNvSpPr>
          <p:nvPr/>
        </p:nvSpPr>
        <p:spPr bwMode="auto">
          <a:xfrm>
            <a:off x="3434645" y="3003961"/>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37" name="Freeform 24"/>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38" name="Freeform 25"/>
          <p:cNvSpPr>
            <a:spLocks/>
          </p:cNvSpPr>
          <p:nvPr/>
        </p:nvSpPr>
        <p:spPr bwMode="auto">
          <a:xfrm>
            <a:off x="3601157" y="366118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39"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40" name="Freeform 27"/>
          <p:cNvSpPr>
            <a:spLocks/>
          </p:cNvSpPr>
          <p:nvPr/>
        </p:nvSpPr>
        <p:spPr bwMode="auto">
          <a:xfrm>
            <a:off x="6660600"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4841" name="Group 28"/>
          <p:cNvGrpSpPr>
            <a:grpSpLocks/>
          </p:cNvGrpSpPr>
          <p:nvPr/>
        </p:nvGrpSpPr>
        <p:grpSpPr bwMode="auto">
          <a:xfrm>
            <a:off x="1027494" y="3886200"/>
            <a:ext cx="1786467" cy="1390650"/>
            <a:chOff x="768" y="2832"/>
            <a:chExt cx="1203" cy="876"/>
          </a:xfrm>
        </p:grpSpPr>
        <p:sp>
          <p:nvSpPr>
            <p:cNvPr id="34885"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86"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87"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88"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89"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90"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91"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92"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93"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94"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95"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96"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97"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98"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99"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34842" name="Freeform 44"/>
          <p:cNvSpPr>
            <a:spLocks/>
          </p:cNvSpPr>
          <p:nvPr/>
        </p:nvSpPr>
        <p:spPr bwMode="auto">
          <a:xfrm>
            <a:off x="2956278" y="2794411"/>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43" name="Freeform 45"/>
          <p:cNvSpPr>
            <a:spLocks/>
          </p:cNvSpPr>
          <p:nvPr/>
        </p:nvSpPr>
        <p:spPr bwMode="auto">
          <a:xfrm>
            <a:off x="2343861" y="1709741"/>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44" name="Freeform 46"/>
          <p:cNvSpPr>
            <a:spLocks/>
          </p:cNvSpPr>
          <p:nvPr/>
        </p:nvSpPr>
        <p:spPr bwMode="auto">
          <a:xfrm>
            <a:off x="2168878" y="2035586"/>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45" name="Freeform 47"/>
          <p:cNvSpPr>
            <a:spLocks/>
          </p:cNvSpPr>
          <p:nvPr/>
        </p:nvSpPr>
        <p:spPr bwMode="auto">
          <a:xfrm>
            <a:off x="2805289" y="1833974"/>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46" name="Freeform 48"/>
          <p:cNvSpPr>
            <a:spLocks/>
          </p:cNvSpPr>
          <p:nvPr/>
        </p:nvSpPr>
        <p:spPr bwMode="auto">
          <a:xfrm>
            <a:off x="3050824"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47" name="Freeform 49"/>
          <p:cNvSpPr>
            <a:spLocks/>
          </p:cNvSpPr>
          <p:nvPr/>
        </p:nvSpPr>
        <p:spPr bwMode="auto">
          <a:xfrm>
            <a:off x="2451100" y="266264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48" name="Freeform 50"/>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49" name="Freeform 51"/>
          <p:cNvSpPr>
            <a:spLocks/>
          </p:cNvSpPr>
          <p:nvPr/>
        </p:nvSpPr>
        <p:spPr bwMode="auto">
          <a:xfrm>
            <a:off x="4607278" y="1981611"/>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50" name="Freeform 52"/>
          <p:cNvSpPr>
            <a:spLocks/>
          </p:cNvSpPr>
          <p:nvPr/>
        </p:nvSpPr>
        <p:spPr bwMode="auto">
          <a:xfrm>
            <a:off x="4902201" y="4134261"/>
            <a:ext cx="557389"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51" name="Freeform 53"/>
          <p:cNvSpPr>
            <a:spLocks/>
          </p:cNvSpPr>
          <p:nvPr/>
        </p:nvSpPr>
        <p:spPr bwMode="auto">
          <a:xfrm>
            <a:off x="5126633"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4852" name="Group 54"/>
          <p:cNvGrpSpPr>
            <a:grpSpLocks/>
          </p:cNvGrpSpPr>
          <p:nvPr/>
        </p:nvGrpSpPr>
        <p:grpSpPr bwMode="auto">
          <a:xfrm>
            <a:off x="5177371" y="2197100"/>
            <a:ext cx="738011" cy="742950"/>
            <a:chOff x="3562" y="1636"/>
            <a:chExt cx="497" cy="468"/>
          </a:xfrm>
        </p:grpSpPr>
        <p:sp>
          <p:nvSpPr>
            <p:cNvPr id="34883"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84"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34853" name="Freeform 57"/>
          <p:cNvSpPr>
            <a:spLocks/>
          </p:cNvSpPr>
          <p:nvPr/>
        </p:nvSpPr>
        <p:spPr bwMode="auto">
          <a:xfrm>
            <a:off x="5473799" y="291823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54" name="Freeform 58"/>
          <p:cNvSpPr>
            <a:spLocks/>
          </p:cNvSpPr>
          <p:nvPr/>
        </p:nvSpPr>
        <p:spPr bwMode="auto">
          <a:xfrm>
            <a:off x="5171723" y="3846515"/>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55" name="Freeform 59"/>
          <p:cNvSpPr>
            <a:spLocks/>
          </p:cNvSpPr>
          <p:nvPr/>
        </p:nvSpPr>
        <p:spPr bwMode="auto">
          <a:xfrm>
            <a:off x="6111524" y="2732499"/>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56" name="Freeform 60"/>
          <p:cNvSpPr>
            <a:spLocks/>
          </p:cNvSpPr>
          <p:nvPr/>
        </p:nvSpPr>
        <p:spPr bwMode="auto">
          <a:xfrm>
            <a:off x="5922435" y="3127786"/>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57" name="Freeform 61"/>
          <p:cNvSpPr>
            <a:spLocks/>
          </p:cNvSpPr>
          <p:nvPr/>
        </p:nvSpPr>
        <p:spPr bwMode="auto">
          <a:xfrm>
            <a:off x="5973234" y="3730631"/>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58" name="Freeform 62"/>
          <p:cNvSpPr>
            <a:spLocks/>
          </p:cNvSpPr>
          <p:nvPr/>
        </p:nvSpPr>
        <p:spPr bwMode="auto">
          <a:xfrm>
            <a:off x="5749016"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59" name="Freeform 63"/>
          <p:cNvSpPr>
            <a:spLocks/>
          </p:cNvSpPr>
          <p:nvPr/>
        </p:nvSpPr>
        <p:spPr bwMode="auto">
          <a:xfrm>
            <a:off x="6247081"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60" name="Freeform 64"/>
          <p:cNvSpPr>
            <a:spLocks/>
          </p:cNvSpPr>
          <p:nvPr/>
        </p:nvSpPr>
        <p:spPr bwMode="auto">
          <a:xfrm>
            <a:off x="6588478" y="3018249"/>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61" name="Freeform 65"/>
          <p:cNvSpPr>
            <a:spLocks/>
          </p:cNvSpPr>
          <p:nvPr/>
        </p:nvSpPr>
        <p:spPr bwMode="auto">
          <a:xfrm>
            <a:off x="6616855" y="2802349"/>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62" name="Freeform 66"/>
          <p:cNvSpPr>
            <a:spLocks/>
          </p:cNvSpPr>
          <p:nvPr/>
        </p:nvSpPr>
        <p:spPr bwMode="auto">
          <a:xfrm>
            <a:off x="6739512" y="265471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63" name="Freeform 67"/>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64" name="Freeform 68"/>
          <p:cNvSpPr>
            <a:spLocks/>
          </p:cNvSpPr>
          <p:nvPr/>
        </p:nvSpPr>
        <p:spPr bwMode="auto">
          <a:xfrm>
            <a:off x="6885017"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65" name="Freeform 69"/>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66" name="Freeform 70"/>
          <p:cNvSpPr>
            <a:spLocks/>
          </p:cNvSpPr>
          <p:nvPr/>
        </p:nvSpPr>
        <p:spPr bwMode="auto">
          <a:xfrm>
            <a:off x="6841097" y="1887949"/>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4867" name="Group 71"/>
          <p:cNvGrpSpPr>
            <a:grpSpLocks/>
          </p:cNvGrpSpPr>
          <p:nvPr/>
        </p:nvGrpSpPr>
        <p:grpSpPr bwMode="auto">
          <a:xfrm>
            <a:off x="2875845" y="4635911"/>
            <a:ext cx="859367" cy="588963"/>
            <a:chOff x="1991" y="3321"/>
            <a:chExt cx="361" cy="231"/>
          </a:xfrm>
        </p:grpSpPr>
        <p:sp>
          <p:nvSpPr>
            <p:cNvPr id="34875"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76"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77"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78"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79"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80"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81"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4882"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89" name="Rectangle 137"/>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0" name="Rectangle 138"/>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1" name="Rectangle 139"/>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2" name="Rectangle 140"/>
          <p:cNvSpPr>
            <a:spLocks noChangeArrowheads="1"/>
          </p:cNvSpPr>
          <p:nvPr/>
        </p:nvSpPr>
        <p:spPr bwMode="auto">
          <a:xfrm>
            <a:off x="395114" y="5892800"/>
            <a:ext cx="259221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5"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a:t>
            </a:r>
            <a:r>
              <a:rPr lang="en-US" sz="1400" b="1">
                <a:solidFill>
                  <a:srgbClr val="000000"/>
                </a:solidFill>
                <a:latin typeface="Arial Narrow" charset="0"/>
              </a:rPr>
              <a:t>Data       &lt;</a:t>
            </a:r>
            <a:r>
              <a:rPr lang="en-US" sz="1400" b="1" dirty="0">
                <a:solidFill>
                  <a:srgbClr val="000000"/>
                </a:solidFill>
                <a:latin typeface="Arial Narrow" charset="0"/>
              </a:rPr>
              <a:t>10</a:t>
            </a:r>
            <a:r>
              <a:rPr lang="en-US" sz="1400" b="1">
                <a:solidFill>
                  <a:srgbClr val="000000"/>
                </a:solidFill>
                <a:latin typeface="Arial Narrow" charset="0"/>
              </a:rPr>
              <a:t>%        10</a:t>
            </a:r>
            <a:r>
              <a:rPr lang="en-US" sz="1400" b="1" dirty="0">
                <a:solidFill>
                  <a:srgbClr val="000000"/>
                </a:solidFill>
                <a:latin typeface="Arial Narrow" charset="0"/>
              </a:rPr>
              <a:t>%–14%</a:t>
            </a:r>
          </a:p>
        </p:txBody>
      </p:sp>
      <p:sp>
        <p:nvSpPr>
          <p:cNvPr id="84" name="TextBox 83">
            <a:extLst>
              <a:ext uri="{FF2B5EF4-FFF2-40B4-BE49-F238E27FC236}">
                <a16:creationId xmlns:a16="http://schemas.microsoft.com/office/drawing/2014/main" xmlns="" id="{50857230-4CA3-4913-8F63-A976F2D8E03B}"/>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1986</a:t>
            </a:r>
          </a:p>
        </p:txBody>
      </p:sp>
      <p:sp>
        <p:nvSpPr>
          <p:cNvPr id="85" name="Rectangle 117">
            <a:extLst>
              <a:ext uri="{FF2B5EF4-FFF2-40B4-BE49-F238E27FC236}">
                <a16:creationId xmlns:a16="http://schemas.microsoft.com/office/drawing/2014/main" xmlns="" id="{05E80B1F-90CE-4C50-8DFF-8BEE7E1A0BA6}"/>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17440317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Freeform 5"/>
          <p:cNvSpPr>
            <a:spLocks/>
          </p:cNvSpPr>
          <p:nvPr/>
        </p:nvSpPr>
        <p:spPr bwMode="auto">
          <a:xfrm>
            <a:off x="4011993"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43" name="Freeform 6"/>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44" name="Freeform 7"/>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45" name="Freeform 8"/>
          <p:cNvSpPr>
            <a:spLocks/>
          </p:cNvSpPr>
          <p:nvPr/>
        </p:nvSpPr>
        <p:spPr bwMode="auto">
          <a:xfrm>
            <a:off x="4121860" y="3203982"/>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46" name="Freeform 9"/>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47" name="Freeform 10"/>
          <p:cNvSpPr>
            <a:spLocks/>
          </p:cNvSpPr>
          <p:nvPr/>
        </p:nvSpPr>
        <p:spPr bwMode="auto">
          <a:xfrm>
            <a:off x="4651027" y="2740432"/>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48" name="Freeform 11"/>
          <p:cNvSpPr>
            <a:spLocks/>
          </p:cNvSpPr>
          <p:nvPr/>
        </p:nvSpPr>
        <p:spPr bwMode="auto">
          <a:xfrm>
            <a:off x="4731461"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49" name="Freeform 12"/>
          <p:cNvSpPr>
            <a:spLocks/>
          </p:cNvSpPr>
          <p:nvPr/>
        </p:nvSpPr>
        <p:spPr bwMode="auto">
          <a:xfrm>
            <a:off x="4975578" y="2283232"/>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50" name="Freeform 13"/>
          <p:cNvSpPr>
            <a:spLocks/>
          </p:cNvSpPr>
          <p:nvPr/>
        </p:nvSpPr>
        <p:spPr bwMode="auto">
          <a:xfrm>
            <a:off x="5343992" y="3265492"/>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51" name="Freeform 14"/>
          <p:cNvSpPr>
            <a:spLocks/>
          </p:cNvSpPr>
          <p:nvPr/>
        </p:nvSpPr>
        <p:spPr bwMode="auto">
          <a:xfrm>
            <a:off x="5280381" y="3560769"/>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52" name="Freeform 15"/>
          <p:cNvSpPr>
            <a:spLocks/>
          </p:cNvSpPr>
          <p:nvPr/>
        </p:nvSpPr>
        <p:spPr bwMode="auto">
          <a:xfrm>
            <a:off x="5489222" y="3824288"/>
            <a:ext cx="37535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53" name="Freeform 16"/>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54" name="Freeform 17"/>
          <p:cNvSpPr>
            <a:spLocks/>
          </p:cNvSpPr>
          <p:nvPr/>
        </p:nvSpPr>
        <p:spPr bwMode="auto">
          <a:xfrm>
            <a:off x="5843415"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55" name="Freeform 18"/>
          <p:cNvSpPr>
            <a:spLocks/>
          </p:cNvSpPr>
          <p:nvPr/>
        </p:nvSpPr>
        <p:spPr bwMode="auto">
          <a:xfrm>
            <a:off x="5590824"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56" name="Freeform 19"/>
          <p:cNvSpPr>
            <a:spLocks/>
          </p:cNvSpPr>
          <p:nvPr/>
        </p:nvSpPr>
        <p:spPr bwMode="auto">
          <a:xfrm>
            <a:off x="5987385" y="3009900"/>
            <a:ext cx="44167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57" name="Freeform 20"/>
          <p:cNvSpPr>
            <a:spLocks/>
          </p:cNvSpPr>
          <p:nvPr/>
        </p:nvSpPr>
        <p:spPr bwMode="auto">
          <a:xfrm>
            <a:off x="4844345" y="36607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58"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59" name="Freeform 22"/>
          <p:cNvSpPr>
            <a:spLocks/>
          </p:cNvSpPr>
          <p:nvPr/>
        </p:nvSpPr>
        <p:spPr bwMode="auto">
          <a:xfrm>
            <a:off x="3324608" y="2453095"/>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60" name="Freeform 23"/>
          <p:cNvSpPr>
            <a:spLocks/>
          </p:cNvSpPr>
          <p:nvPr/>
        </p:nvSpPr>
        <p:spPr bwMode="auto">
          <a:xfrm>
            <a:off x="3434645" y="3003957"/>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61" name="Freeform 24"/>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62" name="Freeform 25"/>
          <p:cNvSpPr>
            <a:spLocks/>
          </p:cNvSpPr>
          <p:nvPr/>
        </p:nvSpPr>
        <p:spPr bwMode="auto">
          <a:xfrm>
            <a:off x="3601157" y="3661182"/>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63"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64" name="Freeform 27"/>
          <p:cNvSpPr>
            <a:spLocks/>
          </p:cNvSpPr>
          <p:nvPr/>
        </p:nvSpPr>
        <p:spPr bwMode="auto">
          <a:xfrm>
            <a:off x="6660600"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5865" name="Group 28"/>
          <p:cNvGrpSpPr>
            <a:grpSpLocks/>
          </p:cNvGrpSpPr>
          <p:nvPr/>
        </p:nvGrpSpPr>
        <p:grpSpPr bwMode="auto">
          <a:xfrm>
            <a:off x="1027492" y="3886200"/>
            <a:ext cx="1786467" cy="1390650"/>
            <a:chOff x="768" y="2832"/>
            <a:chExt cx="1203" cy="876"/>
          </a:xfrm>
        </p:grpSpPr>
        <p:sp>
          <p:nvSpPr>
            <p:cNvPr id="35909"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910"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911"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912"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913"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914"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915"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916"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917"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918"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919"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920"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921"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922"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923"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35866" name="Freeform 44"/>
          <p:cNvSpPr>
            <a:spLocks/>
          </p:cNvSpPr>
          <p:nvPr/>
        </p:nvSpPr>
        <p:spPr bwMode="auto">
          <a:xfrm>
            <a:off x="2956278" y="2794407"/>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67" name="Freeform 45"/>
          <p:cNvSpPr>
            <a:spLocks/>
          </p:cNvSpPr>
          <p:nvPr/>
        </p:nvSpPr>
        <p:spPr bwMode="auto">
          <a:xfrm>
            <a:off x="2343861" y="1709741"/>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68" name="Freeform 46"/>
          <p:cNvSpPr>
            <a:spLocks/>
          </p:cNvSpPr>
          <p:nvPr/>
        </p:nvSpPr>
        <p:spPr bwMode="auto">
          <a:xfrm>
            <a:off x="2168878" y="2035582"/>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69" name="Freeform 47"/>
          <p:cNvSpPr>
            <a:spLocks/>
          </p:cNvSpPr>
          <p:nvPr/>
        </p:nvSpPr>
        <p:spPr bwMode="auto">
          <a:xfrm>
            <a:off x="2805289" y="1833970"/>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70" name="Freeform 48"/>
          <p:cNvSpPr>
            <a:spLocks/>
          </p:cNvSpPr>
          <p:nvPr/>
        </p:nvSpPr>
        <p:spPr bwMode="auto">
          <a:xfrm>
            <a:off x="3050824"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71" name="Freeform 49"/>
          <p:cNvSpPr>
            <a:spLocks/>
          </p:cNvSpPr>
          <p:nvPr/>
        </p:nvSpPr>
        <p:spPr bwMode="auto">
          <a:xfrm>
            <a:off x="2451100" y="2662645"/>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72" name="Freeform 50"/>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73" name="Freeform 51"/>
          <p:cNvSpPr>
            <a:spLocks/>
          </p:cNvSpPr>
          <p:nvPr/>
        </p:nvSpPr>
        <p:spPr bwMode="auto">
          <a:xfrm>
            <a:off x="4607278" y="1981607"/>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74" name="Freeform 52"/>
          <p:cNvSpPr>
            <a:spLocks/>
          </p:cNvSpPr>
          <p:nvPr/>
        </p:nvSpPr>
        <p:spPr bwMode="auto">
          <a:xfrm>
            <a:off x="4902201" y="4134257"/>
            <a:ext cx="557389"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75" name="Freeform 53"/>
          <p:cNvSpPr>
            <a:spLocks/>
          </p:cNvSpPr>
          <p:nvPr/>
        </p:nvSpPr>
        <p:spPr bwMode="auto">
          <a:xfrm>
            <a:off x="5126633"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5876" name="Group 54"/>
          <p:cNvGrpSpPr>
            <a:grpSpLocks/>
          </p:cNvGrpSpPr>
          <p:nvPr/>
        </p:nvGrpSpPr>
        <p:grpSpPr bwMode="auto">
          <a:xfrm>
            <a:off x="5177371" y="2197100"/>
            <a:ext cx="738011" cy="742950"/>
            <a:chOff x="3562" y="1636"/>
            <a:chExt cx="497" cy="468"/>
          </a:xfrm>
        </p:grpSpPr>
        <p:sp>
          <p:nvSpPr>
            <p:cNvPr id="35907"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908"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35877" name="Freeform 57"/>
          <p:cNvSpPr>
            <a:spLocks/>
          </p:cNvSpPr>
          <p:nvPr/>
        </p:nvSpPr>
        <p:spPr bwMode="auto">
          <a:xfrm>
            <a:off x="5473799" y="2918232"/>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78" name="Freeform 58"/>
          <p:cNvSpPr>
            <a:spLocks/>
          </p:cNvSpPr>
          <p:nvPr/>
        </p:nvSpPr>
        <p:spPr bwMode="auto">
          <a:xfrm>
            <a:off x="5171723" y="3846515"/>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79" name="Freeform 59"/>
          <p:cNvSpPr>
            <a:spLocks/>
          </p:cNvSpPr>
          <p:nvPr/>
        </p:nvSpPr>
        <p:spPr bwMode="auto">
          <a:xfrm>
            <a:off x="6111524" y="2732495"/>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80" name="Freeform 60"/>
          <p:cNvSpPr>
            <a:spLocks/>
          </p:cNvSpPr>
          <p:nvPr/>
        </p:nvSpPr>
        <p:spPr bwMode="auto">
          <a:xfrm>
            <a:off x="5922435" y="3127782"/>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81" name="Freeform 61"/>
          <p:cNvSpPr>
            <a:spLocks/>
          </p:cNvSpPr>
          <p:nvPr/>
        </p:nvSpPr>
        <p:spPr bwMode="auto">
          <a:xfrm>
            <a:off x="5973234" y="3730631"/>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82" name="Freeform 62"/>
          <p:cNvSpPr>
            <a:spLocks/>
          </p:cNvSpPr>
          <p:nvPr/>
        </p:nvSpPr>
        <p:spPr bwMode="auto">
          <a:xfrm>
            <a:off x="5749016"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83" name="Freeform 63"/>
          <p:cNvSpPr>
            <a:spLocks/>
          </p:cNvSpPr>
          <p:nvPr/>
        </p:nvSpPr>
        <p:spPr bwMode="auto">
          <a:xfrm>
            <a:off x="6247081"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84" name="Freeform 64"/>
          <p:cNvSpPr>
            <a:spLocks/>
          </p:cNvSpPr>
          <p:nvPr/>
        </p:nvSpPr>
        <p:spPr bwMode="auto">
          <a:xfrm>
            <a:off x="6588478" y="3018245"/>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85" name="Freeform 65"/>
          <p:cNvSpPr>
            <a:spLocks/>
          </p:cNvSpPr>
          <p:nvPr/>
        </p:nvSpPr>
        <p:spPr bwMode="auto">
          <a:xfrm>
            <a:off x="6616855" y="2802345"/>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86" name="Freeform 66"/>
          <p:cNvSpPr>
            <a:spLocks/>
          </p:cNvSpPr>
          <p:nvPr/>
        </p:nvSpPr>
        <p:spPr bwMode="auto">
          <a:xfrm>
            <a:off x="6739512" y="2654707"/>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87" name="Freeform 67"/>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88" name="Freeform 68"/>
          <p:cNvSpPr>
            <a:spLocks/>
          </p:cNvSpPr>
          <p:nvPr/>
        </p:nvSpPr>
        <p:spPr bwMode="auto">
          <a:xfrm>
            <a:off x="6885015"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89" name="Freeform 69"/>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890" name="Freeform 70"/>
          <p:cNvSpPr>
            <a:spLocks/>
          </p:cNvSpPr>
          <p:nvPr/>
        </p:nvSpPr>
        <p:spPr bwMode="auto">
          <a:xfrm>
            <a:off x="6841097" y="1887945"/>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5891" name="Group 71"/>
          <p:cNvGrpSpPr>
            <a:grpSpLocks/>
          </p:cNvGrpSpPr>
          <p:nvPr/>
        </p:nvGrpSpPr>
        <p:grpSpPr bwMode="auto">
          <a:xfrm>
            <a:off x="2875845" y="4635907"/>
            <a:ext cx="859367" cy="588963"/>
            <a:chOff x="1991" y="3321"/>
            <a:chExt cx="361" cy="231"/>
          </a:xfrm>
        </p:grpSpPr>
        <p:sp>
          <p:nvSpPr>
            <p:cNvPr id="35899"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900"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901"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902"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903"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904"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905"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5906"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85" name="Rectangle 137"/>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86" name="Rectangle 138"/>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87" name="Rectangle 139"/>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88" name="Rectangle 140"/>
          <p:cNvSpPr>
            <a:spLocks noChangeArrowheads="1"/>
          </p:cNvSpPr>
          <p:nvPr/>
        </p:nvSpPr>
        <p:spPr bwMode="auto">
          <a:xfrm>
            <a:off x="395114" y="5892800"/>
            <a:ext cx="259221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89"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a:t>
            </a:r>
            <a:r>
              <a:rPr lang="en-US" sz="1400" b="1">
                <a:solidFill>
                  <a:srgbClr val="000000"/>
                </a:solidFill>
                <a:latin typeface="Arial Narrow" charset="0"/>
              </a:rPr>
              <a:t>Data       &lt;</a:t>
            </a:r>
            <a:r>
              <a:rPr lang="en-US" sz="1400" b="1" dirty="0">
                <a:solidFill>
                  <a:srgbClr val="000000"/>
                </a:solidFill>
                <a:latin typeface="Arial Narrow" charset="0"/>
              </a:rPr>
              <a:t>10</a:t>
            </a:r>
            <a:r>
              <a:rPr lang="en-US" sz="1400" b="1">
                <a:solidFill>
                  <a:srgbClr val="000000"/>
                </a:solidFill>
                <a:latin typeface="Arial Narrow" charset="0"/>
              </a:rPr>
              <a:t>%        10</a:t>
            </a:r>
            <a:r>
              <a:rPr lang="en-US" sz="1400" b="1" dirty="0">
                <a:solidFill>
                  <a:srgbClr val="000000"/>
                </a:solidFill>
                <a:latin typeface="Arial Narrow" charset="0"/>
              </a:rPr>
              <a:t>%–14%</a:t>
            </a:r>
          </a:p>
        </p:txBody>
      </p:sp>
      <p:sp>
        <p:nvSpPr>
          <p:cNvPr id="84" name="TextBox 83">
            <a:extLst>
              <a:ext uri="{FF2B5EF4-FFF2-40B4-BE49-F238E27FC236}">
                <a16:creationId xmlns:a16="http://schemas.microsoft.com/office/drawing/2014/main" xmlns="" id="{CA5D100A-8167-4D0B-A0ED-FA68B4C358E8}"/>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1987</a:t>
            </a:r>
          </a:p>
        </p:txBody>
      </p:sp>
      <p:sp>
        <p:nvSpPr>
          <p:cNvPr id="90" name="Rectangle 117">
            <a:extLst>
              <a:ext uri="{FF2B5EF4-FFF2-40B4-BE49-F238E27FC236}">
                <a16:creationId xmlns:a16="http://schemas.microsoft.com/office/drawing/2014/main" xmlns="" id="{4DDD5420-0DB7-4F5A-A277-6D7FF95E7B5A}"/>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9371058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22845"/>
            <a:ext cx="8229600" cy="1143000"/>
          </a:xfrm>
        </p:spPr>
        <p:txBody>
          <a:bodyPr>
            <a:normAutofit fontScale="90000"/>
          </a:bodyPr>
          <a:lstStyle/>
          <a:p>
            <a:r>
              <a:rPr lang="en-US" b="1" dirty="0">
                <a:solidFill>
                  <a:srgbClr val="C00000"/>
                </a:solidFill>
              </a:rPr>
              <a:t>Rapidly Expanding Interest in Statistics/Data Science</a:t>
            </a:r>
            <a:endParaRPr lang="en-US" b="1" u="sng" dirty="0">
              <a:solidFill>
                <a:srgbClr val="C00000"/>
              </a:solidFill>
            </a:endParaRPr>
          </a:p>
        </p:txBody>
      </p:sp>
      <p:sp>
        <p:nvSpPr>
          <p:cNvPr id="3" name="TextBox 2"/>
          <p:cNvSpPr txBox="1"/>
          <p:nvPr/>
        </p:nvSpPr>
        <p:spPr>
          <a:xfrm>
            <a:off x="380213" y="1642240"/>
            <a:ext cx="8571295" cy="4739759"/>
          </a:xfrm>
          <a:prstGeom prst="rect">
            <a:avLst/>
          </a:prstGeom>
          <a:noFill/>
        </p:spPr>
        <p:txBody>
          <a:bodyPr wrap="square" rtlCol="0">
            <a:spAutoFit/>
          </a:bodyPr>
          <a:lstStyle/>
          <a:p>
            <a:pPr marL="571500" indent="-571500">
              <a:spcAft>
                <a:spcPts val="1200"/>
              </a:spcAft>
              <a:buFont typeface="Arial" panose="020B0604020202020204" pitchFamily="34" charset="0"/>
              <a:buChar char="•"/>
            </a:pPr>
            <a:r>
              <a:rPr lang="en-US" sz="3600" dirty="0"/>
              <a:t>Enrollment in Intro Stat</a:t>
            </a:r>
          </a:p>
          <a:p>
            <a:pPr marL="571500" indent="-571500">
              <a:spcAft>
                <a:spcPts val="1200"/>
              </a:spcAft>
              <a:buFont typeface="Arial" panose="020B0604020202020204" pitchFamily="34" charset="0"/>
              <a:buChar char="•"/>
            </a:pPr>
            <a:r>
              <a:rPr lang="en-US" sz="3600" dirty="0"/>
              <a:t>Enrollment in AP Stat</a:t>
            </a:r>
          </a:p>
          <a:p>
            <a:pPr marL="571500" indent="-571500">
              <a:spcAft>
                <a:spcPts val="1200"/>
              </a:spcAft>
              <a:buFont typeface="Arial" panose="020B0604020202020204" pitchFamily="34" charset="0"/>
              <a:buChar char="•"/>
            </a:pPr>
            <a:r>
              <a:rPr lang="en-US" sz="3600" dirty="0"/>
              <a:t>Enhanced statistics in Secondary School</a:t>
            </a:r>
          </a:p>
          <a:p>
            <a:pPr marL="571500" indent="-571500">
              <a:spcAft>
                <a:spcPts val="1200"/>
              </a:spcAft>
              <a:buFont typeface="Arial" panose="020B0604020202020204" pitchFamily="34" charset="0"/>
              <a:buChar char="•"/>
            </a:pPr>
            <a:r>
              <a:rPr lang="en-US" sz="3600" dirty="0"/>
              <a:t>Numbers of Stat graduates at all levels</a:t>
            </a:r>
          </a:p>
          <a:p>
            <a:pPr marL="571500" indent="-571500">
              <a:spcAft>
                <a:spcPts val="1200"/>
              </a:spcAft>
              <a:buFont typeface="Arial" panose="020B0604020202020204" pitchFamily="34" charset="0"/>
              <a:buChar char="•"/>
            </a:pPr>
            <a:r>
              <a:rPr lang="en-US" sz="3600" dirty="0"/>
              <a:t>Inclusion of Statistics on all “Top 10” type lists of rapidly growing job opportunities</a:t>
            </a:r>
          </a:p>
          <a:p>
            <a:pPr marL="571500" indent="-571500">
              <a:spcAft>
                <a:spcPts val="1200"/>
              </a:spcAft>
              <a:buFont typeface="Arial" panose="020B0604020202020204" pitchFamily="34" charset="0"/>
              <a:buChar char="•"/>
            </a:pPr>
            <a:r>
              <a:rPr lang="en-US" sz="3600" dirty="0"/>
              <a:t>And so on!</a:t>
            </a:r>
          </a:p>
        </p:txBody>
      </p:sp>
    </p:spTree>
    <p:extLst>
      <p:ext uri="{BB962C8B-B14F-4D97-AF65-F5344CB8AC3E}">
        <p14:creationId xmlns:p14="http://schemas.microsoft.com/office/powerpoint/2010/main" val="30510430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Freeform 5"/>
          <p:cNvSpPr>
            <a:spLocks/>
          </p:cNvSpPr>
          <p:nvPr/>
        </p:nvSpPr>
        <p:spPr bwMode="auto">
          <a:xfrm>
            <a:off x="4011990"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67" name="Freeform 6"/>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68" name="Freeform 7"/>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69" name="Freeform 8"/>
          <p:cNvSpPr>
            <a:spLocks/>
          </p:cNvSpPr>
          <p:nvPr/>
        </p:nvSpPr>
        <p:spPr bwMode="auto">
          <a:xfrm>
            <a:off x="4121860" y="320397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70" name="Freeform 9"/>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71" name="Freeform 10"/>
          <p:cNvSpPr>
            <a:spLocks/>
          </p:cNvSpPr>
          <p:nvPr/>
        </p:nvSpPr>
        <p:spPr bwMode="auto">
          <a:xfrm>
            <a:off x="4651027" y="274042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72" name="Freeform 11"/>
          <p:cNvSpPr>
            <a:spLocks/>
          </p:cNvSpPr>
          <p:nvPr/>
        </p:nvSpPr>
        <p:spPr bwMode="auto">
          <a:xfrm>
            <a:off x="4731461"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73" name="Freeform 12"/>
          <p:cNvSpPr>
            <a:spLocks/>
          </p:cNvSpPr>
          <p:nvPr/>
        </p:nvSpPr>
        <p:spPr bwMode="auto">
          <a:xfrm>
            <a:off x="4975578" y="228322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74" name="Freeform 13"/>
          <p:cNvSpPr>
            <a:spLocks/>
          </p:cNvSpPr>
          <p:nvPr/>
        </p:nvSpPr>
        <p:spPr bwMode="auto">
          <a:xfrm>
            <a:off x="5343992" y="3265492"/>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75" name="Freeform 14"/>
          <p:cNvSpPr>
            <a:spLocks/>
          </p:cNvSpPr>
          <p:nvPr/>
        </p:nvSpPr>
        <p:spPr bwMode="auto">
          <a:xfrm>
            <a:off x="5280381" y="3560769"/>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76" name="Freeform 15"/>
          <p:cNvSpPr>
            <a:spLocks/>
          </p:cNvSpPr>
          <p:nvPr/>
        </p:nvSpPr>
        <p:spPr bwMode="auto">
          <a:xfrm>
            <a:off x="5489222" y="3824288"/>
            <a:ext cx="37535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77" name="Freeform 16"/>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78" name="Freeform 17"/>
          <p:cNvSpPr>
            <a:spLocks/>
          </p:cNvSpPr>
          <p:nvPr/>
        </p:nvSpPr>
        <p:spPr bwMode="auto">
          <a:xfrm>
            <a:off x="5843415"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79" name="Freeform 18"/>
          <p:cNvSpPr>
            <a:spLocks/>
          </p:cNvSpPr>
          <p:nvPr/>
        </p:nvSpPr>
        <p:spPr bwMode="auto">
          <a:xfrm>
            <a:off x="5590824"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487E6"/>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80" name="Freeform 19"/>
          <p:cNvSpPr>
            <a:spLocks/>
          </p:cNvSpPr>
          <p:nvPr/>
        </p:nvSpPr>
        <p:spPr bwMode="auto">
          <a:xfrm>
            <a:off x="5987385" y="3009900"/>
            <a:ext cx="44167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81" name="Freeform 20"/>
          <p:cNvSpPr>
            <a:spLocks/>
          </p:cNvSpPr>
          <p:nvPr/>
        </p:nvSpPr>
        <p:spPr bwMode="auto">
          <a:xfrm>
            <a:off x="4844345" y="36607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82"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83" name="Freeform 22"/>
          <p:cNvSpPr>
            <a:spLocks/>
          </p:cNvSpPr>
          <p:nvPr/>
        </p:nvSpPr>
        <p:spPr bwMode="auto">
          <a:xfrm>
            <a:off x="3324608" y="2453089"/>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84" name="Freeform 23"/>
          <p:cNvSpPr>
            <a:spLocks/>
          </p:cNvSpPr>
          <p:nvPr/>
        </p:nvSpPr>
        <p:spPr bwMode="auto">
          <a:xfrm>
            <a:off x="3434645" y="3003951"/>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85" name="Freeform 24"/>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86" name="Freeform 25"/>
          <p:cNvSpPr>
            <a:spLocks/>
          </p:cNvSpPr>
          <p:nvPr/>
        </p:nvSpPr>
        <p:spPr bwMode="auto">
          <a:xfrm>
            <a:off x="3601157" y="36611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87"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88" name="Freeform 27"/>
          <p:cNvSpPr>
            <a:spLocks/>
          </p:cNvSpPr>
          <p:nvPr/>
        </p:nvSpPr>
        <p:spPr bwMode="auto">
          <a:xfrm>
            <a:off x="6660600"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6889" name="Group 28"/>
          <p:cNvGrpSpPr>
            <a:grpSpLocks/>
          </p:cNvGrpSpPr>
          <p:nvPr/>
        </p:nvGrpSpPr>
        <p:grpSpPr bwMode="auto">
          <a:xfrm>
            <a:off x="1027489" y="3886200"/>
            <a:ext cx="1786467" cy="1390650"/>
            <a:chOff x="768" y="2832"/>
            <a:chExt cx="1203" cy="876"/>
          </a:xfrm>
        </p:grpSpPr>
        <p:sp>
          <p:nvSpPr>
            <p:cNvPr id="36933"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34"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35"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36"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37"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38"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39"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40"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41"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42"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43"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44"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45"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46"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47"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36890" name="Freeform 44"/>
          <p:cNvSpPr>
            <a:spLocks/>
          </p:cNvSpPr>
          <p:nvPr/>
        </p:nvSpPr>
        <p:spPr bwMode="auto">
          <a:xfrm>
            <a:off x="2956278" y="2794401"/>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91" name="Freeform 45"/>
          <p:cNvSpPr>
            <a:spLocks/>
          </p:cNvSpPr>
          <p:nvPr/>
        </p:nvSpPr>
        <p:spPr bwMode="auto">
          <a:xfrm>
            <a:off x="2343861" y="1709741"/>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92" name="Freeform 46"/>
          <p:cNvSpPr>
            <a:spLocks/>
          </p:cNvSpPr>
          <p:nvPr/>
        </p:nvSpPr>
        <p:spPr bwMode="auto">
          <a:xfrm>
            <a:off x="2168878" y="2035576"/>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93" name="Freeform 47"/>
          <p:cNvSpPr>
            <a:spLocks/>
          </p:cNvSpPr>
          <p:nvPr/>
        </p:nvSpPr>
        <p:spPr bwMode="auto">
          <a:xfrm>
            <a:off x="2805289" y="1833964"/>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94" name="Freeform 48"/>
          <p:cNvSpPr>
            <a:spLocks/>
          </p:cNvSpPr>
          <p:nvPr/>
        </p:nvSpPr>
        <p:spPr bwMode="auto">
          <a:xfrm>
            <a:off x="3050824"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95" name="Freeform 49"/>
          <p:cNvSpPr>
            <a:spLocks/>
          </p:cNvSpPr>
          <p:nvPr/>
        </p:nvSpPr>
        <p:spPr bwMode="auto">
          <a:xfrm>
            <a:off x="2451100" y="266263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96" name="Freeform 50"/>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97" name="Freeform 51"/>
          <p:cNvSpPr>
            <a:spLocks/>
          </p:cNvSpPr>
          <p:nvPr/>
        </p:nvSpPr>
        <p:spPr bwMode="auto">
          <a:xfrm>
            <a:off x="4607278" y="1981601"/>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98" name="Freeform 52"/>
          <p:cNvSpPr>
            <a:spLocks/>
          </p:cNvSpPr>
          <p:nvPr/>
        </p:nvSpPr>
        <p:spPr bwMode="auto">
          <a:xfrm>
            <a:off x="4902201" y="4134251"/>
            <a:ext cx="557389"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899" name="Freeform 53"/>
          <p:cNvSpPr>
            <a:spLocks/>
          </p:cNvSpPr>
          <p:nvPr/>
        </p:nvSpPr>
        <p:spPr bwMode="auto">
          <a:xfrm>
            <a:off x="5126633"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6900" name="Group 54"/>
          <p:cNvGrpSpPr>
            <a:grpSpLocks/>
          </p:cNvGrpSpPr>
          <p:nvPr/>
        </p:nvGrpSpPr>
        <p:grpSpPr bwMode="auto">
          <a:xfrm>
            <a:off x="5177371" y="2197100"/>
            <a:ext cx="738011" cy="742950"/>
            <a:chOff x="3562" y="1636"/>
            <a:chExt cx="497" cy="468"/>
          </a:xfrm>
        </p:grpSpPr>
        <p:sp>
          <p:nvSpPr>
            <p:cNvPr id="36931"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32"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36901" name="Freeform 57"/>
          <p:cNvSpPr>
            <a:spLocks/>
          </p:cNvSpPr>
          <p:nvPr/>
        </p:nvSpPr>
        <p:spPr bwMode="auto">
          <a:xfrm>
            <a:off x="5473799" y="291822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02" name="Freeform 58"/>
          <p:cNvSpPr>
            <a:spLocks/>
          </p:cNvSpPr>
          <p:nvPr/>
        </p:nvSpPr>
        <p:spPr bwMode="auto">
          <a:xfrm>
            <a:off x="5171723" y="3846515"/>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03" name="Freeform 59"/>
          <p:cNvSpPr>
            <a:spLocks/>
          </p:cNvSpPr>
          <p:nvPr/>
        </p:nvSpPr>
        <p:spPr bwMode="auto">
          <a:xfrm>
            <a:off x="6111524" y="2732489"/>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04" name="Freeform 60"/>
          <p:cNvSpPr>
            <a:spLocks/>
          </p:cNvSpPr>
          <p:nvPr/>
        </p:nvSpPr>
        <p:spPr bwMode="auto">
          <a:xfrm>
            <a:off x="5922435" y="3127776"/>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05" name="Freeform 61"/>
          <p:cNvSpPr>
            <a:spLocks/>
          </p:cNvSpPr>
          <p:nvPr/>
        </p:nvSpPr>
        <p:spPr bwMode="auto">
          <a:xfrm>
            <a:off x="5973234" y="3730631"/>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06" name="Freeform 62"/>
          <p:cNvSpPr>
            <a:spLocks/>
          </p:cNvSpPr>
          <p:nvPr/>
        </p:nvSpPr>
        <p:spPr bwMode="auto">
          <a:xfrm>
            <a:off x="5749016"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07" name="Freeform 63"/>
          <p:cNvSpPr>
            <a:spLocks/>
          </p:cNvSpPr>
          <p:nvPr/>
        </p:nvSpPr>
        <p:spPr bwMode="auto">
          <a:xfrm>
            <a:off x="6247081"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08" name="Freeform 64"/>
          <p:cNvSpPr>
            <a:spLocks/>
          </p:cNvSpPr>
          <p:nvPr/>
        </p:nvSpPr>
        <p:spPr bwMode="auto">
          <a:xfrm>
            <a:off x="6588478" y="3018239"/>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09" name="Freeform 65"/>
          <p:cNvSpPr>
            <a:spLocks/>
          </p:cNvSpPr>
          <p:nvPr/>
        </p:nvSpPr>
        <p:spPr bwMode="auto">
          <a:xfrm>
            <a:off x="6616855" y="2802339"/>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10" name="Freeform 66"/>
          <p:cNvSpPr>
            <a:spLocks/>
          </p:cNvSpPr>
          <p:nvPr/>
        </p:nvSpPr>
        <p:spPr bwMode="auto">
          <a:xfrm>
            <a:off x="6739512" y="265470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11" name="Freeform 67"/>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12" name="Freeform 68"/>
          <p:cNvSpPr>
            <a:spLocks/>
          </p:cNvSpPr>
          <p:nvPr/>
        </p:nvSpPr>
        <p:spPr bwMode="auto">
          <a:xfrm>
            <a:off x="6885012"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13" name="Freeform 69"/>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14" name="Freeform 70"/>
          <p:cNvSpPr>
            <a:spLocks/>
          </p:cNvSpPr>
          <p:nvPr/>
        </p:nvSpPr>
        <p:spPr bwMode="auto">
          <a:xfrm>
            <a:off x="6841097" y="1887939"/>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6915" name="Group 71"/>
          <p:cNvGrpSpPr>
            <a:grpSpLocks/>
          </p:cNvGrpSpPr>
          <p:nvPr/>
        </p:nvGrpSpPr>
        <p:grpSpPr bwMode="auto">
          <a:xfrm>
            <a:off x="2875845" y="4635901"/>
            <a:ext cx="859367" cy="588963"/>
            <a:chOff x="1991" y="3321"/>
            <a:chExt cx="361" cy="231"/>
          </a:xfrm>
        </p:grpSpPr>
        <p:sp>
          <p:nvSpPr>
            <p:cNvPr id="36923"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24"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25"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26"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27"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28"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29"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6930"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87" name="Rectangle 137"/>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88" name="Rectangle 138"/>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89" name="Rectangle 139"/>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0" name="Rectangle 140"/>
          <p:cNvSpPr>
            <a:spLocks noChangeArrowheads="1"/>
          </p:cNvSpPr>
          <p:nvPr/>
        </p:nvSpPr>
        <p:spPr bwMode="auto">
          <a:xfrm>
            <a:off x="395114" y="5892800"/>
            <a:ext cx="259221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1"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a:t>
            </a:r>
            <a:r>
              <a:rPr lang="en-US" sz="1400" b="1">
                <a:solidFill>
                  <a:srgbClr val="000000"/>
                </a:solidFill>
                <a:latin typeface="Arial Narrow" charset="0"/>
              </a:rPr>
              <a:t>Data       &lt;</a:t>
            </a:r>
            <a:r>
              <a:rPr lang="en-US" sz="1400" b="1" dirty="0">
                <a:solidFill>
                  <a:srgbClr val="000000"/>
                </a:solidFill>
                <a:latin typeface="Arial Narrow" charset="0"/>
              </a:rPr>
              <a:t>10</a:t>
            </a:r>
            <a:r>
              <a:rPr lang="en-US" sz="1400" b="1">
                <a:solidFill>
                  <a:srgbClr val="000000"/>
                </a:solidFill>
                <a:latin typeface="Arial Narrow" charset="0"/>
              </a:rPr>
              <a:t>%        10</a:t>
            </a:r>
            <a:r>
              <a:rPr lang="en-US" sz="1400" b="1" dirty="0">
                <a:solidFill>
                  <a:srgbClr val="000000"/>
                </a:solidFill>
                <a:latin typeface="Arial Narrow" charset="0"/>
              </a:rPr>
              <a:t>%–14%</a:t>
            </a:r>
          </a:p>
        </p:txBody>
      </p:sp>
      <p:sp>
        <p:nvSpPr>
          <p:cNvPr id="86" name="TextBox 85">
            <a:extLst>
              <a:ext uri="{FF2B5EF4-FFF2-40B4-BE49-F238E27FC236}">
                <a16:creationId xmlns:a16="http://schemas.microsoft.com/office/drawing/2014/main" xmlns="" id="{2F2F5C09-A24B-45B4-954E-0DC88D985B21}"/>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1988</a:t>
            </a:r>
          </a:p>
        </p:txBody>
      </p:sp>
      <p:sp>
        <p:nvSpPr>
          <p:cNvPr id="92" name="Rectangle 117">
            <a:extLst>
              <a:ext uri="{FF2B5EF4-FFF2-40B4-BE49-F238E27FC236}">
                <a16:creationId xmlns:a16="http://schemas.microsoft.com/office/drawing/2014/main" xmlns="" id="{90DE7C68-2A67-4699-AFF5-20C9DFC84275}"/>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2930546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Freeform 2053"/>
          <p:cNvSpPr>
            <a:spLocks/>
          </p:cNvSpPr>
          <p:nvPr/>
        </p:nvSpPr>
        <p:spPr bwMode="auto">
          <a:xfrm>
            <a:off x="4011986"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891" name="Freeform 2054"/>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892" name="Freeform 2055"/>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893" name="Freeform 2056"/>
          <p:cNvSpPr>
            <a:spLocks/>
          </p:cNvSpPr>
          <p:nvPr/>
        </p:nvSpPr>
        <p:spPr bwMode="auto">
          <a:xfrm>
            <a:off x="4121860" y="3203968"/>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894" name="Freeform 2057"/>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895" name="Freeform 2058"/>
          <p:cNvSpPr>
            <a:spLocks/>
          </p:cNvSpPr>
          <p:nvPr/>
        </p:nvSpPr>
        <p:spPr bwMode="auto">
          <a:xfrm>
            <a:off x="4651027" y="2740418"/>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896" name="Freeform 2059"/>
          <p:cNvSpPr>
            <a:spLocks/>
          </p:cNvSpPr>
          <p:nvPr/>
        </p:nvSpPr>
        <p:spPr bwMode="auto">
          <a:xfrm>
            <a:off x="4731461"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897" name="Freeform 2060"/>
          <p:cNvSpPr>
            <a:spLocks/>
          </p:cNvSpPr>
          <p:nvPr/>
        </p:nvSpPr>
        <p:spPr bwMode="auto">
          <a:xfrm>
            <a:off x="4975578" y="2283218"/>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898" name="Freeform 2061"/>
          <p:cNvSpPr>
            <a:spLocks/>
          </p:cNvSpPr>
          <p:nvPr/>
        </p:nvSpPr>
        <p:spPr bwMode="auto">
          <a:xfrm>
            <a:off x="5343992" y="3265492"/>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899" name="Freeform 2062"/>
          <p:cNvSpPr>
            <a:spLocks/>
          </p:cNvSpPr>
          <p:nvPr/>
        </p:nvSpPr>
        <p:spPr bwMode="auto">
          <a:xfrm>
            <a:off x="5280381" y="3560769"/>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00" name="Freeform 2063"/>
          <p:cNvSpPr>
            <a:spLocks/>
          </p:cNvSpPr>
          <p:nvPr/>
        </p:nvSpPr>
        <p:spPr bwMode="auto">
          <a:xfrm>
            <a:off x="5489222" y="3824288"/>
            <a:ext cx="37535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01" name="Freeform 2064"/>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02" name="Freeform 2065"/>
          <p:cNvSpPr>
            <a:spLocks/>
          </p:cNvSpPr>
          <p:nvPr/>
        </p:nvSpPr>
        <p:spPr bwMode="auto">
          <a:xfrm>
            <a:off x="5843415"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03" name="Freeform 2066"/>
          <p:cNvSpPr>
            <a:spLocks/>
          </p:cNvSpPr>
          <p:nvPr/>
        </p:nvSpPr>
        <p:spPr bwMode="auto">
          <a:xfrm>
            <a:off x="5590824"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04" name="Freeform 2067"/>
          <p:cNvSpPr>
            <a:spLocks/>
          </p:cNvSpPr>
          <p:nvPr/>
        </p:nvSpPr>
        <p:spPr bwMode="auto">
          <a:xfrm>
            <a:off x="5987385" y="3009900"/>
            <a:ext cx="44167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05" name="Freeform 2068"/>
          <p:cNvSpPr>
            <a:spLocks/>
          </p:cNvSpPr>
          <p:nvPr/>
        </p:nvSpPr>
        <p:spPr bwMode="auto">
          <a:xfrm>
            <a:off x="4844345" y="36607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06" name="Freeform 2069"/>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07" name="Freeform 2070"/>
          <p:cNvSpPr>
            <a:spLocks/>
          </p:cNvSpPr>
          <p:nvPr/>
        </p:nvSpPr>
        <p:spPr bwMode="auto">
          <a:xfrm>
            <a:off x="3324608" y="2453081"/>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08" name="Freeform 2071"/>
          <p:cNvSpPr>
            <a:spLocks/>
          </p:cNvSpPr>
          <p:nvPr/>
        </p:nvSpPr>
        <p:spPr bwMode="auto">
          <a:xfrm>
            <a:off x="3434645" y="3003943"/>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09" name="Freeform 2072"/>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10" name="Freeform 2073"/>
          <p:cNvSpPr>
            <a:spLocks/>
          </p:cNvSpPr>
          <p:nvPr/>
        </p:nvSpPr>
        <p:spPr bwMode="auto">
          <a:xfrm>
            <a:off x="3601157" y="3661168"/>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11" name="Freeform 2074"/>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12" name="Freeform 2075"/>
          <p:cNvSpPr>
            <a:spLocks/>
          </p:cNvSpPr>
          <p:nvPr/>
        </p:nvSpPr>
        <p:spPr bwMode="auto">
          <a:xfrm>
            <a:off x="6660600"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7913" name="Group 2076"/>
          <p:cNvGrpSpPr>
            <a:grpSpLocks/>
          </p:cNvGrpSpPr>
          <p:nvPr/>
        </p:nvGrpSpPr>
        <p:grpSpPr bwMode="auto">
          <a:xfrm>
            <a:off x="1027485" y="3886200"/>
            <a:ext cx="1786467" cy="1390650"/>
            <a:chOff x="768" y="2832"/>
            <a:chExt cx="1203" cy="876"/>
          </a:xfrm>
        </p:grpSpPr>
        <p:sp>
          <p:nvSpPr>
            <p:cNvPr id="37957" name="Freeform 2077"/>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58" name="Freeform 2078"/>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59" name="Freeform 2079"/>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60" name="Freeform 2080"/>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61" name="Freeform 2081"/>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62" name="Freeform 2082"/>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63" name="Freeform 2083"/>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64" name="Freeform 2084"/>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65" name="Freeform 2085"/>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66" name="Freeform 2086"/>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67" name="Freeform 2087"/>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68" name="Freeform 2088"/>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69" name="Freeform 2089"/>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70" name="Freeform 2090"/>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71" name="Freeform 2091"/>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37914" name="Freeform 2092"/>
          <p:cNvSpPr>
            <a:spLocks/>
          </p:cNvSpPr>
          <p:nvPr/>
        </p:nvSpPr>
        <p:spPr bwMode="auto">
          <a:xfrm>
            <a:off x="2956278" y="2794393"/>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15" name="Freeform 2093"/>
          <p:cNvSpPr>
            <a:spLocks/>
          </p:cNvSpPr>
          <p:nvPr/>
        </p:nvSpPr>
        <p:spPr bwMode="auto">
          <a:xfrm>
            <a:off x="2343861" y="1709741"/>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16" name="Freeform 2094"/>
          <p:cNvSpPr>
            <a:spLocks/>
          </p:cNvSpPr>
          <p:nvPr/>
        </p:nvSpPr>
        <p:spPr bwMode="auto">
          <a:xfrm>
            <a:off x="2168878" y="2035568"/>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17" name="Freeform 2095"/>
          <p:cNvSpPr>
            <a:spLocks/>
          </p:cNvSpPr>
          <p:nvPr/>
        </p:nvSpPr>
        <p:spPr bwMode="auto">
          <a:xfrm>
            <a:off x="2805289" y="1833956"/>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18" name="Freeform 2096"/>
          <p:cNvSpPr>
            <a:spLocks/>
          </p:cNvSpPr>
          <p:nvPr/>
        </p:nvSpPr>
        <p:spPr bwMode="auto">
          <a:xfrm>
            <a:off x="3050824"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19" name="Freeform 2097"/>
          <p:cNvSpPr>
            <a:spLocks/>
          </p:cNvSpPr>
          <p:nvPr/>
        </p:nvSpPr>
        <p:spPr bwMode="auto">
          <a:xfrm>
            <a:off x="2451100" y="2662631"/>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20" name="Freeform 2098"/>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21" name="Freeform 2099"/>
          <p:cNvSpPr>
            <a:spLocks/>
          </p:cNvSpPr>
          <p:nvPr/>
        </p:nvSpPr>
        <p:spPr bwMode="auto">
          <a:xfrm>
            <a:off x="4607278" y="1981593"/>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22" name="Freeform 2100"/>
          <p:cNvSpPr>
            <a:spLocks/>
          </p:cNvSpPr>
          <p:nvPr/>
        </p:nvSpPr>
        <p:spPr bwMode="auto">
          <a:xfrm>
            <a:off x="4902201" y="4134243"/>
            <a:ext cx="557389"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23" name="Freeform 2101"/>
          <p:cNvSpPr>
            <a:spLocks/>
          </p:cNvSpPr>
          <p:nvPr/>
        </p:nvSpPr>
        <p:spPr bwMode="auto">
          <a:xfrm>
            <a:off x="5126633"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7924" name="Group 2102"/>
          <p:cNvGrpSpPr>
            <a:grpSpLocks/>
          </p:cNvGrpSpPr>
          <p:nvPr/>
        </p:nvGrpSpPr>
        <p:grpSpPr bwMode="auto">
          <a:xfrm>
            <a:off x="5177371" y="2197100"/>
            <a:ext cx="738011" cy="742950"/>
            <a:chOff x="3562" y="1636"/>
            <a:chExt cx="497" cy="468"/>
          </a:xfrm>
        </p:grpSpPr>
        <p:sp>
          <p:nvSpPr>
            <p:cNvPr id="37955" name="Freeform 2103"/>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56" name="Freeform 2104"/>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37925" name="Freeform 2105"/>
          <p:cNvSpPr>
            <a:spLocks/>
          </p:cNvSpPr>
          <p:nvPr/>
        </p:nvSpPr>
        <p:spPr bwMode="auto">
          <a:xfrm>
            <a:off x="5473799" y="2918218"/>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26" name="Freeform 2106"/>
          <p:cNvSpPr>
            <a:spLocks/>
          </p:cNvSpPr>
          <p:nvPr/>
        </p:nvSpPr>
        <p:spPr bwMode="auto">
          <a:xfrm>
            <a:off x="5171723" y="3846515"/>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27" name="Freeform 2107"/>
          <p:cNvSpPr>
            <a:spLocks/>
          </p:cNvSpPr>
          <p:nvPr/>
        </p:nvSpPr>
        <p:spPr bwMode="auto">
          <a:xfrm>
            <a:off x="6111524" y="2732481"/>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28" name="Freeform 2108"/>
          <p:cNvSpPr>
            <a:spLocks/>
          </p:cNvSpPr>
          <p:nvPr/>
        </p:nvSpPr>
        <p:spPr bwMode="auto">
          <a:xfrm>
            <a:off x="5922435" y="3127768"/>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29" name="Freeform 2109"/>
          <p:cNvSpPr>
            <a:spLocks/>
          </p:cNvSpPr>
          <p:nvPr/>
        </p:nvSpPr>
        <p:spPr bwMode="auto">
          <a:xfrm>
            <a:off x="5973234" y="3730631"/>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30" name="Freeform 2110"/>
          <p:cNvSpPr>
            <a:spLocks/>
          </p:cNvSpPr>
          <p:nvPr/>
        </p:nvSpPr>
        <p:spPr bwMode="auto">
          <a:xfrm>
            <a:off x="5749016"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31" name="Freeform 2111"/>
          <p:cNvSpPr>
            <a:spLocks/>
          </p:cNvSpPr>
          <p:nvPr/>
        </p:nvSpPr>
        <p:spPr bwMode="auto">
          <a:xfrm>
            <a:off x="6247081"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32" name="Freeform 2112"/>
          <p:cNvSpPr>
            <a:spLocks/>
          </p:cNvSpPr>
          <p:nvPr/>
        </p:nvSpPr>
        <p:spPr bwMode="auto">
          <a:xfrm>
            <a:off x="6588478" y="3018231"/>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33" name="Freeform 2113"/>
          <p:cNvSpPr>
            <a:spLocks/>
          </p:cNvSpPr>
          <p:nvPr/>
        </p:nvSpPr>
        <p:spPr bwMode="auto">
          <a:xfrm>
            <a:off x="6616855" y="2802331"/>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34" name="Freeform 2114"/>
          <p:cNvSpPr>
            <a:spLocks/>
          </p:cNvSpPr>
          <p:nvPr/>
        </p:nvSpPr>
        <p:spPr bwMode="auto">
          <a:xfrm>
            <a:off x="6739512" y="2654693"/>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35" name="Freeform 2115"/>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36" name="Freeform 2116"/>
          <p:cNvSpPr>
            <a:spLocks/>
          </p:cNvSpPr>
          <p:nvPr/>
        </p:nvSpPr>
        <p:spPr bwMode="auto">
          <a:xfrm>
            <a:off x="6885008"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37" name="Freeform 2117"/>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38" name="Freeform 2118"/>
          <p:cNvSpPr>
            <a:spLocks/>
          </p:cNvSpPr>
          <p:nvPr/>
        </p:nvSpPr>
        <p:spPr bwMode="auto">
          <a:xfrm>
            <a:off x="6841097" y="1887931"/>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AAC8F5"/>
          </a:solidFill>
          <a:ln w="12700" cmpd="sng">
            <a:solidFill>
              <a:srgbClr val="000000"/>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7939" name="Group 2119"/>
          <p:cNvGrpSpPr>
            <a:grpSpLocks/>
          </p:cNvGrpSpPr>
          <p:nvPr/>
        </p:nvGrpSpPr>
        <p:grpSpPr bwMode="auto">
          <a:xfrm>
            <a:off x="2875845" y="4635893"/>
            <a:ext cx="859367" cy="588963"/>
            <a:chOff x="1991" y="3321"/>
            <a:chExt cx="361" cy="231"/>
          </a:xfrm>
        </p:grpSpPr>
        <p:sp>
          <p:nvSpPr>
            <p:cNvPr id="37947" name="Freeform 2120"/>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48" name="Freeform 2121"/>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49" name="Freeform 2122"/>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50" name="Freeform 2123"/>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51" name="Freeform 2124"/>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52" name="Freeform 2125"/>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53" name="Freeform 2126"/>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7954" name="Freeform 2127"/>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87" name="Rectangle 137"/>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88" name="Rectangle 138"/>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89" name="Rectangle 139"/>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0" name="Rectangle 140"/>
          <p:cNvSpPr>
            <a:spLocks noChangeArrowheads="1"/>
          </p:cNvSpPr>
          <p:nvPr/>
        </p:nvSpPr>
        <p:spPr bwMode="auto">
          <a:xfrm>
            <a:off x="395114" y="5892800"/>
            <a:ext cx="259221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1"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a:t>
            </a:r>
            <a:r>
              <a:rPr lang="en-US" sz="1400" b="1">
                <a:solidFill>
                  <a:srgbClr val="000000"/>
                </a:solidFill>
                <a:latin typeface="Arial Narrow" charset="0"/>
              </a:rPr>
              <a:t>Data       &lt;</a:t>
            </a:r>
            <a:r>
              <a:rPr lang="en-US" sz="1400" b="1" dirty="0">
                <a:solidFill>
                  <a:srgbClr val="000000"/>
                </a:solidFill>
                <a:latin typeface="Arial Narrow" charset="0"/>
              </a:rPr>
              <a:t>10</a:t>
            </a:r>
            <a:r>
              <a:rPr lang="en-US" sz="1400" b="1">
                <a:solidFill>
                  <a:srgbClr val="000000"/>
                </a:solidFill>
                <a:latin typeface="Arial Narrow" charset="0"/>
              </a:rPr>
              <a:t>%        10</a:t>
            </a:r>
            <a:r>
              <a:rPr lang="en-US" sz="1400" b="1" dirty="0">
                <a:solidFill>
                  <a:srgbClr val="000000"/>
                </a:solidFill>
                <a:latin typeface="Arial Narrow" charset="0"/>
              </a:rPr>
              <a:t>%–14%</a:t>
            </a:r>
          </a:p>
        </p:txBody>
      </p:sp>
      <p:sp>
        <p:nvSpPr>
          <p:cNvPr id="86" name="TextBox 85">
            <a:extLst>
              <a:ext uri="{FF2B5EF4-FFF2-40B4-BE49-F238E27FC236}">
                <a16:creationId xmlns:a16="http://schemas.microsoft.com/office/drawing/2014/main" xmlns="" id="{03CE3033-E24A-4CCE-822B-9BFED2F21BDA}"/>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1989</a:t>
            </a:r>
          </a:p>
        </p:txBody>
      </p:sp>
      <p:sp>
        <p:nvSpPr>
          <p:cNvPr id="92" name="Rectangle 117">
            <a:extLst>
              <a:ext uri="{FF2B5EF4-FFF2-40B4-BE49-F238E27FC236}">
                <a16:creationId xmlns:a16="http://schemas.microsoft.com/office/drawing/2014/main" xmlns="" id="{7ED4E1FC-8DE4-42C1-8EC5-AB735CE2FC9F}"/>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11902394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Freeform 5"/>
          <p:cNvSpPr>
            <a:spLocks/>
          </p:cNvSpPr>
          <p:nvPr/>
        </p:nvSpPr>
        <p:spPr bwMode="auto">
          <a:xfrm>
            <a:off x="2343861" y="1709741"/>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15" name="Freeform 6"/>
          <p:cNvSpPr>
            <a:spLocks/>
          </p:cNvSpPr>
          <p:nvPr/>
        </p:nvSpPr>
        <p:spPr bwMode="auto">
          <a:xfrm>
            <a:off x="4011981"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16" name="Freeform 7"/>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17" name="Freeform 8"/>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18" name="Freeform 9"/>
          <p:cNvSpPr>
            <a:spLocks/>
          </p:cNvSpPr>
          <p:nvPr/>
        </p:nvSpPr>
        <p:spPr bwMode="auto">
          <a:xfrm>
            <a:off x="4121860" y="3203958"/>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19" name="Freeform 10"/>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20" name="Freeform 11"/>
          <p:cNvSpPr>
            <a:spLocks/>
          </p:cNvSpPr>
          <p:nvPr/>
        </p:nvSpPr>
        <p:spPr bwMode="auto">
          <a:xfrm>
            <a:off x="4651027" y="2740408"/>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21" name="Freeform 12"/>
          <p:cNvSpPr>
            <a:spLocks/>
          </p:cNvSpPr>
          <p:nvPr/>
        </p:nvSpPr>
        <p:spPr bwMode="auto">
          <a:xfrm>
            <a:off x="4731461"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22" name="Freeform 13"/>
          <p:cNvSpPr>
            <a:spLocks/>
          </p:cNvSpPr>
          <p:nvPr/>
        </p:nvSpPr>
        <p:spPr bwMode="auto">
          <a:xfrm>
            <a:off x="4975578" y="2283208"/>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23" name="Freeform 14"/>
          <p:cNvSpPr>
            <a:spLocks/>
          </p:cNvSpPr>
          <p:nvPr/>
        </p:nvSpPr>
        <p:spPr bwMode="auto">
          <a:xfrm>
            <a:off x="5343992" y="3265492"/>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24" name="Freeform 15"/>
          <p:cNvSpPr>
            <a:spLocks/>
          </p:cNvSpPr>
          <p:nvPr/>
        </p:nvSpPr>
        <p:spPr bwMode="auto">
          <a:xfrm>
            <a:off x="5280381" y="3560769"/>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25" name="Freeform 16"/>
          <p:cNvSpPr>
            <a:spLocks/>
          </p:cNvSpPr>
          <p:nvPr/>
        </p:nvSpPr>
        <p:spPr bwMode="auto">
          <a:xfrm>
            <a:off x="5489222" y="3824288"/>
            <a:ext cx="37535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26" name="Freeform 17"/>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27" name="Freeform 18"/>
          <p:cNvSpPr>
            <a:spLocks/>
          </p:cNvSpPr>
          <p:nvPr/>
        </p:nvSpPr>
        <p:spPr bwMode="auto">
          <a:xfrm>
            <a:off x="5843415"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28" name="Freeform 19"/>
          <p:cNvSpPr>
            <a:spLocks/>
          </p:cNvSpPr>
          <p:nvPr/>
        </p:nvSpPr>
        <p:spPr bwMode="auto">
          <a:xfrm>
            <a:off x="5590824"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29" name="Freeform 20"/>
          <p:cNvSpPr>
            <a:spLocks/>
          </p:cNvSpPr>
          <p:nvPr/>
        </p:nvSpPr>
        <p:spPr bwMode="auto">
          <a:xfrm>
            <a:off x="5987385" y="3009900"/>
            <a:ext cx="44167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30" name="Freeform 21"/>
          <p:cNvSpPr>
            <a:spLocks/>
          </p:cNvSpPr>
          <p:nvPr/>
        </p:nvSpPr>
        <p:spPr bwMode="auto">
          <a:xfrm>
            <a:off x="4844345" y="36607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31" name="Freeform 22"/>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32" name="Freeform 23"/>
          <p:cNvSpPr>
            <a:spLocks/>
          </p:cNvSpPr>
          <p:nvPr/>
        </p:nvSpPr>
        <p:spPr bwMode="auto">
          <a:xfrm>
            <a:off x="3324608" y="2453071"/>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33" name="Freeform 24"/>
          <p:cNvSpPr>
            <a:spLocks/>
          </p:cNvSpPr>
          <p:nvPr/>
        </p:nvSpPr>
        <p:spPr bwMode="auto">
          <a:xfrm>
            <a:off x="3434645" y="3003933"/>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34" name="Freeform 25"/>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35" name="Freeform 26"/>
          <p:cNvSpPr>
            <a:spLocks/>
          </p:cNvSpPr>
          <p:nvPr/>
        </p:nvSpPr>
        <p:spPr bwMode="auto">
          <a:xfrm>
            <a:off x="3601157" y="3661158"/>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36" name="Freeform 27"/>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37" name="Freeform 28"/>
          <p:cNvSpPr>
            <a:spLocks/>
          </p:cNvSpPr>
          <p:nvPr/>
        </p:nvSpPr>
        <p:spPr bwMode="auto">
          <a:xfrm>
            <a:off x="6660600"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8938" name="Group 130"/>
          <p:cNvGrpSpPr>
            <a:grpSpLocks/>
          </p:cNvGrpSpPr>
          <p:nvPr/>
        </p:nvGrpSpPr>
        <p:grpSpPr bwMode="auto">
          <a:xfrm>
            <a:off x="1027480" y="3886200"/>
            <a:ext cx="1786467" cy="1390650"/>
            <a:chOff x="728" y="2532"/>
            <a:chExt cx="1266" cy="876"/>
          </a:xfrm>
        </p:grpSpPr>
        <p:sp>
          <p:nvSpPr>
            <p:cNvPr id="38981" name="Freeform 29"/>
            <p:cNvSpPr>
              <a:spLocks/>
            </p:cNvSpPr>
            <p:nvPr/>
          </p:nvSpPr>
          <p:spPr bwMode="auto">
            <a:xfrm>
              <a:off x="1031" y="2532"/>
              <a:ext cx="963" cy="780"/>
            </a:xfrm>
            <a:custGeom>
              <a:avLst/>
              <a:gdLst>
                <a:gd name="T0" fmla="*/ 1890 w 188"/>
                <a:gd name="T1" fmla="*/ 3588 h 160"/>
                <a:gd name="T2" fmla="*/ 3488 w 188"/>
                <a:gd name="T3" fmla="*/ 4636 h 160"/>
                <a:gd name="T4" fmla="*/ 2413 w 188"/>
                <a:gd name="T5" fmla="*/ 5796 h 160"/>
                <a:gd name="T6" fmla="*/ 2151 w 188"/>
                <a:gd name="T7" fmla="*/ 4992 h 160"/>
                <a:gd name="T8" fmla="*/ 681 w 188"/>
                <a:gd name="T9" fmla="*/ 6372 h 160"/>
                <a:gd name="T10" fmla="*/ 1470 w 188"/>
                <a:gd name="T11" fmla="*/ 7415 h 160"/>
                <a:gd name="T12" fmla="*/ 3621 w 188"/>
                <a:gd name="T13" fmla="*/ 7059 h 160"/>
                <a:gd name="T14" fmla="*/ 2966 w 188"/>
                <a:gd name="T15" fmla="*/ 8580 h 160"/>
                <a:gd name="T16" fmla="*/ 2413 w 188"/>
                <a:gd name="T17" fmla="*/ 9150 h 160"/>
                <a:gd name="T18" fmla="*/ 1337 w 188"/>
                <a:gd name="T19" fmla="*/ 9506 h 160"/>
                <a:gd name="T20" fmla="*/ 814 w 188"/>
                <a:gd name="T21" fmla="*/ 11359 h 160"/>
                <a:gd name="T22" fmla="*/ 1470 w 188"/>
                <a:gd name="T23" fmla="*/ 12407 h 160"/>
                <a:gd name="T24" fmla="*/ 2966 w 188"/>
                <a:gd name="T25" fmla="*/ 12977 h 160"/>
                <a:gd name="T26" fmla="*/ 2966 w 188"/>
                <a:gd name="T27" fmla="*/ 13904 h 160"/>
                <a:gd name="T28" fmla="*/ 4697 w 188"/>
                <a:gd name="T29" fmla="*/ 14259 h 160"/>
                <a:gd name="T30" fmla="*/ 5640 w 188"/>
                <a:gd name="T31" fmla="*/ 14474 h 160"/>
                <a:gd name="T32" fmla="*/ 3908 w 188"/>
                <a:gd name="T33" fmla="*/ 16326 h 160"/>
                <a:gd name="T34" fmla="*/ 2546 w 188"/>
                <a:gd name="T35" fmla="*/ 17038 h 160"/>
                <a:gd name="T36" fmla="*/ 394 w 188"/>
                <a:gd name="T37" fmla="*/ 17964 h 160"/>
                <a:gd name="T38" fmla="*/ 394 w 188"/>
                <a:gd name="T39" fmla="*/ 18535 h 160"/>
                <a:gd name="T40" fmla="*/ 3908 w 188"/>
                <a:gd name="T41" fmla="*/ 17253 h 160"/>
                <a:gd name="T42" fmla="*/ 8344 w 188"/>
                <a:gd name="T43" fmla="*/ 13904 h 160"/>
                <a:gd name="T44" fmla="*/ 7924 w 188"/>
                <a:gd name="T45" fmla="*/ 13548 h 160"/>
                <a:gd name="T46" fmla="*/ 10337 w 188"/>
                <a:gd name="T47" fmla="*/ 11003 h 160"/>
                <a:gd name="T48" fmla="*/ 9681 w 188"/>
                <a:gd name="T49" fmla="*/ 11690 h 160"/>
                <a:gd name="T50" fmla="*/ 9814 w 188"/>
                <a:gd name="T51" fmla="*/ 12621 h 160"/>
                <a:gd name="T52" fmla="*/ 9681 w 188"/>
                <a:gd name="T53" fmla="*/ 13216 h 160"/>
                <a:gd name="T54" fmla="*/ 11571 w 188"/>
                <a:gd name="T55" fmla="*/ 12285 h 160"/>
                <a:gd name="T56" fmla="*/ 11571 w 188"/>
                <a:gd name="T57" fmla="*/ 11359 h 160"/>
                <a:gd name="T58" fmla="*/ 14378 w 188"/>
                <a:gd name="T59" fmla="*/ 11929 h 160"/>
                <a:gd name="T60" fmla="*/ 16269 w 188"/>
                <a:gd name="T61" fmla="*/ 11690 h 160"/>
                <a:gd name="T62" fmla="*/ 19496 w 188"/>
                <a:gd name="T63" fmla="*/ 12621 h 160"/>
                <a:gd name="T64" fmla="*/ 20571 w 188"/>
                <a:gd name="T65" fmla="*/ 13787 h 160"/>
                <a:gd name="T66" fmla="*/ 22303 w 188"/>
                <a:gd name="T67" fmla="*/ 14830 h 160"/>
                <a:gd name="T68" fmla="*/ 25269 w 188"/>
                <a:gd name="T69" fmla="*/ 15069 h 160"/>
                <a:gd name="T70" fmla="*/ 24874 w 188"/>
                <a:gd name="T71" fmla="*/ 13548 h 160"/>
                <a:gd name="T72" fmla="*/ 23665 w 188"/>
                <a:gd name="T73" fmla="*/ 13333 h 160"/>
                <a:gd name="T74" fmla="*/ 21908 w 188"/>
                <a:gd name="T75" fmla="*/ 12285 h 160"/>
                <a:gd name="T76" fmla="*/ 19757 w 188"/>
                <a:gd name="T77" fmla="*/ 11003 h 160"/>
                <a:gd name="T78" fmla="*/ 18942 w 188"/>
                <a:gd name="T79" fmla="*/ 11929 h 160"/>
                <a:gd name="T80" fmla="*/ 17344 w 188"/>
                <a:gd name="T81" fmla="*/ 10764 h 160"/>
                <a:gd name="T82" fmla="*/ 15715 w 188"/>
                <a:gd name="T83" fmla="*/ 9267 h 160"/>
                <a:gd name="T84" fmla="*/ 13697 w 188"/>
                <a:gd name="T85" fmla="*/ 2423 h 160"/>
                <a:gd name="T86" fmla="*/ 12094 w 188"/>
                <a:gd name="T87" fmla="*/ 570 h 160"/>
                <a:gd name="T88" fmla="*/ 9261 w 188"/>
                <a:gd name="T89" fmla="*/ 570 h 160"/>
                <a:gd name="T90" fmla="*/ 7924 w 188"/>
                <a:gd name="T91" fmla="*/ 570 h 160"/>
                <a:gd name="T92" fmla="*/ 6060 w 188"/>
                <a:gd name="T93" fmla="*/ 0 h 160"/>
                <a:gd name="T94" fmla="*/ 4697 w 188"/>
                <a:gd name="T95" fmla="*/ 478 h 160"/>
                <a:gd name="T96" fmla="*/ 3227 w 188"/>
                <a:gd name="T97" fmla="*/ 1497 h 160"/>
                <a:gd name="T98" fmla="*/ 2546 w 188"/>
                <a:gd name="T99" fmla="*/ 2423 h 160"/>
                <a:gd name="T100" fmla="*/ 1337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82" name="Freeform 30"/>
            <p:cNvSpPr>
              <a:spLocks/>
            </p:cNvSpPr>
            <p:nvPr/>
          </p:nvSpPr>
          <p:spPr bwMode="auto">
            <a:xfrm>
              <a:off x="995" y="33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83" name="Freeform 31"/>
            <p:cNvSpPr>
              <a:spLocks/>
            </p:cNvSpPr>
            <p:nvPr/>
          </p:nvSpPr>
          <p:spPr bwMode="auto">
            <a:xfrm>
              <a:off x="949" y="3310"/>
              <a:ext cx="46" cy="30"/>
            </a:xfrm>
            <a:custGeom>
              <a:avLst/>
              <a:gdLst>
                <a:gd name="T0" fmla="*/ 940 w 9"/>
                <a:gd name="T1" fmla="*/ 0 h 6"/>
                <a:gd name="T2" fmla="*/ 521 w 9"/>
                <a:gd name="T3" fmla="*/ 0 h 6"/>
                <a:gd name="T4" fmla="*/ 394 w 9"/>
                <a:gd name="T5" fmla="*/ 125 h 6"/>
                <a:gd name="T6" fmla="*/ 394 w 9"/>
                <a:gd name="T7" fmla="*/ 125 h 6"/>
                <a:gd name="T8" fmla="*/ 394 w 9"/>
                <a:gd name="T9" fmla="*/ 250 h 6"/>
                <a:gd name="T10" fmla="*/ 394 w 9"/>
                <a:gd name="T11" fmla="*/ 375 h 6"/>
                <a:gd name="T12" fmla="*/ 261 w 9"/>
                <a:gd name="T13" fmla="*/ 375 h 6"/>
                <a:gd name="T14" fmla="*/ 261 w 9"/>
                <a:gd name="T15" fmla="*/ 375 h 6"/>
                <a:gd name="T16" fmla="*/ 133 w 9"/>
                <a:gd name="T17" fmla="*/ 375 h 6"/>
                <a:gd name="T18" fmla="*/ 133 w 9"/>
                <a:gd name="T19" fmla="*/ 500 h 6"/>
                <a:gd name="T20" fmla="*/ 133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33 w 9"/>
                <a:gd name="T39" fmla="*/ 750 h 6"/>
                <a:gd name="T40" fmla="*/ 261 w 9"/>
                <a:gd name="T41" fmla="*/ 750 h 6"/>
                <a:gd name="T42" fmla="*/ 394 w 9"/>
                <a:gd name="T43" fmla="*/ 625 h 6"/>
                <a:gd name="T44" fmla="*/ 808 w 9"/>
                <a:gd name="T45" fmla="*/ 375 h 6"/>
                <a:gd name="T46" fmla="*/ 940 w 9"/>
                <a:gd name="T47" fmla="*/ 250 h 6"/>
                <a:gd name="T48" fmla="*/ 1073 w 9"/>
                <a:gd name="T49" fmla="*/ 250 h 6"/>
                <a:gd name="T50" fmla="*/ 1201 w 9"/>
                <a:gd name="T51" fmla="*/ 125 h 6"/>
                <a:gd name="T52" fmla="*/ 1201 w 9"/>
                <a:gd name="T53" fmla="*/ 125 h 6"/>
                <a:gd name="T54" fmla="*/ 1201 w 9"/>
                <a:gd name="T55" fmla="*/ 125 h 6"/>
                <a:gd name="T56" fmla="*/ 1073 w 9"/>
                <a:gd name="T57" fmla="*/ 0 h 6"/>
                <a:gd name="T58" fmla="*/ 1073 w 9"/>
                <a:gd name="T59" fmla="*/ 0 h 6"/>
                <a:gd name="T60" fmla="*/ 1073 w 9"/>
                <a:gd name="T61" fmla="*/ 0 h 6"/>
                <a:gd name="T62" fmla="*/ 10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84" name="Freeform 32"/>
            <p:cNvSpPr>
              <a:spLocks/>
            </p:cNvSpPr>
            <p:nvPr/>
          </p:nvSpPr>
          <p:spPr bwMode="auto">
            <a:xfrm>
              <a:off x="903" y="3332"/>
              <a:ext cx="46" cy="34"/>
            </a:xfrm>
            <a:custGeom>
              <a:avLst/>
              <a:gdLst>
                <a:gd name="T0" fmla="*/ 1073 w 9"/>
                <a:gd name="T1" fmla="*/ 355 h 7"/>
                <a:gd name="T2" fmla="*/ 1073 w 9"/>
                <a:gd name="T3" fmla="*/ 117 h 7"/>
                <a:gd name="T4" fmla="*/ 680 w 9"/>
                <a:gd name="T5" fmla="*/ 355 h 7"/>
                <a:gd name="T6" fmla="*/ 521 w 9"/>
                <a:gd name="T7" fmla="*/ 447 h 7"/>
                <a:gd name="T8" fmla="*/ 521 w 9"/>
                <a:gd name="T9" fmla="*/ 447 h 7"/>
                <a:gd name="T10" fmla="*/ 261 w 9"/>
                <a:gd name="T11" fmla="*/ 568 h 7"/>
                <a:gd name="T12" fmla="*/ 133 w 9"/>
                <a:gd name="T13" fmla="*/ 685 h 7"/>
                <a:gd name="T14" fmla="*/ 0 w 9"/>
                <a:gd name="T15" fmla="*/ 685 h 7"/>
                <a:gd name="T16" fmla="*/ 261 w 9"/>
                <a:gd name="T17" fmla="*/ 685 h 7"/>
                <a:gd name="T18" fmla="*/ 394 w 9"/>
                <a:gd name="T19" fmla="*/ 568 h 7"/>
                <a:gd name="T20" fmla="*/ 808 w 9"/>
                <a:gd name="T21" fmla="*/ 447 h 7"/>
                <a:gd name="T22" fmla="*/ 1073 w 9"/>
                <a:gd name="T23" fmla="*/ 355 h 7"/>
                <a:gd name="T24" fmla="*/ 1073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85" name="Freeform 33"/>
            <p:cNvSpPr>
              <a:spLocks/>
            </p:cNvSpPr>
            <p:nvPr/>
          </p:nvSpPr>
          <p:spPr bwMode="auto">
            <a:xfrm>
              <a:off x="903" y="3337"/>
              <a:ext cx="41" cy="29"/>
            </a:xfrm>
            <a:custGeom>
              <a:avLst/>
              <a:gdLst>
                <a:gd name="T0" fmla="*/ 1076 w 8"/>
                <a:gd name="T1" fmla="*/ 232 h 6"/>
                <a:gd name="T2" fmla="*/ 1076 w 8"/>
                <a:gd name="T3" fmla="*/ 116 h 6"/>
                <a:gd name="T4" fmla="*/ 1076 w 8"/>
                <a:gd name="T5" fmla="*/ 116 h 6"/>
                <a:gd name="T6" fmla="*/ 1076 w 8"/>
                <a:gd name="T7" fmla="*/ 0 h 6"/>
                <a:gd name="T8" fmla="*/ 1076 w 8"/>
                <a:gd name="T9" fmla="*/ 0 h 6"/>
                <a:gd name="T10" fmla="*/ 1076 w 8"/>
                <a:gd name="T11" fmla="*/ 0 h 6"/>
                <a:gd name="T12" fmla="*/ 1076 w 8"/>
                <a:gd name="T13" fmla="*/ 0 h 6"/>
                <a:gd name="T14" fmla="*/ 1076 w 8"/>
                <a:gd name="T15" fmla="*/ 0 h 6"/>
                <a:gd name="T16" fmla="*/ 1076 w 8"/>
                <a:gd name="T17" fmla="*/ 0 h 6"/>
                <a:gd name="T18" fmla="*/ 1076 w 8"/>
                <a:gd name="T19" fmla="*/ 0 h 6"/>
                <a:gd name="T20" fmla="*/ 943 w 8"/>
                <a:gd name="T21" fmla="*/ 0 h 6"/>
                <a:gd name="T22" fmla="*/ 943 w 8"/>
                <a:gd name="T23" fmla="*/ 0 h 6"/>
                <a:gd name="T24" fmla="*/ 815 w 8"/>
                <a:gd name="T25" fmla="*/ 0 h 6"/>
                <a:gd name="T26" fmla="*/ 682 w 8"/>
                <a:gd name="T27" fmla="*/ 116 h 6"/>
                <a:gd name="T28" fmla="*/ 682 w 8"/>
                <a:gd name="T29" fmla="*/ 232 h 6"/>
                <a:gd name="T30" fmla="*/ 682 w 8"/>
                <a:gd name="T31" fmla="*/ 232 h 6"/>
                <a:gd name="T32" fmla="*/ 554 w 8"/>
                <a:gd name="T33" fmla="*/ 232 h 6"/>
                <a:gd name="T34" fmla="*/ 554 w 8"/>
                <a:gd name="T35" fmla="*/ 232 h 6"/>
                <a:gd name="T36" fmla="*/ 554 w 8"/>
                <a:gd name="T37" fmla="*/ 232 h 6"/>
                <a:gd name="T38" fmla="*/ 554 w 8"/>
                <a:gd name="T39" fmla="*/ 348 h 6"/>
                <a:gd name="T40" fmla="*/ 554 w 8"/>
                <a:gd name="T41" fmla="*/ 348 h 6"/>
                <a:gd name="T42" fmla="*/ 554 w 8"/>
                <a:gd name="T43" fmla="*/ 348 h 6"/>
                <a:gd name="T44" fmla="*/ 554 w 8"/>
                <a:gd name="T45" fmla="*/ 348 h 6"/>
                <a:gd name="T46" fmla="*/ 261 w 8"/>
                <a:gd name="T47" fmla="*/ 445 h 6"/>
                <a:gd name="T48" fmla="*/ 261 w 8"/>
                <a:gd name="T49" fmla="*/ 445 h 6"/>
                <a:gd name="T50" fmla="*/ 261 w 8"/>
                <a:gd name="T51" fmla="*/ 445 h 6"/>
                <a:gd name="T52" fmla="*/ 261 w 8"/>
                <a:gd name="T53" fmla="*/ 445 h 6"/>
                <a:gd name="T54" fmla="*/ 133 w 8"/>
                <a:gd name="T55" fmla="*/ 445 h 6"/>
                <a:gd name="T56" fmla="*/ 133 w 8"/>
                <a:gd name="T57" fmla="*/ 561 h 6"/>
                <a:gd name="T58" fmla="*/ 133 w 8"/>
                <a:gd name="T59" fmla="*/ 561 h 6"/>
                <a:gd name="T60" fmla="*/ 0 w 8"/>
                <a:gd name="T61" fmla="*/ 561 h 6"/>
                <a:gd name="T62" fmla="*/ 0 w 8"/>
                <a:gd name="T63" fmla="*/ 561 h 6"/>
                <a:gd name="T64" fmla="*/ 0 w 8"/>
                <a:gd name="T65" fmla="*/ 561 h 6"/>
                <a:gd name="T66" fmla="*/ 133 w 8"/>
                <a:gd name="T67" fmla="*/ 677 h 6"/>
                <a:gd name="T68" fmla="*/ 133 w 8"/>
                <a:gd name="T69" fmla="*/ 677 h 6"/>
                <a:gd name="T70" fmla="*/ 133 w 8"/>
                <a:gd name="T71" fmla="*/ 677 h 6"/>
                <a:gd name="T72" fmla="*/ 133 w 8"/>
                <a:gd name="T73" fmla="*/ 677 h 6"/>
                <a:gd name="T74" fmla="*/ 261 w 8"/>
                <a:gd name="T75" fmla="*/ 561 h 6"/>
                <a:gd name="T76" fmla="*/ 261 w 8"/>
                <a:gd name="T77" fmla="*/ 561 h 6"/>
                <a:gd name="T78" fmla="*/ 395 w 8"/>
                <a:gd name="T79" fmla="*/ 561 h 6"/>
                <a:gd name="T80" fmla="*/ 395 w 8"/>
                <a:gd name="T81" fmla="*/ 445 h 6"/>
                <a:gd name="T82" fmla="*/ 395 w 8"/>
                <a:gd name="T83" fmla="*/ 445 h 6"/>
                <a:gd name="T84" fmla="*/ 682 w 8"/>
                <a:gd name="T85" fmla="*/ 445 h 6"/>
                <a:gd name="T86" fmla="*/ 682 w 8"/>
                <a:gd name="T87" fmla="*/ 348 h 6"/>
                <a:gd name="T88" fmla="*/ 815 w 8"/>
                <a:gd name="T89" fmla="*/ 348 h 6"/>
                <a:gd name="T90" fmla="*/ 943 w 8"/>
                <a:gd name="T91" fmla="*/ 348 h 6"/>
                <a:gd name="T92" fmla="*/ 943 w 8"/>
                <a:gd name="T93" fmla="*/ 232 h 6"/>
                <a:gd name="T94" fmla="*/ 943 w 8"/>
                <a:gd name="T95" fmla="*/ 232 h 6"/>
                <a:gd name="T96" fmla="*/ 1076 w 8"/>
                <a:gd name="T97" fmla="*/ 232 h 6"/>
                <a:gd name="T98" fmla="*/ 1076 w 8"/>
                <a:gd name="T99" fmla="*/ 232 h 6"/>
                <a:gd name="T100" fmla="*/ 107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86" name="Freeform 34"/>
            <p:cNvSpPr>
              <a:spLocks/>
            </p:cNvSpPr>
            <p:nvPr/>
          </p:nvSpPr>
          <p:spPr bwMode="auto">
            <a:xfrm>
              <a:off x="877" y="3376"/>
              <a:ext cx="4" cy="5"/>
            </a:xfrm>
            <a:custGeom>
              <a:avLst/>
              <a:gdLst>
                <a:gd name="T0" fmla="*/ 64 w 1"/>
                <a:gd name="T1" fmla="*/ 0 h 1"/>
                <a:gd name="T2" fmla="*/ 0 w 1"/>
                <a:gd name="T3" fmla="*/ 0 h 1"/>
                <a:gd name="T4" fmla="*/ 0 w 1"/>
                <a:gd name="T5" fmla="*/ 125 h 1"/>
                <a:gd name="T6" fmla="*/ 6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87" name="Freeform 35"/>
            <p:cNvSpPr>
              <a:spLocks/>
            </p:cNvSpPr>
            <p:nvPr/>
          </p:nvSpPr>
          <p:spPr bwMode="auto">
            <a:xfrm>
              <a:off x="877" y="3376"/>
              <a:ext cx="4" cy="5"/>
            </a:xfrm>
            <a:custGeom>
              <a:avLst/>
              <a:gdLst>
                <a:gd name="T0" fmla="*/ 64 w 1"/>
                <a:gd name="T1" fmla="*/ 0 h 1"/>
                <a:gd name="T2" fmla="*/ 64 w 1"/>
                <a:gd name="T3" fmla="*/ 0 h 1"/>
                <a:gd name="T4" fmla="*/ 64 w 1"/>
                <a:gd name="T5" fmla="*/ 0 h 1"/>
                <a:gd name="T6" fmla="*/ 64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64 w 1"/>
                <a:gd name="T27" fmla="*/ 125 h 1"/>
                <a:gd name="T28" fmla="*/ 64 w 1"/>
                <a:gd name="T29" fmla="*/ 0 h 1"/>
                <a:gd name="T30" fmla="*/ 64 w 1"/>
                <a:gd name="T31" fmla="*/ 0 h 1"/>
                <a:gd name="T32" fmla="*/ 64 w 1"/>
                <a:gd name="T33" fmla="*/ 0 h 1"/>
                <a:gd name="T34" fmla="*/ 64 w 1"/>
                <a:gd name="T35" fmla="*/ 0 h 1"/>
                <a:gd name="T36" fmla="*/ 6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88" name="Freeform 36"/>
            <p:cNvSpPr>
              <a:spLocks/>
            </p:cNvSpPr>
            <p:nvPr/>
          </p:nvSpPr>
          <p:spPr bwMode="auto">
            <a:xfrm>
              <a:off x="836" y="33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89" name="Freeform 37"/>
            <p:cNvSpPr>
              <a:spLocks/>
            </p:cNvSpPr>
            <p:nvPr/>
          </p:nvSpPr>
          <p:spPr bwMode="auto">
            <a:xfrm>
              <a:off x="840" y="3384"/>
              <a:ext cx="15" cy="9"/>
            </a:xfrm>
            <a:custGeom>
              <a:avLst/>
              <a:gdLst>
                <a:gd name="T0" fmla="*/ 250 w 3"/>
                <a:gd name="T1" fmla="*/ 0 h 2"/>
                <a:gd name="T2" fmla="*/ 250 w 3"/>
                <a:gd name="T3" fmla="*/ 0 h 2"/>
                <a:gd name="T4" fmla="*/ 250 w 3"/>
                <a:gd name="T5" fmla="*/ 0 h 2"/>
                <a:gd name="T6" fmla="*/ 250 w 3"/>
                <a:gd name="T7" fmla="*/ 0 h 2"/>
                <a:gd name="T8" fmla="*/ 375 w 3"/>
                <a:gd name="T9" fmla="*/ 0 h 2"/>
                <a:gd name="T10" fmla="*/ 375 w 3"/>
                <a:gd name="T11" fmla="*/ 0 h 2"/>
                <a:gd name="T12" fmla="*/ 375 w 3"/>
                <a:gd name="T13" fmla="*/ 0 h 2"/>
                <a:gd name="T14" fmla="*/ 375 w 3"/>
                <a:gd name="T15" fmla="*/ 0 h 2"/>
                <a:gd name="T16" fmla="*/ 375 w 3"/>
                <a:gd name="T17" fmla="*/ 0 h 2"/>
                <a:gd name="T18" fmla="*/ 375 w 3"/>
                <a:gd name="T19" fmla="*/ 0 h 2"/>
                <a:gd name="T20" fmla="*/ 375 w 3"/>
                <a:gd name="T21" fmla="*/ 0 h 2"/>
                <a:gd name="T22" fmla="*/ 250 w 3"/>
                <a:gd name="T23" fmla="*/ 0 h 2"/>
                <a:gd name="T24" fmla="*/ 250 w 3"/>
                <a:gd name="T25" fmla="*/ 99 h 2"/>
                <a:gd name="T26" fmla="*/ 375 w 3"/>
                <a:gd name="T27" fmla="*/ 99 h 2"/>
                <a:gd name="T28" fmla="*/ 375 w 3"/>
                <a:gd name="T29" fmla="*/ 99 h 2"/>
                <a:gd name="T30" fmla="*/ 375 w 3"/>
                <a:gd name="T31" fmla="*/ 99 h 2"/>
                <a:gd name="T32" fmla="*/ 250 w 3"/>
                <a:gd name="T33" fmla="*/ 99 h 2"/>
                <a:gd name="T34" fmla="*/ 250 w 3"/>
                <a:gd name="T35" fmla="*/ 99 h 2"/>
                <a:gd name="T36" fmla="*/ 250 w 3"/>
                <a:gd name="T37" fmla="*/ 99 h 2"/>
                <a:gd name="T38" fmla="*/ 250 w 3"/>
                <a:gd name="T39" fmla="*/ 99 h 2"/>
                <a:gd name="T40" fmla="*/ 250 w 3"/>
                <a:gd name="T41" fmla="*/ 99 h 2"/>
                <a:gd name="T42" fmla="*/ 125 w 3"/>
                <a:gd name="T43" fmla="*/ 180 h 2"/>
                <a:gd name="T44" fmla="*/ 125 w 3"/>
                <a:gd name="T45" fmla="*/ 180 h 2"/>
                <a:gd name="T46" fmla="*/ 125 w 3"/>
                <a:gd name="T47" fmla="*/ 180 h 2"/>
                <a:gd name="T48" fmla="*/ 0 w 3"/>
                <a:gd name="T49" fmla="*/ 180 h 2"/>
                <a:gd name="T50" fmla="*/ 0 w 3"/>
                <a:gd name="T51" fmla="*/ 180 h 2"/>
                <a:gd name="T52" fmla="*/ 0 w 3"/>
                <a:gd name="T53" fmla="*/ 99 h 2"/>
                <a:gd name="T54" fmla="*/ 125 w 3"/>
                <a:gd name="T55" fmla="*/ 99 h 2"/>
                <a:gd name="T56" fmla="*/ 125 w 3"/>
                <a:gd name="T57" fmla="*/ 99 h 2"/>
                <a:gd name="T58" fmla="*/ 125 w 3"/>
                <a:gd name="T59" fmla="*/ 99 h 2"/>
                <a:gd name="T60" fmla="*/ 125 w 3"/>
                <a:gd name="T61" fmla="*/ 0 h 2"/>
                <a:gd name="T62" fmla="*/ 250 w 3"/>
                <a:gd name="T63" fmla="*/ 0 h 2"/>
                <a:gd name="T64" fmla="*/ 250 w 3"/>
                <a:gd name="T65" fmla="*/ 0 h 2"/>
                <a:gd name="T66" fmla="*/ 250 w 3"/>
                <a:gd name="T67" fmla="*/ 0 h 2"/>
                <a:gd name="T68" fmla="*/ 250 w 3"/>
                <a:gd name="T69" fmla="*/ 0 h 2"/>
                <a:gd name="T70" fmla="*/ 250 w 3"/>
                <a:gd name="T71" fmla="*/ 0 h 2"/>
                <a:gd name="T72" fmla="*/ 250 w 3"/>
                <a:gd name="T73" fmla="*/ 0 h 2"/>
                <a:gd name="T74" fmla="*/ 250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90" name="Freeform 38"/>
            <p:cNvSpPr>
              <a:spLocks/>
            </p:cNvSpPr>
            <p:nvPr/>
          </p:nvSpPr>
          <p:spPr bwMode="auto">
            <a:xfrm>
              <a:off x="796" y="3390"/>
              <a:ext cx="20" cy="10"/>
            </a:xfrm>
            <a:custGeom>
              <a:avLst/>
              <a:gdLst>
                <a:gd name="T0" fmla="*/ 375 w 4"/>
                <a:gd name="T1" fmla="*/ 125 h 2"/>
                <a:gd name="T2" fmla="*/ 375 w 4"/>
                <a:gd name="T3" fmla="*/ 0 h 2"/>
                <a:gd name="T4" fmla="*/ 500 w 4"/>
                <a:gd name="T5" fmla="*/ 0 h 2"/>
                <a:gd name="T6" fmla="*/ 500 w 4"/>
                <a:gd name="T7" fmla="*/ 125 h 2"/>
                <a:gd name="T8" fmla="*/ 125 w 4"/>
                <a:gd name="T9" fmla="*/ 250 h 2"/>
                <a:gd name="T10" fmla="*/ 375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91" name="Freeform 39"/>
            <p:cNvSpPr>
              <a:spLocks/>
            </p:cNvSpPr>
            <p:nvPr/>
          </p:nvSpPr>
          <p:spPr bwMode="auto">
            <a:xfrm>
              <a:off x="802" y="33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92" name="Freeform 40"/>
            <p:cNvSpPr>
              <a:spLocks/>
            </p:cNvSpPr>
            <p:nvPr/>
          </p:nvSpPr>
          <p:spPr bwMode="auto">
            <a:xfrm>
              <a:off x="777" y="33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93" name="Freeform 41"/>
            <p:cNvSpPr>
              <a:spLocks/>
            </p:cNvSpPr>
            <p:nvPr/>
          </p:nvSpPr>
          <p:spPr bwMode="auto">
            <a:xfrm>
              <a:off x="777" y="33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94" name="Freeform 42"/>
            <p:cNvSpPr>
              <a:spLocks/>
            </p:cNvSpPr>
            <p:nvPr/>
          </p:nvSpPr>
          <p:spPr bwMode="auto">
            <a:xfrm>
              <a:off x="756" y="3393"/>
              <a:ext cx="16" cy="15"/>
            </a:xfrm>
            <a:custGeom>
              <a:avLst/>
              <a:gdLst>
                <a:gd name="T0" fmla="*/ 453 w 3"/>
                <a:gd name="T1" fmla="*/ 375 h 3"/>
                <a:gd name="T2" fmla="*/ 453 w 3"/>
                <a:gd name="T3" fmla="*/ 375 h 3"/>
                <a:gd name="T4" fmla="*/ 453 w 3"/>
                <a:gd name="T5" fmla="*/ 375 h 3"/>
                <a:gd name="T6" fmla="*/ 453 w 3"/>
                <a:gd name="T7" fmla="*/ 375 h 3"/>
                <a:gd name="T8" fmla="*/ 453 w 3"/>
                <a:gd name="T9" fmla="*/ 375 h 3"/>
                <a:gd name="T10" fmla="*/ 453 w 3"/>
                <a:gd name="T11" fmla="*/ 375 h 3"/>
                <a:gd name="T12" fmla="*/ 315 w 3"/>
                <a:gd name="T13" fmla="*/ 250 h 3"/>
                <a:gd name="T14" fmla="*/ 144 w 3"/>
                <a:gd name="T15" fmla="*/ 125 h 3"/>
                <a:gd name="T16" fmla="*/ 144 w 3"/>
                <a:gd name="T17" fmla="*/ 125 h 3"/>
                <a:gd name="T18" fmla="*/ 144 w 3"/>
                <a:gd name="T19" fmla="*/ 125 h 3"/>
                <a:gd name="T20" fmla="*/ 144 w 3"/>
                <a:gd name="T21" fmla="*/ 125 h 3"/>
                <a:gd name="T22" fmla="*/ 144 w 3"/>
                <a:gd name="T23" fmla="*/ 125 h 3"/>
                <a:gd name="T24" fmla="*/ 144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44 w 3"/>
                <a:gd name="T49" fmla="*/ 125 h 3"/>
                <a:gd name="T50" fmla="*/ 144 w 3"/>
                <a:gd name="T51" fmla="*/ 250 h 3"/>
                <a:gd name="T52" fmla="*/ 144 w 3"/>
                <a:gd name="T53" fmla="*/ 250 h 3"/>
                <a:gd name="T54" fmla="*/ 315 w 3"/>
                <a:gd name="T55" fmla="*/ 375 h 3"/>
                <a:gd name="T56" fmla="*/ 315 w 3"/>
                <a:gd name="T57" fmla="*/ 375 h 3"/>
                <a:gd name="T58" fmla="*/ 453 w 3"/>
                <a:gd name="T59" fmla="*/ 375 h 3"/>
                <a:gd name="T60" fmla="*/ 453 w 3"/>
                <a:gd name="T61" fmla="*/ 375 h 3"/>
                <a:gd name="T62" fmla="*/ 453 w 3"/>
                <a:gd name="T63" fmla="*/ 375 h 3"/>
                <a:gd name="T64" fmla="*/ 453 w 3"/>
                <a:gd name="T65" fmla="*/ 375 h 3"/>
                <a:gd name="T66" fmla="*/ 453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95" name="Freeform 43"/>
            <p:cNvSpPr>
              <a:spLocks/>
            </p:cNvSpPr>
            <p:nvPr/>
          </p:nvSpPr>
          <p:spPr bwMode="auto">
            <a:xfrm>
              <a:off x="728" y="3383"/>
              <a:ext cx="20" cy="10"/>
            </a:xfrm>
            <a:custGeom>
              <a:avLst/>
              <a:gdLst>
                <a:gd name="T0" fmla="*/ 0 w 4"/>
                <a:gd name="T1" fmla="*/ 125 h 2"/>
                <a:gd name="T2" fmla="*/ 0 w 4"/>
                <a:gd name="T3" fmla="*/ 125 h 2"/>
                <a:gd name="T4" fmla="*/ 125 w 4"/>
                <a:gd name="T5" fmla="*/ 0 h 2"/>
                <a:gd name="T6" fmla="*/ 125 w 4"/>
                <a:gd name="T7" fmla="*/ 0 h 2"/>
                <a:gd name="T8" fmla="*/ 250 w 4"/>
                <a:gd name="T9" fmla="*/ 0 h 2"/>
                <a:gd name="T10" fmla="*/ 375 w 4"/>
                <a:gd name="T11" fmla="*/ 0 h 2"/>
                <a:gd name="T12" fmla="*/ 375 w 4"/>
                <a:gd name="T13" fmla="*/ 0 h 2"/>
                <a:gd name="T14" fmla="*/ 375 w 4"/>
                <a:gd name="T15" fmla="*/ 0 h 2"/>
                <a:gd name="T16" fmla="*/ 375 w 4"/>
                <a:gd name="T17" fmla="*/ 125 h 2"/>
                <a:gd name="T18" fmla="*/ 500 w 4"/>
                <a:gd name="T19" fmla="*/ 125 h 2"/>
                <a:gd name="T20" fmla="*/ 500 w 4"/>
                <a:gd name="T21" fmla="*/ 125 h 2"/>
                <a:gd name="T22" fmla="*/ 500 w 4"/>
                <a:gd name="T23" fmla="*/ 125 h 2"/>
                <a:gd name="T24" fmla="*/ 500 w 4"/>
                <a:gd name="T25" fmla="*/ 125 h 2"/>
                <a:gd name="T26" fmla="*/ 500 w 4"/>
                <a:gd name="T27" fmla="*/ 125 h 2"/>
                <a:gd name="T28" fmla="*/ 500 w 4"/>
                <a:gd name="T29" fmla="*/ 125 h 2"/>
                <a:gd name="T30" fmla="*/ 500 w 4"/>
                <a:gd name="T31" fmla="*/ 125 h 2"/>
                <a:gd name="T32" fmla="*/ 500 w 4"/>
                <a:gd name="T33" fmla="*/ 250 h 2"/>
                <a:gd name="T34" fmla="*/ 500 w 4"/>
                <a:gd name="T35" fmla="*/ 250 h 2"/>
                <a:gd name="T36" fmla="*/ 500 w 4"/>
                <a:gd name="T37" fmla="*/ 250 h 2"/>
                <a:gd name="T38" fmla="*/ 500 w 4"/>
                <a:gd name="T39" fmla="*/ 250 h 2"/>
                <a:gd name="T40" fmla="*/ 375 w 4"/>
                <a:gd name="T41" fmla="*/ 125 h 2"/>
                <a:gd name="T42" fmla="*/ 375 w 4"/>
                <a:gd name="T43" fmla="*/ 125 h 2"/>
                <a:gd name="T44" fmla="*/ 375 w 4"/>
                <a:gd name="T45" fmla="*/ 250 h 2"/>
                <a:gd name="T46" fmla="*/ 375 w 4"/>
                <a:gd name="T47" fmla="*/ 250 h 2"/>
                <a:gd name="T48" fmla="*/ 375 w 4"/>
                <a:gd name="T49" fmla="*/ 250 h 2"/>
                <a:gd name="T50" fmla="*/ 250 w 4"/>
                <a:gd name="T51" fmla="*/ 250 h 2"/>
                <a:gd name="T52" fmla="*/ 250 w 4"/>
                <a:gd name="T53" fmla="*/ 250 h 2"/>
                <a:gd name="T54" fmla="*/ 250 w 4"/>
                <a:gd name="T55" fmla="*/ 250 h 2"/>
                <a:gd name="T56" fmla="*/ 250 w 4"/>
                <a:gd name="T57" fmla="*/ 250 h 2"/>
                <a:gd name="T58" fmla="*/ 250 w 4"/>
                <a:gd name="T59" fmla="*/ 250 h 2"/>
                <a:gd name="T60" fmla="*/ 250 w 4"/>
                <a:gd name="T61" fmla="*/ 250 h 2"/>
                <a:gd name="T62" fmla="*/ 250 w 4"/>
                <a:gd name="T63" fmla="*/ 250 h 2"/>
                <a:gd name="T64" fmla="*/ 125 w 4"/>
                <a:gd name="T65" fmla="*/ 250 h 2"/>
                <a:gd name="T66" fmla="*/ 125 w 4"/>
                <a:gd name="T67" fmla="*/ 250 h 2"/>
                <a:gd name="T68" fmla="*/ 125 w 4"/>
                <a:gd name="T69" fmla="*/ 125 h 2"/>
                <a:gd name="T70" fmla="*/ 125 w 4"/>
                <a:gd name="T71" fmla="*/ 125 h 2"/>
                <a:gd name="T72" fmla="*/ 125 w 4"/>
                <a:gd name="T73" fmla="*/ 125 h 2"/>
                <a:gd name="T74" fmla="*/ 125 w 4"/>
                <a:gd name="T75" fmla="*/ 125 h 2"/>
                <a:gd name="T76" fmla="*/ 125 w 4"/>
                <a:gd name="T77" fmla="*/ 125 h 2"/>
                <a:gd name="T78" fmla="*/ 125 w 4"/>
                <a:gd name="T79" fmla="*/ 125 h 2"/>
                <a:gd name="T80" fmla="*/ 125 w 4"/>
                <a:gd name="T81" fmla="*/ 125 h 2"/>
                <a:gd name="T82" fmla="*/ 125 w 4"/>
                <a:gd name="T83" fmla="*/ 125 h 2"/>
                <a:gd name="T84" fmla="*/ 125 w 4"/>
                <a:gd name="T85" fmla="*/ 125 h 2"/>
                <a:gd name="T86" fmla="*/ 125 w 4"/>
                <a:gd name="T87" fmla="*/ 125 h 2"/>
                <a:gd name="T88" fmla="*/ 125 w 4"/>
                <a:gd name="T89" fmla="*/ 125 h 2"/>
                <a:gd name="T90" fmla="*/ 125 w 4"/>
                <a:gd name="T91" fmla="*/ 125 h 2"/>
                <a:gd name="T92" fmla="*/ 125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38939" name="Freeform 44"/>
          <p:cNvSpPr>
            <a:spLocks/>
          </p:cNvSpPr>
          <p:nvPr/>
        </p:nvSpPr>
        <p:spPr bwMode="auto">
          <a:xfrm>
            <a:off x="2956278" y="2794383"/>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40" name="Freeform 45"/>
          <p:cNvSpPr>
            <a:spLocks/>
          </p:cNvSpPr>
          <p:nvPr/>
        </p:nvSpPr>
        <p:spPr bwMode="auto">
          <a:xfrm>
            <a:off x="2168878" y="2035558"/>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41" name="Freeform 46"/>
          <p:cNvSpPr>
            <a:spLocks/>
          </p:cNvSpPr>
          <p:nvPr/>
        </p:nvSpPr>
        <p:spPr bwMode="auto">
          <a:xfrm>
            <a:off x="2805289" y="1833946"/>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42" name="Freeform 47"/>
          <p:cNvSpPr>
            <a:spLocks/>
          </p:cNvSpPr>
          <p:nvPr/>
        </p:nvSpPr>
        <p:spPr bwMode="auto">
          <a:xfrm>
            <a:off x="3050824"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43" name="Freeform 48"/>
          <p:cNvSpPr>
            <a:spLocks/>
          </p:cNvSpPr>
          <p:nvPr/>
        </p:nvSpPr>
        <p:spPr bwMode="auto">
          <a:xfrm>
            <a:off x="2451100" y="2662621"/>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44" name="Freeform 49"/>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45" name="Freeform 50"/>
          <p:cNvSpPr>
            <a:spLocks/>
          </p:cNvSpPr>
          <p:nvPr/>
        </p:nvSpPr>
        <p:spPr bwMode="auto">
          <a:xfrm>
            <a:off x="4607278" y="1981583"/>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46" name="Freeform 51"/>
          <p:cNvSpPr>
            <a:spLocks/>
          </p:cNvSpPr>
          <p:nvPr/>
        </p:nvSpPr>
        <p:spPr bwMode="auto">
          <a:xfrm>
            <a:off x="4902201" y="4134233"/>
            <a:ext cx="557389"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47" name="Freeform 52"/>
          <p:cNvSpPr>
            <a:spLocks/>
          </p:cNvSpPr>
          <p:nvPr/>
        </p:nvSpPr>
        <p:spPr bwMode="auto">
          <a:xfrm>
            <a:off x="5126633"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48" name="Freeform 53"/>
          <p:cNvSpPr>
            <a:spLocks/>
          </p:cNvSpPr>
          <p:nvPr/>
        </p:nvSpPr>
        <p:spPr bwMode="auto">
          <a:xfrm>
            <a:off x="5538612" y="2391158"/>
            <a:ext cx="376766" cy="549275"/>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2147483647 h 71"/>
              <a:gd name="T92" fmla="*/ 2147483647 w 52"/>
              <a:gd name="T93" fmla="*/ 2147483647 h 71"/>
              <a:gd name="T94" fmla="*/ 2147483647 w 52"/>
              <a:gd name="T95" fmla="*/ 2147483647 h 71"/>
              <a:gd name="T96" fmla="*/ 2147483647 w 52"/>
              <a:gd name="T97" fmla="*/ 2147483647 h 71"/>
              <a:gd name="T98" fmla="*/ 2147483647 w 52"/>
              <a:gd name="T99" fmla="*/ 2147483647 h 71"/>
              <a:gd name="T100" fmla="*/ 2147483647 w 52"/>
              <a:gd name="T101" fmla="*/ 2147483647 h 71"/>
              <a:gd name="T102" fmla="*/ 2147483647 w 52"/>
              <a:gd name="T103" fmla="*/ 2147483647 h 71"/>
              <a:gd name="T104" fmla="*/ 2147483647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49" name="Freeform 54"/>
          <p:cNvSpPr>
            <a:spLocks/>
          </p:cNvSpPr>
          <p:nvPr/>
        </p:nvSpPr>
        <p:spPr bwMode="auto">
          <a:xfrm>
            <a:off x="5177401" y="2197100"/>
            <a:ext cx="601133" cy="317500"/>
          </a:xfrm>
          <a:custGeom>
            <a:avLst/>
            <a:gdLst>
              <a:gd name="T0" fmla="*/ 2147483647 w 83"/>
              <a:gd name="T1" fmla="*/ 2147483647 h 41"/>
              <a:gd name="T2" fmla="*/ 2147483647 w 83"/>
              <a:gd name="T3" fmla="*/ 2147483647 h 41"/>
              <a:gd name="T4" fmla="*/ 2147483647 w 83"/>
              <a:gd name="T5" fmla="*/ 2147483647 h 41"/>
              <a:gd name="T6" fmla="*/ 2147483647 w 83"/>
              <a:gd name="T7" fmla="*/ 2147483647 h 41"/>
              <a:gd name="T8" fmla="*/ 2147483647 w 83"/>
              <a:gd name="T9" fmla="*/ 2147483647 h 41"/>
              <a:gd name="T10" fmla="*/ 2147483647 w 83"/>
              <a:gd name="T11" fmla="*/ 2147483647 h 41"/>
              <a:gd name="T12" fmla="*/ 2147483647 w 83"/>
              <a:gd name="T13" fmla="*/ 2147483647 h 41"/>
              <a:gd name="T14" fmla="*/ 2147483647 w 83"/>
              <a:gd name="T15" fmla="*/ 2147483647 h 41"/>
              <a:gd name="T16" fmla="*/ 2147483647 w 83"/>
              <a:gd name="T17" fmla="*/ 2147483647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2147483647 h 41"/>
              <a:gd name="T28" fmla="*/ 2147483647 w 83"/>
              <a:gd name="T29" fmla="*/ 2147483647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2147483647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50" name="Freeform 55"/>
          <p:cNvSpPr>
            <a:spLocks/>
          </p:cNvSpPr>
          <p:nvPr/>
        </p:nvSpPr>
        <p:spPr bwMode="auto">
          <a:xfrm>
            <a:off x="5473799" y="2918208"/>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51" name="Freeform 56"/>
          <p:cNvSpPr>
            <a:spLocks/>
          </p:cNvSpPr>
          <p:nvPr/>
        </p:nvSpPr>
        <p:spPr bwMode="auto">
          <a:xfrm>
            <a:off x="5171723" y="3846515"/>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52" name="Freeform 57"/>
          <p:cNvSpPr>
            <a:spLocks/>
          </p:cNvSpPr>
          <p:nvPr/>
        </p:nvSpPr>
        <p:spPr bwMode="auto">
          <a:xfrm>
            <a:off x="6111524" y="2732471"/>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53" name="Freeform 58"/>
          <p:cNvSpPr>
            <a:spLocks/>
          </p:cNvSpPr>
          <p:nvPr/>
        </p:nvSpPr>
        <p:spPr bwMode="auto">
          <a:xfrm>
            <a:off x="5922435" y="3127758"/>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54" name="Freeform 59"/>
          <p:cNvSpPr>
            <a:spLocks/>
          </p:cNvSpPr>
          <p:nvPr/>
        </p:nvSpPr>
        <p:spPr bwMode="auto">
          <a:xfrm>
            <a:off x="5973234" y="3730631"/>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55" name="Freeform 60"/>
          <p:cNvSpPr>
            <a:spLocks/>
          </p:cNvSpPr>
          <p:nvPr/>
        </p:nvSpPr>
        <p:spPr bwMode="auto">
          <a:xfrm>
            <a:off x="5749016"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56" name="Freeform 61"/>
          <p:cNvSpPr>
            <a:spLocks/>
          </p:cNvSpPr>
          <p:nvPr/>
        </p:nvSpPr>
        <p:spPr bwMode="auto">
          <a:xfrm>
            <a:off x="6247081"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57" name="Freeform 62"/>
          <p:cNvSpPr>
            <a:spLocks/>
          </p:cNvSpPr>
          <p:nvPr/>
        </p:nvSpPr>
        <p:spPr bwMode="auto">
          <a:xfrm>
            <a:off x="6588478" y="3018221"/>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58" name="Freeform 63"/>
          <p:cNvSpPr>
            <a:spLocks/>
          </p:cNvSpPr>
          <p:nvPr/>
        </p:nvSpPr>
        <p:spPr bwMode="auto">
          <a:xfrm>
            <a:off x="6616855" y="2802321"/>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59" name="Freeform 64"/>
          <p:cNvSpPr>
            <a:spLocks/>
          </p:cNvSpPr>
          <p:nvPr/>
        </p:nvSpPr>
        <p:spPr bwMode="auto">
          <a:xfrm>
            <a:off x="6739512" y="2654683"/>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60" name="Freeform 65"/>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61" name="Freeform 66"/>
          <p:cNvSpPr>
            <a:spLocks/>
          </p:cNvSpPr>
          <p:nvPr/>
        </p:nvSpPr>
        <p:spPr bwMode="auto">
          <a:xfrm>
            <a:off x="6885003"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62" name="Freeform 67"/>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63" name="Freeform 68"/>
          <p:cNvSpPr>
            <a:spLocks/>
          </p:cNvSpPr>
          <p:nvPr/>
        </p:nvSpPr>
        <p:spPr bwMode="auto">
          <a:xfrm>
            <a:off x="6841097" y="1887921"/>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8964" name="Group 69"/>
          <p:cNvGrpSpPr>
            <a:grpSpLocks/>
          </p:cNvGrpSpPr>
          <p:nvPr/>
        </p:nvGrpSpPr>
        <p:grpSpPr bwMode="auto">
          <a:xfrm>
            <a:off x="2875845" y="4635883"/>
            <a:ext cx="859367" cy="588963"/>
            <a:chOff x="1991" y="3321"/>
            <a:chExt cx="361" cy="231"/>
          </a:xfrm>
        </p:grpSpPr>
        <p:sp>
          <p:nvSpPr>
            <p:cNvPr id="38973" name="Freeform 70"/>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74" name="Freeform 71"/>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75" name="Freeform 72"/>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76" name="Freeform 73"/>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77" name="Freeform 74"/>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78" name="Freeform 75"/>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79" name="Freeform 76"/>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8980" name="Freeform 77"/>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87" name="Rectangle 137"/>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88" name="Rectangle 138"/>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89" name="Rectangle 139"/>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0" name="Rectangle 140"/>
          <p:cNvSpPr>
            <a:spLocks noChangeArrowheads="1"/>
          </p:cNvSpPr>
          <p:nvPr/>
        </p:nvSpPr>
        <p:spPr bwMode="auto">
          <a:xfrm>
            <a:off x="395114" y="5892800"/>
            <a:ext cx="259221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1"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a:t>
            </a:r>
            <a:r>
              <a:rPr lang="en-US" sz="1400" b="1">
                <a:solidFill>
                  <a:srgbClr val="000000"/>
                </a:solidFill>
                <a:latin typeface="Arial Narrow" charset="0"/>
              </a:rPr>
              <a:t>Data       &lt;</a:t>
            </a:r>
            <a:r>
              <a:rPr lang="en-US" sz="1400" b="1" dirty="0">
                <a:solidFill>
                  <a:srgbClr val="000000"/>
                </a:solidFill>
                <a:latin typeface="Arial Narrow" charset="0"/>
              </a:rPr>
              <a:t>10</a:t>
            </a:r>
            <a:r>
              <a:rPr lang="en-US" sz="1400" b="1">
                <a:solidFill>
                  <a:srgbClr val="000000"/>
                </a:solidFill>
                <a:latin typeface="Arial Narrow" charset="0"/>
              </a:rPr>
              <a:t>%        10</a:t>
            </a:r>
            <a:r>
              <a:rPr lang="en-US" sz="1400" b="1" dirty="0">
                <a:solidFill>
                  <a:srgbClr val="000000"/>
                </a:solidFill>
                <a:latin typeface="Arial Narrow" charset="0"/>
              </a:rPr>
              <a:t>%–14%</a:t>
            </a:r>
          </a:p>
        </p:txBody>
      </p:sp>
      <p:sp>
        <p:nvSpPr>
          <p:cNvPr id="83" name="TextBox 82">
            <a:extLst>
              <a:ext uri="{FF2B5EF4-FFF2-40B4-BE49-F238E27FC236}">
                <a16:creationId xmlns:a16="http://schemas.microsoft.com/office/drawing/2014/main" xmlns="" id="{7F25533A-AA99-4B68-BAA2-B24DFD381DA8}"/>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1990</a:t>
            </a:r>
          </a:p>
        </p:txBody>
      </p:sp>
      <p:sp>
        <p:nvSpPr>
          <p:cNvPr id="86" name="Rectangle 117">
            <a:extLst>
              <a:ext uri="{FF2B5EF4-FFF2-40B4-BE49-F238E27FC236}">
                <a16:creationId xmlns:a16="http://schemas.microsoft.com/office/drawing/2014/main" xmlns="" id="{F383275D-3F2C-4941-BB82-0039B6B68D59}"/>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5448862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Freeform 5"/>
          <p:cNvSpPr>
            <a:spLocks/>
          </p:cNvSpPr>
          <p:nvPr/>
        </p:nvSpPr>
        <p:spPr bwMode="auto">
          <a:xfrm>
            <a:off x="4011975"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39" name="Freeform 6"/>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40" name="Freeform 7"/>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41" name="Freeform 8"/>
          <p:cNvSpPr>
            <a:spLocks/>
          </p:cNvSpPr>
          <p:nvPr/>
        </p:nvSpPr>
        <p:spPr bwMode="auto">
          <a:xfrm>
            <a:off x="4121860" y="320394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42" name="Freeform 9"/>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43" name="Freeform 10"/>
          <p:cNvSpPr>
            <a:spLocks/>
          </p:cNvSpPr>
          <p:nvPr/>
        </p:nvSpPr>
        <p:spPr bwMode="auto">
          <a:xfrm>
            <a:off x="4651027" y="274039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44" name="Freeform 11"/>
          <p:cNvSpPr>
            <a:spLocks/>
          </p:cNvSpPr>
          <p:nvPr/>
        </p:nvSpPr>
        <p:spPr bwMode="auto">
          <a:xfrm>
            <a:off x="4731461"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45" name="Freeform 12"/>
          <p:cNvSpPr>
            <a:spLocks/>
          </p:cNvSpPr>
          <p:nvPr/>
        </p:nvSpPr>
        <p:spPr bwMode="auto">
          <a:xfrm>
            <a:off x="4975578" y="228319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46" name="Freeform 13"/>
          <p:cNvSpPr>
            <a:spLocks/>
          </p:cNvSpPr>
          <p:nvPr/>
        </p:nvSpPr>
        <p:spPr bwMode="auto">
          <a:xfrm>
            <a:off x="5343992" y="3265492"/>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47" name="Freeform 14"/>
          <p:cNvSpPr>
            <a:spLocks/>
          </p:cNvSpPr>
          <p:nvPr/>
        </p:nvSpPr>
        <p:spPr bwMode="auto">
          <a:xfrm>
            <a:off x="5280381" y="3560769"/>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48" name="Freeform 15"/>
          <p:cNvSpPr>
            <a:spLocks/>
          </p:cNvSpPr>
          <p:nvPr/>
        </p:nvSpPr>
        <p:spPr bwMode="auto">
          <a:xfrm>
            <a:off x="5489222" y="3824288"/>
            <a:ext cx="37535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49" name="Freeform 16"/>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50" name="Freeform 17"/>
          <p:cNvSpPr>
            <a:spLocks/>
          </p:cNvSpPr>
          <p:nvPr/>
        </p:nvSpPr>
        <p:spPr bwMode="auto">
          <a:xfrm>
            <a:off x="5843415"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51" name="Freeform 18"/>
          <p:cNvSpPr>
            <a:spLocks/>
          </p:cNvSpPr>
          <p:nvPr/>
        </p:nvSpPr>
        <p:spPr bwMode="auto">
          <a:xfrm>
            <a:off x="5590824"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52" name="Freeform 19"/>
          <p:cNvSpPr>
            <a:spLocks/>
          </p:cNvSpPr>
          <p:nvPr/>
        </p:nvSpPr>
        <p:spPr bwMode="auto">
          <a:xfrm>
            <a:off x="5987385" y="3009900"/>
            <a:ext cx="44167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53" name="Freeform 20"/>
          <p:cNvSpPr>
            <a:spLocks/>
          </p:cNvSpPr>
          <p:nvPr/>
        </p:nvSpPr>
        <p:spPr bwMode="auto">
          <a:xfrm>
            <a:off x="4844345" y="36607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54"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55" name="Freeform 22"/>
          <p:cNvSpPr>
            <a:spLocks/>
          </p:cNvSpPr>
          <p:nvPr/>
        </p:nvSpPr>
        <p:spPr bwMode="auto">
          <a:xfrm>
            <a:off x="3324608" y="2453059"/>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56" name="Freeform 23"/>
          <p:cNvSpPr>
            <a:spLocks/>
          </p:cNvSpPr>
          <p:nvPr/>
        </p:nvSpPr>
        <p:spPr bwMode="auto">
          <a:xfrm>
            <a:off x="3434645" y="3003921"/>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57" name="Freeform 24"/>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58" name="Freeform 25"/>
          <p:cNvSpPr>
            <a:spLocks/>
          </p:cNvSpPr>
          <p:nvPr/>
        </p:nvSpPr>
        <p:spPr bwMode="auto">
          <a:xfrm>
            <a:off x="3601157" y="366114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59"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60" name="Freeform 27"/>
          <p:cNvSpPr>
            <a:spLocks/>
          </p:cNvSpPr>
          <p:nvPr/>
        </p:nvSpPr>
        <p:spPr bwMode="auto">
          <a:xfrm>
            <a:off x="6660600"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9961" name="Group 28"/>
          <p:cNvGrpSpPr>
            <a:grpSpLocks/>
          </p:cNvGrpSpPr>
          <p:nvPr/>
        </p:nvGrpSpPr>
        <p:grpSpPr bwMode="auto">
          <a:xfrm>
            <a:off x="1027474" y="3886200"/>
            <a:ext cx="1786467" cy="1390650"/>
            <a:chOff x="768" y="2832"/>
            <a:chExt cx="1203" cy="876"/>
          </a:xfrm>
        </p:grpSpPr>
        <p:sp>
          <p:nvSpPr>
            <p:cNvPr id="40006"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007"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008"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009"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010"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011"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012"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013"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014"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015"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016"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017"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018"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019"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020"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39962" name="Freeform 44"/>
          <p:cNvSpPr>
            <a:spLocks/>
          </p:cNvSpPr>
          <p:nvPr/>
        </p:nvSpPr>
        <p:spPr bwMode="auto">
          <a:xfrm>
            <a:off x="2956278" y="2794371"/>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63" name="Freeform 45"/>
          <p:cNvSpPr>
            <a:spLocks/>
          </p:cNvSpPr>
          <p:nvPr/>
        </p:nvSpPr>
        <p:spPr bwMode="auto">
          <a:xfrm>
            <a:off x="2343861" y="1709741"/>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64" name="Freeform 46"/>
          <p:cNvSpPr>
            <a:spLocks/>
          </p:cNvSpPr>
          <p:nvPr/>
        </p:nvSpPr>
        <p:spPr bwMode="auto">
          <a:xfrm>
            <a:off x="2168878" y="2035546"/>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65" name="Freeform 47"/>
          <p:cNvSpPr>
            <a:spLocks/>
          </p:cNvSpPr>
          <p:nvPr/>
        </p:nvSpPr>
        <p:spPr bwMode="auto">
          <a:xfrm>
            <a:off x="2805289" y="1833934"/>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66" name="Freeform 48"/>
          <p:cNvSpPr>
            <a:spLocks/>
          </p:cNvSpPr>
          <p:nvPr/>
        </p:nvSpPr>
        <p:spPr bwMode="auto">
          <a:xfrm>
            <a:off x="3050824"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67" name="Freeform 49"/>
          <p:cNvSpPr>
            <a:spLocks/>
          </p:cNvSpPr>
          <p:nvPr/>
        </p:nvSpPr>
        <p:spPr bwMode="auto">
          <a:xfrm>
            <a:off x="2451100" y="266260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68" name="Freeform 50"/>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69" name="Freeform 51"/>
          <p:cNvSpPr>
            <a:spLocks/>
          </p:cNvSpPr>
          <p:nvPr/>
        </p:nvSpPr>
        <p:spPr bwMode="auto">
          <a:xfrm>
            <a:off x="4607278" y="1981571"/>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70" name="Freeform 52"/>
          <p:cNvSpPr>
            <a:spLocks/>
          </p:cNvSpPr>
          <p:nvPr/>
        </p:nvSpPr>
        <p:spPr bwMode="auto">
          <a:xfrm>
            <a:off x="4902201" y="4134221"/>
            <a:ext cx="557389"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71" name="Freeform 53"/>
          <p:cNvSpPr>
            <a:spLocks/>
          </p:cNvSpPr>
          <p:nvPr/>
        </p:nvSpPr>
        <p:spPr bwMode="auto">
          <a:xfrm>
            <a:off x="5126633"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9972" name="Group 54"/>
          <p:cNvGrpSpPr>
            <a:grpSpLocks/>
          </p:cNvGrpSpPr>
          <p:nvPr/>
        </p:nvGrpSpPr>
        <p:grpSpPr bwMode="auto">
          <a:xfrm>
            <a:off x="5177371" y="2197100"/>
            <a:ext cx="738011" cy="742950"/>
            <a:chOff x="3562" y="1636"/>
            <a:chExt cx="497" cy="468"/>
          </a:xfrm>
        </p:grpSpPr>
        <p:sp>
          <p:nvSpPr>
            <p:cNvPr id="40004"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005"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39973" name="Freeform 57"/>
          <p:cNvSpPr>
            <a:spLocks/>
          </p:cNvSpPr>
          <p:nvPr/>
        </p:nvSpPr>
        <p:spPr bwMode="auto">
          <a:xfrm>
            <a:off x="5473799" y="291819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74" name="Freeform 58"/>
          <p:cNvSpPr>
            <a:spLocks/>
          </p:cNvSpPr>
          <p:nvPr/>
        </p:nvSpPr>
        <p:spPr bwMode="auto">
          <a:xfrm>
            <a:off x="5171723" y="3846515"/>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75" name="Freeform 59"/>
          <p:cNvSpPr>
            <a:spLocks/>
          </p:cNvSpPr>
          <p:nvPr/>
        </p:nvSpPr>
        <p:spPr bwMode="auto">
          <a:xfrm>
            <a:off x="6111524" y="2732459"/>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76" name="Freeform 60"/>
          <p:cNvSpPr>
            <a:spLocks/>
          </p:cNvSpPr>
          <p:nvPr/>
        </p:nvSpPr>
        <p:spPr bwMode="auto">
          <a:xfrm>
            <a:off x="5922435" y="3127746"/>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77" name="Freeform 61"/>
          <p:cNvSpPr>
            <a:spLocks/>
          </p:cNvSpPr>
          <p:nvPr/>
        </p:nvSpPr>
        <p:spPr bwMode="auto">
          <a:xfrm>
            <a:off x="5973234" y="3730631"/>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78" name="Freeform 62"/>
          <p:cNvSpPr>
            <a:spLocks/>
          </p:cNvSpPr>
          <p:nvPr/>
        </p:nvSpPr>
        <p:spPr bwMode="auto">
          <a:xfrm>
            <a:off x="5749016"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79" name="Freeform 63"/>
          <p:cNvSpPr>
            <a:spLocks/>
          </p:cNvSpPr>
          <p:nvPr/>
        </p:nvSpPr>
        <p:spPr bwMode="auto">
          <a:xfrm>
            <a:off x="6247081"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80" name="Freeform 64"/>
          <p:cNvSpPr>
            <a:spLocks/>
          </p:cNvSpPr>
          <p:nvPr/>
        </p:nvSpPr>
        <p:spPr bwMode="auto">
          <a:xfrm>
            <a:off x="6588478" y="3018209"/>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81" name="Freeform 65"/>
          <p:cNvSpPr>
            <a:spLocks/>
          </p:cNvSpPr>
          <p:nvPr/>
        </p:nvSpPr>
        <p:spPr bwMode="auto">
          <a:xfrm>
            <a:off x="6616855" y="2802309"/>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82" name="Freeform 66"/>
          <p:cNvSpPr>
            <a:spLocks/>
          </p:cNvSpPr>
          <p:nvPr/>
        </p:nvSpPr>
        <p:spPr bwMode="auto">
          <a:xfrm>
            <a:off x="6739512" y="265467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83" name="Freeform 67"/>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84" name="Freeform 68"/>
          <p:cNvSpPr>
            <a:spLocks/>
          </p:cNvSpPr>
          <p:nvPr/>
        </p:nvSpPr>
        <p:spPr bwMode="auto">
          <a:xfrm>
            <a:off x="6884997"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85" name="Freeform 69"/>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86" name="Freeform 70"/>
          <p:cNvSpPr>
            <a:spLocks/>
          </p:cNvSpPr>
          <p:nvPr/>
        </p:nvSpPr>
        <p:spPr bwMode="auto">
          <a:xfrm>
            <a:off x="6841097" y="1887909"/>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9987" name="Group 71"/>
          <p:cNvGrpSpPr>
            <a:grpSpLocks/>
          </p:cNvGrpSpPr>
          <p:nvPr/>
        </p:nvGrpSpPr>
        <p:grpSpPr bwMode="auto">
          <a:xfrm>
            <a:off x="2875845" y="4635871"/>
            <a:ext cx="859367" cy="588963"/>
            <a:chOff x="1991" y="3321"/>
            <a:chExt cx="361" cy="231"/>
          </a:xfrm>
        </p:grpSpPr>
        <p:sp>
          <p:nvSpPr>
            <p:cNvPr id="39996"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97"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98"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9999"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000"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001"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002"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003"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39991" name="Rectangle 146"/>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39992" name="Rectangle 147"/>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39993" name="Rectangle 148"/>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39994" name="Rectangle 149"/>
          <p:cNvSpPr>
            <a:spLocks noChangeArrowheads="1"/>
          </p:cNvSpPr>
          <p:nvPr/>
        </p:nvSpPr>
        <p:spPr bwMode="auto">
          <a:xfrm>
            <a:off x="3064934" y="5961063"/>
            <a:ext cx="208844"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39995" name="Rectangle 150"/>
          <p:cNvSpPr>
            <a:spLocks noChangeArrowheads="1"/>
          </p:cNvSpPr>
          <p:nvPr/>
        </p:nvSpPr>
        <p:spPr bwMode="auto">
          <a:xfrm>
            <a:off x="395111" y="5892800"/>
            <a:ext cx="36307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5"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a:t>
            </a:r>
            <a:r>
              <a:rPr lang="en-US" sz="1400" b="1">
                <a:solidFill>
                  <a:srgbClr val="000000"/>
                </a:solidFill>
                <a:latin typeface="Arial Narrow" charset="0"/>
              </a:rPr>
              <a:t>Data       &lt;</a:t>
            </a:r>
            <a:r>
              <a:rPr lang="en-US" sz="1400" b="1" dirty="0">
                <a:solidFill>
                  <a:srgbClr val="000000"/>
                </a:solidFill>
                <a:latin typeface="Arial Narrow" charset="0"/>
              </a:rPr>
              <a:t>10</a:t>
            </a:r>
            <a:r>
              <a:rPr lang="en-US" sz="1400" b="1">
                <a:solidFill>
                  <a:srgbClr val="000000"/>
                </a:solidFill>
                <a:latin typeface="Arial Narrow" charset="0"/>
              </a:rPr>
              <a:t>%        10</a:t>
            </a:r>
            <a:r>
              <a:rPr lang="en-US" sz="1400" b="1" dirty="0">
                <a:solidFill>
                  <a:srgbClr val="000000"/>
                </a:solidFill>
                <a:latin typeface="Arial Narrow" charset="0"/>
              </a:rPr>
              <a:t>%–</a:t>
            </a:r>
            <a:r>
              <a:rPr lang="en-US" sz="1400" b="1">
                <a:solidFill>
                  <a:srgbClr val="000000"/>
                </a:solidFill>
                <a:latin typeface="Arial Narrow" charset="0"/>
              </a:rPr>
              <a:t>14%        15-19%</a:t>
            </a:r>
            <a:endParaRPr lang="en-US" sz="1400" b="1" dirty="0">
              <a:solidFill>
                <a:srgbClr val="000000"/>
              </a:solidFill>
              <a:latin typeface="Arial Narrow" charset="0"/>
            </a:endParaRPr>
          </a:p>
        </p:txBody>
      </p:sp>
      <p:sp>
        <p:nvSpPr>
          <p:cNvPr id="87" name="TextBox 86">
            <a:extLst>
              <a:ext uri="{FF2B5EF4-FFF2-40B4-BE49-F238E27FC236}">
                <a16:creationId xmlns:a16="http://schemas.microsoft.com/office/drawing/2014/main" xmlns="" id="{3A8079FD-484D-4A62-A7CC-6424E4E1B828}"/>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1991</a:t>
            </a:r>
          </a:p>
        </p:txBody>
      </p:sp>
      <p:sp>
        <p:nvSpPr>
          <p:cNvPr id="88" name="Rectangle 117">
            <a:extLst>
              <a:ext uri="{FF2B5EF4-FFF2-40B4-BE49-F238E27FC236}">
                <a16:creationId xmlns:a16="http://schemas.microsoft.com/office/drawing/2014/main" xmlns="" id="{81878F1B-ECD4-4F47-AD7A-9895A70BD7FA}"/>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10321598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Freeform 5"/>
          <p:cNvSpPr>
            <a:spLocks/>
          </p:cNvSpPr>
          <p:nvPr/>
        </p:nvSpPr>
        <p:spPr bwMode="auto">
          <a:xfrm>
            <a:off x="4011968"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63" name="Freeform 6"/>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64" name="Freeform 7"/>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65" name="Freeform 8"/>
          <p:cNvSpPr>
            <a:spLocks/>
          </p:cNvSpPr>
          <p:nvPr/>
        </p:nvSpPr>
        <p:spPr bwMode="auto">
          <a:xfrm>
            <a:off x="4121860" y="3203932"/>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66" name="Freeform 9"/>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67" name="Freeform 10"/>
          <p:cNvSpPr>
            <a:spLocks/>
          </p:cNvSpPr>
          <p:nvPr/>
        </p:nvSpPr>
        <p:spPr bwMode="auto">
          <a:xfrm>
            <a:off x="4651027" y="2740382"/>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68" name="Freeform 11"/>
          <p:cNvSpPr>
            <a:spLocks/>
          </p:cNvSpPr>
          <p:nvPr/>
        </p:nvSpPr>
        <p:spPr bwMode="auto">
          <a:xfrm>
            <a:off x="4731461"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69" name="Freeform 12"/>
          <p:cNvSpPr>
            <a:spLocks/>
          </p:cNvSpPr>
          <p:nvPr/>
        </p:nvSpPr>
        <p:spPr bwMode="auto">
          <a:xfrm>
            <a:off x="4975578" y="2283182"/>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70" name="Freeform 13"/>
          <p:cNvSpPr>
            <a:spLocks/>
          </p:cNvSpPr>
          <p:nvPr/>
        </p:nvSpPr>
        <p:spPr bwMode="auto">
          <a:xfrm>
            <a:off x="5343992" y="3265492"/>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71" name="Freeform 14"/>
          <p:cNvSpPr>
            <a:spLocks/>
          </p:cNvSpPr>
          <p:nvPr/>
        </p:nvSpPr>
        <p:spPr bwMode="auto">
          <a:xfrm>
            <a:off x="5280381" y="3560769"/>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72" name="Freeform 15"/>
          <p:cNvSpPr>
            <a:spLocks/>
          </p:cNvSpPr>
          <p:nvPr/>
        </p:nvSpPr>
        <p:spPr bwMode="auto">
          <a:xfrm>
            <a:off x="5489222" y="3824288"/>
            <a:ext cx="37535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73" name="Freeform 16"/>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74" name="Freeform 17"/>
          <p:cNvSpPr>
            <a:spLocks/>
          </p:cNvSpPr>
          <p:nvPr/>
        </p:nvSpPr>
        <p:spPr bwMode="auto">
          <a:xfrm>
            <a:off x="5843415"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75" name="Freeform 18"/>
          <p:cNvSpPr>
            <a:spLocks/>
          </p:cNvSpPr>
          <p:nvPr/>
        </p:nvSpPr>
        <p:spPr bwMode="auto">
          <a:xfrm>
            <a:off x="5590824"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76" name="Freeform 19"/>
          <p:cNvSpPr>
            <a:spLocks/>
          </p:cNvSpPr>
          <p:nvPr/>
        </p:nvSpPr>
        <p:spPr bwMode="auto">
          <a:xfrm>
            <a:off x="5987385" y="3009900"/>
            <a:ext cx="44167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77" name="Freeform 20"/>
          <p:cNvSpPr>
            <a:spLocks/>
          </p:cNvSpPr>
          <p:nvPr/>
        </p:nvSpPr>
        <p:spPr bwMode="auto">
          <a:xfrm>
            <a:off x="4844345" y="36607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78"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79" name="Freeform 22"/>
          <p:cNvSpPr>
            <a:spLocks/>
          </p:cNvSpPr>
          <p:nvPr/>
        </p:nvSpPr>
        <p:spPr bwMode="auto">
          <a:xfrm>
            <a:off x="3324608" y="2453045"/>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80" name="Freeform 23"/>
          <p:cNvSpPr>
            <a:spLocks/>
          </p:cNvSpPr>
          <p:nvPr/>
        </p:nvSpPr>
        <p:spPr bwMode="auto">
          <a:xfrm>
            <a:off x="3434645" y="3003907"/>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81" name="Freeform 24"/>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82" name="Freeform 25"/>
          <p:cNvSpPr>
            <a:spLocks/>
          </p:cNvSpPr>
          <p:nvPr/>
        </p:nvSpPr>
        <p:spPr bwMode="auto">
          <a:xfrm>
            <a:off x="3601157" y="3661132"/>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83"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84" name="Freeform 27"/>
          <p:cNvSpPr>
            <a:spLocks/>
          </p:cNvSpPr>
          <p:nvPr/>
        </p:nvSpPr>
        <p:spPr bwMode="auto">
          <a:xfrm>
            <a:off x="6660600"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0985" name="Group 28"/>
          <p:cNvGrpSpPr>
            <a:grpSpLocks/>
          </p:cNvGrpSpPr>
          <p:nvPr/>
        </p:nvGrpSpPr>
        <p:grpSpPr bwMode="auto">
          <a:xfrm>
            <a:off x="1027467" y="3886200"/>
            <a:ext cx="1786467" cy="1390650"/>
            <a:chOff x="768" y="2832"/>
            <a:chExt cx="1203" cy="876"/>
          </a:xfrm>
        </p:grpSpPr>
        <p:sp>
          <p:nvSpPr>
            <p:cNvPr id="41030"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31"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32"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33"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34"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35"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36"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37"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38"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39"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40"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41"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42"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43"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44"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0986" name="Freeform 44"/>
          <p:cNvSpPr>
            <a:spLocks/>
          </p:cNvSpPr>
          <p:nvPr/>
        </p:nvSpPr>
        <p:spPr bwMode="auto">
          <a:xfrm>
            <a:off x="2956278" y="2794357"/>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87" name="Freeform 45"/>
          <p:cNvSpPr>
            <a:spLocks/>
          </p:cNvSpPr>
          <p:nvPr/>
        </p:nvSpPr>
        <p:spPr bwMode="auto">
          <a:xfrm>
            <a:off x="2343861" y="1709741"/>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88" name="Freeform 46"/>
          <p:cNvSpPr>
            <a:spLocks/>
          </p:cNvSpPr>
          <p:nvPr/>
        </p:nvSpPr>
        <p:spPr bwMode="auto">
          <a:xfrm>
            <a:off x="2168878" y="2035532"/>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89" name="Freeform 47"/>
          <p:cNvSpPr>
            <a:spLocks/>
          </p:cNvSpPr>
          <p:nvPr/>
        </p:nvSpPr>
        <p:spPr bwMode="auto">
          <a:xfrm>
            <a:off x="2805289" y="1833920"/>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90" name="Freeform 48"/>
          <p:cNvSpPr>
            <a:spLocks/>
          </p:cNvSpPr>
          <p:nvPr/>
        </p:nvSpPr>
        <p:spPr bwMode="auto">
          <a:xfrm>
            <a:off x="3050824"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91" name="Freeform 49"/>
          <p:cNvSpPr>
            <a:spLocks/>
          </p:cNvSpPr>
          <p:nvPr/>
        </p:nvSpPr>
        <p:spPr bwMode="auto">
          <a:xfrm>
            <a:off x="2451100" y="2662595"/>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92" name="Freeform 50"/>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93" name="Freeform 51"/>
          <p:cNvSpPr>
            <a:spLocks/>
          </p:cNvSpPr>
          <p:nvPr/>
        </p:nvSpPr>
        <p:spPr bwMode="auto">
          <a:xfrm>
            <a:off x="4607278" y="1981557"/>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94" name="Freeform 52"/>
          <p:cNvSpPr>
            <a:spLocks/>
          </p:cNvSpPr>
          <p:nvPr/>
        </p:nvSpPr>
        <p:spPr bwMode="auto">
          <a:xfrm>
            <a:off x="4902201" y="4134207"/>
            <a:ext cx="557389"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95" name="Freeform 53"/>
          <p:cNvSpPr>
            <a:spLocks/>
          </p:cNvSpPr>
          <p:nvPr/>
        </p:nvSpPr>
        <p:spPr bwMode="auto">
          <a:xfrm>
            <a:off x="5126633"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0996" name="Group 54"/>
          <p:cNvGrpSpPr>
            <a:grpSpLocks/>
          </p:cNvGrpSpPr>
          <p:nvPr/>
        </p:nvGrpSpPr>
        <p:grpSpPr bwMode="auto">
          <a:xfrm>
            <a:off x="5177371" y="2197100"/>
            <a:ext cx="738011" cy="742950"/>
            <a:chOff x="3562" y="1636"/>
            <a:chExt cx="497" cy="468"/>
          </a:xfrm>
        </p:grpSpPr>
        <p:sp>
          <p:nvSpPr>
            <p:cNvPr id="41028"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29"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0997" name="Freeform 57"/>
          <p:cNvSpPr>
            <a:spLocks/>
          </p:cNvSpPr>
          <p:nvPr/>
        </p:nvSpPr>
        <p:spPr bwMode="auto">
          <a:xfrm>
            <a:off x="5473799" y="2918182"/>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98" name="Freeform 58"/>
          <p:cNvSpPr>
            <a:spLocks/>
          </p:cNvSpPr>
          <p:nvPr/>
        </p:nvSpPr>
        <p:spPr bwMode="auto">
          <a:xfrm>
            <a:off x="5171723" y="3846515"/>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0999" name="Freeform 59"/>
          <p:cNvSpPr>
            <a:spLocks/>
          </p:cNvSpPr>
          <p:nvPr/>
        </p:nvSpPr>
        <p:spPr bwMode="auto">
          <a:xfrm>
            <a:off x="6111524" y="2732445"/>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00" name="Freeform 60"/>
          <p:cNvSpPr>
            <a:spLocks/>
          </p:cNvSpPr>
          <p:nvPr/>
        </p:nvSpPr>
        <p:spPr bwMode="auto">
          <a:xfrm>
            <a:off x="5922435" y="3127732"/>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01" name="Freeform 61"/>
          <p:cNvSpPr>
            <a:spLocks/>
          </p:cNvSpPr>
          <p:nvPr/>
        </p:nvSpPr>
        <p:spPr bwMode="auto">
          <a:xfrm>
            <a:off x="5973234" y="3730631"/>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02" name="Freeform 62"/>
          <p:cNvSpPr>
            <a:spLocks/>
          </p:cNvSpPr>
          <p:nvPr/>
        </p:nvSpPr>
        <p:spPr bwMode="auto">
          <a:xfrm>
            <a:off x="5749016"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03" name="Freeform 63"/>
          <p:cNvSpPr>
            <a:spLocks/>
          </p:cNvSpPr>
          <p:nvPr/>
        </p:nvSpPr>
        <p:spPr bwMode="auto">
          <a:xfrm>
            <a:off x="6247081"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04" name="Freeform 64"/>
          <p:cNvSpPr>
            <a:spLocks/>
          </p:cNvSpPr>
          <p:nvPr/>
        </p:nvSpPr>
        <p:spPr bwMode="auto">
          <a:xfrm>
            <a:off x="6588478" y="3018195"/>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05" name="Freeform 65"/>
          <p:cNvSpPr>
            <a:spLocks/>
          </p:cNvSpPr>
          <p:nvPr/>
        </p:nvSpPr>
        <p:spPr bwMode="auto">
          <a:xfrm>
            <a:off x="6616855" y="2802295"/>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06" name="Freeform 66"/>
          <p:cNvSpPr>
            <a:spLocks/>
          </p:cNvSpPr>
          <p:nvPr/>
        </p:nvSpPr>
        <p:spPr bwMode="auto">
          <a:xfrm>
            <a:off x="6739512" y="2654657"/>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07" name="Freeform 67"/>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08" name="Freeform 68"/>
          <p:cNvSpPr>
            <a:spLocks/>
          </p:cNvSpPr>
          <p:nvPr/>
        </p:nvSpPr>
        <p:spPr bwMode="auto">
          <a:xfrm>
            <a:off x="6884990"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09" name="Freeform 69"/>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10" name="Freeform 70"/>
          <p:cNvSpPr>
            <a:spLocks/>
          </p:cNvSpPr>
          <p:nvPr/>
        </p:nvSpPr>
        <p:spPr bwMode="auto">
          <a:xfrm>
            <a:off x="6841097" y="1887895"/>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1011" name="Group 71"/>
          <p:cNvGrpSpPr>
            <a:grpSpLocks/>
          </p:cNvGrpSpPr>
          <p:nvPr/>
        </p:nvGrpSpPr>
        <p:grpSpPr bwMode="auto">
          <a:xfrm>
            <a:off x="2875845" y="4635857"/>
            <a:ext cx="859367" cy="588963"/>
            <a:chOff x="1991" y="3321"/>
            <a:chExt cx="361" cy="231"/>
          </a:xfrm>
        </p:grpSpPr>
        <p:sp>
          <p:nvSpPr>
            <p:cNvPr id="41020"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21"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22"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23"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24"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25"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26"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027"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1015" name="Rectangle 151"/>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1016" name="Rectangle 152"/>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1017" name="Rectangle 153"/>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1018" name="Rectangle 154"/>
          <p:cNvSpPr>
            <a:spLocks noChangeArrowheads="1"/>
          </p:cNvSpPr>
          <p:nvPr/>
        </p:nvSpPr>
        <p:spPr bwMode="auto">
          <a:xfrm>
            <a:off x="3064934" y="5961063"/>
            <a:ext cx="208844"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1019" name="Rectangle 155"/>
          <p:cNvSpPr>
            <a:spLocks noChangeArrowheads="1"/>
          </p:cNvSpPr>
          <p:nvPr/>
        </p:nvSpPr>
        <p:spPr bwMode="auto">
          <a:xfrm>
            <a:off x="395111" y="5892800"/>
            <a:ext cx="36307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88"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a:t>
            </a:r>
            <a:r>
              <a:rPr lang="en-US" sz="1400" b="1">
                <a:solidFill>
                  <a:srgbClr val="000000"/>
                </a:solidFill>
                <a:latin typeface="Arial Narrow" charset="0"/>
              </a:rPr>
              <a:t>Data       &lt;</a:t>
            </a:r>
            <a:r>
              <a:rPr lang="en-US" sz="1400" b="1" dirty="0">
                <a:solidFill>
                  <a:srgbClr val="000000"/>
                </a:solidFill>
                <a:latin typeface="Arial Narrow" charset="0"/>
              </a:rPr>
              <a:t>10</a:t>
            </a:r>
            <a:r>
              <a:rPr lang="en-US" sz="1400" b="1">
                <a:solidFill>
                  <a:srgbClr val="000000"/>
                </a:solidFill>
                <a:latin typeface="Arial Narrow" charset="0"/>
              </a:rPr>
              <a:t>%        10</a:t>
            </a:r>
            <a:r>
              <a:rPr lang="en-US" sz="1400" b="1" dirty="0">
                <a:solidFill>
                  <a:srgbClr val="000000"/>
                </a:solidFill>
                <a:latin typeface="Arial Narrow" charset="0"/>
              </a:rPr>
              <a:t>%–</a:t>
            </a:r>
            <a:r>
              <a:rPr lang="en-US" sz="1400" b="1">
                <a:solidFill>
                  <a:srgbClr val="000000"/>
                </a:solidFill>
                <a:latin typeface="Arial Narrow" charset="0"/>
              </a:rPr>
              <a:t>14%        15-19%</a:t>
            </a:r>
            <a:endParaRPr lang="en-US" sz="1400" b="1" dirty="0">
              <a:solidFill>
                <a:srgbClr val="000000"/>
              </a:solidFill>
              <a:latin typeface="Arial Narrow" charset="0"/>
            </a:endParaRPr>
          </a:p>
        </p:txBody>
      </p:sp>
      <p:sp>
        <p:nvSpPr>
          <p:cNvPr id="87" name="TextBox 86">
            <a:extLst>
              <a:ext uri="{FF2B5EF4-FFF2-40B4-BE49-F238E27FC236}">
                <a16:creationId xmlns:a16="http://schemas.microsoft.com/office/drawing/2014/main" xmlns="" id="{9DEE67A0-CFAD-4AEE-8FB2-65DCF718D161}"/>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1992</a:t>
            </a:r>
          </a:p>
        </p:txBody>
      </p:sp>
      <p:sp>
        <p:nvSpPr>
          <p:cNvPr id="89" name="Rectangle 117">
            <a:extLst>
              <a:ext uri="{FF2B5EF4-FFF2-40B4-BE49-F238E27FC236}">
                <a16:creationId xmlns:a16="http://schemas.microsoft.com/office/drawing/2014/main" xmlns="" id="{4E39DFBE-2015-45F3-B310-3F357501DF85}"/>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1371942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Freeform 5"/>
          <p:cNvSpPr>
            <a:spLocks/>
          </p:cNvSpPr>
          <p:nvPr/>
        </p:nvSpPr>
        <p:spPr bwMode="auto">
          <a:xfrm>
            <a:off x="4011960"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987" name="Freeform 6"/>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988" name="Freeform 7"/>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989" name="Freeform 8"/>
          <p:cNvSpPr>
            <a:spLocks/>
          </p:cNvSpPr>
          <p:nvPr/>
        </p:nvSpPr>
        <p:spPr bwMode="auto">
          <a:xfrm>
            <a:off x="4121860" y="320391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990" name="Freeform 9"/>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991" name="Freeform 10"/>
          <p:cNvSpPr>
            <a:spLocks/>
          </p:cNvSpPr>
          <p:nvPr/>
        </p:nvSpPr>
        <p:spPr bwMode="auto">
          <a:xfrm>
            <a:off x="4651027" y="274036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992" name="Freeform 11"/>
          <p:cNvSpPr>
            <a:spLocks/>
          </p:cNvSpPr>
          <p:nvPr/>
        </p:nvSpPr>
        <p:spPr bwMode="auto">
          <a:xfrm>
            <a:off x="4731461"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993" name="Freeform 12"/>
          <p:cNvSpPr>
            <a:spLocks/>
          </p:cNvSpPr>
          <p:nvPr/>
        </p:nvSpPr>
        <p:spPr bwMode="auto">
          <a:xfrm>
            <a:off x="4975578" y="228316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994" name="Freeform 13"/>
          <p:cNvSpPr>
            <a:spLocks/>
          </p:cNvSpPr>
          <p:nvPr/>
        </p:nvSpPr>
        <p:spPr bwMode="auto">
          <a:xfrm>
            <a:off x="5343992" y="3265492"/>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995" name="Freeform 14"/>
          <p:cNvSpPr>
            <a:spLocks/>
          </p:cNvSpPr>
          <p:nvPr/>
        </p:nvSpPr>
        <p:spPr bwMode="auto">
          <a:xfrm>
            <a:off x="5280381" y="3560769"/>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996" name="Freeform 15"/>
          <p:cNvSpPr>
            <a:spLocks/>
          </p:cNvSpPr>
          <p:nvPr/>
        </p:nvSpPr>
        <p:spPr bwMode="auto">
          <a:xfrm>
            <a:off x="5489222" y="3824288"/>
            <a:ext cx="37535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997" name="Freeform 16"/>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998" name="Freeform 17"/>
          <p:cNvSpPr>
            <a:spLocks/>
          </p:cNvSpPr>
          <p:nvPr/>
        </p:nvSpPr>
        <p:spPr bwMode="auto">
          <a:xfrm>
            <a:off x="5843415"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1999" name="Freeform 18"/>
          <p:cNvSpPr>
            <a:spLocks/>
          </p:cNvSpPr>
          <p:nvPr/>
        </p:nvSpPr>
        <p:spPr bwMode="auto">
          <a:xfrm>
            <a:off x="5590824"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00" name="Freeform 19"/>
          <p:cNvSpPr>
            <a:spLocks/>
          </p:cNvSpPr>
          <p:nvPr/>
        </p:nvSpPr>
        <p:spPr bwMode="auto">
          <a:xfrm>
            <a:off x="5987385" y="3009900"/>
            <a:ext cx="44167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01" name="Freeform 20"/>
          <p:cNvSpPr>
            <a:spLocks/>
          </p:cNvSpPr>
          <p:nvPr/>
        </p:nvSpPr>
        <p:spPr bwMode="auto">
          <a:xfrm>
            <a:off x="4844345" y="36607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02"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03" name="Freeform 22"/>
          <p:cNvSpPr>
            <a:spLocks/>
          </p:cNvSpPr>
          <p:nvPr/>
        </p:nvSpPr>
        <p:spPr bwMode="auto">
          <a:xfrm>
            <a:off x="3324608" y="2453029"/>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04" name="Freeform 23"/>
          <p:cNvSpPr>
            <a:spLocks/>
          </p:cNvSpPr>
          <p:nvPr/>
        </p:nvSpPr>
        <p:spPr bwMode="auto">
          <a:xfrm>
            <a:off x="3434645" y="3003891"/>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05" name="Freeform 24"/>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06" name="Freeform 25"/>
          <p:cNvSpPr>
            <a:spLocks/>
          </p:cNvSpPr>
          <p:nvPr/>
        </p:nvSpPr>
        <p:spPr bwMode="auto">
          <a:xfrm>
            <a:off x="3601157" y="366111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07"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08" name="Freeform 27"/>
          <p:cNvSpPr>
            <a:spLocks/>
          </p:cNvSpPr>
          <p:nvPr/>
        </p:nvSpPr>
        <p:spPr bwMode="auto">
          <a:xfrm>
            <a:off x="6660600"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2009" name="Group 28"/>
          <p:cNvGrpSpPr>
            <a:grpSpLocks/>
          </p:cNvGrpSpPr>
          <p:nvPr/>
        </p:nvGrpSpPr>
        <p:grpSpPr bwMode="auto">
          <a:xfrm>
            <a:off x="1027459" y="3886200"/>
            <a:ext cx="1786467" cy="1390650"/>
            <a:chOff x="768" y="2832"/>
            <a:chExt cx="1203" cy="876"/>
          </a:xfrm>
        </p:grpSpPr>
        <p:sp>
          <p:nvSpPr>
            <p:cNvPr id="42054"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55"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56"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57"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58"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59"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60"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61"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62"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63"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64"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65"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66"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67"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68"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2010" name="Freeform 44"/>
          <p:cNvSpPr>
            <a:spLocks/>
          </p:cNvSpPr>
          <p:nvPr/>
        </p:nvSpPr>
        <p:spPr bwMode="auto">
          <a:xfrm>
            <a:off x="2956278" y="2794341"/>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11" name="Freeform 45"/>
          <p:cNvSpPr>
            <a:spLocks/>
          </p:cNvSpPr>
          <p:nvPr/>
        </p:nvSpPr>
        <p:spPr bwMode="auto">
          <a:xfrm>
            <a:off x="2343861" y="1709741"/>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12" name="Freeform 46"/>
          <p:cNvSpPr>
            <a:spLocks/>
          </p:cNvSpPr>
          <p:nvPr/>
        </p:nvSpPr>
        <p:spPr bwMode="auto">
          <a:xfrm>
            <a:off x="2168878" y="2035516"/>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13" name="Freeform 47"/>
          <p:cNvSpPr>
            <a:spLocks/>
          </p:cNvSpPr>
          <p:nvPr/>
        </p:nvSpPr>
        <p:spPr bwMode="auto">
          <a:xfrm>
            <a:off x="2805289" y="1833904"/>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14" name="Freeform 48"/>
          <p:cNvSpPr>
            <a:spLocks/>
          </p:cNvSpPr>
          <p:nvPr/>
        </p:nvSpPr>
        <p:spPr bwMode="auto">
          <a:xfrm>
            <a:off x="3050824"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15" name="Freeform 49"/>
          <p:cNvSpPr>
            <a:spLocks/>
          </p:cNvSpPr>
          <p:nvPr/>
        </p:nvSpPr>
        <p:spPr bwMode="auto">
          <a:xfrm>
            <a:off x="2451100" y="266257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16" name="Freeform 50"/>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17" name="Freeform 51"/>
          <p:cNvSpPr>
            <a:spLocks/>
          </p:cNvSpPr>
          <p:nvPr/>
        </p:nvSpPr>
        <p:spPr bwMode="auto">
          <a:xfrm>
            <a:off x="4607278" y="1981541"/>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18" name="Freeform 52"/>
          <p:cNvSpPr>
            <a:spLocks/>
          </p:cNvSpPr>
          <p:nvPr/>
        </p:nvSpPr>
        <p:spPr bwMode="auto">
          <a:xfrm>
            <a:off x="4902201" y="4134191"/>
            <a:ext cx="557389"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19" name="Freeform 53"/>
          <p:cNvSpPr>
            <a:spLocks/>
          </p:cNvSpPr>
          <p:nvPr/>
        </p:nvSpPr>
        <p:spPr bwMode="auto">
          <a:xfrm>
            <a:off x="5126633"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2020" name="Group 54"/>
          <p:cNvGrpSpPr>
            <a:grpSpLocks/>
          </p:cNvGrpSpPr>
          <p:nvPr/>
        </p:nvGrpSpPr>
        <p:grpSpPr bwMode="auto">
          <a:xfrm>
            <a:off x="5177371" y="2197100"/>
            <a:ext cx="738011" cy="742950"/>
            <a:chOff x="3562" y="1636"/>
            <a:chExt cx="497" cy="468"/>
          </a:xfrm>
        </p:grpSpPr>
        <p:sp>
          <p:nvSpPr>
            <p:cNvPr id="42052"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53"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2021" name="Freeform 57"/>
          <p:cNvSpPr>
            <a:spLocks/>
          </p:cNvSpPr>
          <p:nvPr/>
        </p:nvSpPr>
        <p:spPr bwMode="auto">
          <a:xfrm>
            <a:off x="5473799" y="291816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22" name="Freeform 58"/>
          <p:cNvSpPr>
            <a:spLocks/>
          </p:cNvSpPr>
          <p:nvPr/>
        </p:nvSpPr>
        <p:spPr bwMode="auto">
          <a:xfrm>
            <a:off x="5171723" y="3846515"/>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23" name="Freeform 59"/>
          <p:cNvSpPr>
            <a:spLocks/>
          </p:cNvSpPr>
          <p:nvPr/>
        </p:nvSpPr>
        <p:spPr bwMode="auto">
          <a:xfrm>
            <a:off x="6111524" y="2732429"/>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24" name="Freeform 60"/>
          <p:cNvSpPr>
            <a:spLocks/>
          </p:cNvSpPr>
          <p:nvPr/>
        </p:nvSpPr>
        <p:spPr bwMode="auto">
          <a:xfrm>
            <a:off x="5922435" y="3127716"/>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25" name="Freeform 61"/>
          <p:cNvSpPr>
            <a:spLocks/>
          </p:cNvSpPr>
          <p:nvPr/>
        </p:nvSpPr>
        <p:spPr bwMode="auto">
          <a:xfrm>
            <a:off x="5973234" y="3730631"/>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26" name="Freeform 62"/>
          <p:cNvSpPr>
            <a:spLocks/>
          </p:cNvSpPr>
          <p:nvPr/>
        </p:nvSpPr>
        <p:spPr bwMode="auto">
          <a:xfrm>
            <a:off x="5749016"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27" name="Freeform 63"/>
          <p:cNvSpPr>
            <a:spLocks/>
          </p:cNvSpPr>
          <p:nvPr/>
        </p:nvSpPr>
        <p:spPr bwMode="auto">
          <a:xfrm>
            <a:off x="6247081"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28" name="Freeform 64"/>
          <p:cNvSpPr>
            <a:spLocks/>
          </p:cNvSpPr>
          <p:nvPr/>
        </p:nvSpPr>
        <p:spPr bwMode="auto">
          <a:xfrm>
            <a:off x="6588478" y="3018179"/>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29" name="Freeform 65"/>
          <p:cNvSpPr>
            <a:spLocks/>
          </p:cNvSpPr>
          <p:nvPr/>
        </p:nvSpPr>
        <p:spPr bwMode="auto">
          <a:xfrm>
            <a:off x="6616855" y="2802279"/>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30" name="Freeform 66"/>
          <p:cNvSpPr>
            <a:spLocks/>
          </p:cNvSpPr>
          <p:nvPr/>
        </p:nvSpPr>
        <p:spPr bwMode="auto">
          <a:xfrm>
            <a:off x="6739512" y="265464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31" name="Freeform 67"/>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32" name="Freeform 68"/>
          <p:cNvSpPr>
            <a:spLocks/>
          </p:cNvSpPr>
          <p:nvPr/>
        </p:nvSpPr>
        <p:spPr bwMode="auto">
          <a:xfrm>
            <a:off x="6884982"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33" name="Freeform 69"/>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34" name="Freeform 70"/>
          <p:cNvSpPr>
            <a:spLocks/>
          </p:cNvSpPr>
          <p:nvPr/>
        </p:nvSpPr>
        <p:spPr bwMode="auto">
          <a:xfrm>
            <a:off x="6841097" y="1887879"/>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2035" name="Group 71"/>
          <p:cNvGrpSpPr>
            <a:grpSpLocks/>
          </p:cNvGrpSpPr>
          <p:nvPr/>
        </p:nvGrpSpPr>
        <p:grpSpPr bwMode="auto">
          <a:xfrm>
            <a:off x="2875845" y="4635841"/>
            <a:ext cx="859367" cy="588963"/>
            <a:chOff x="1991" y="3321"/>
            <a:chExt cx="361" cy="231"/>
          </a:xfrm>
        </p:grpSpPr>
        <p:sp>
          <p:nvSpPr>
            <p:cNvPr id="42044"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45"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46"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47"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48"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49"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50"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2051"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2039" name="Rectangle 145"/>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2040" name="Rectangle 146"/>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2041" name="Rectangle 147"/>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2042" name="Rectangle 148"/>
          <p:cNvSpPr>
            <a:spLocks noChangeArrowheads="1"/>
          </p:cNvSpPr>
          <p:nvPr/>
        </p:nvSpPr>
        <p:spPr bwMode="auto">
          <a:xfrm>
            <a:off x="3064934" y="5961063"/>
            <a:ext cx="208844"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2043" name="Rectangle 149"/>
          <p:cNvSpPr>
            <a:spLocks noChangeArrowheads="1"/>
          </p:cNvSpPr>
          <p:nvPr/>
        </p:nvSpPr>
        <p:spPr bwMode="auto">
          <a:xfrm>
            <a:off x="395111" y="5892800"/>
            <a:ext cx="36307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88"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a:t>
            </a:r>
            <a:r>
              <a:rPr lang="en-US" sz="1400" b="1">
                <a:solidFill>
                  <a:srgbClr val="000000"/>
                </a:solidFill>
                <a:latin typeface="Arial Narrow" charset="0"/>
              </a:rPr>
              <a:t>Data       &lt;</a:t>
            </a:r>
            <a:r>
              <a:rPr lang="en-US" sz="1400" b="1" dirty="0">
                <a:solidFill>
                  <a:srgbClr val="000000"/>
                </a:solidFill>
                <a:latin typeface="Arial Narrow" charset="0"/>
              </a:rPr>
              <a:t>10</a:t>
            </a:r>
            <a:r>
              <a:rPr lang="en-US" sz="1400" b="1">
                <a:solidFill>
                  <a:srgbClr val="000000"/>
                </a:solidFill>
                <a:latin typeface="Arial Narrow" charset="0"/>
              </a:rPr>
              <a:t>%        10</a:t>
            </a:r>
            <a:r>
              <a:rPr lang="en-US" sz="1400" b="1" dirty="0">
                <a:solidFill>
                  <a:srgbClr val="000000"/>
                </a:solidFill>
                <a:latin typeface="Arial Narrow" charset="0"/>
              </a:rPr>
              <a:t>%–</a:t>
            </a:r>
            <a:r>
              <a:rPr lang="en-US" sz="1400" b="1">
                <a:solidFill>
                  <a:srgbClr val="000000"/>
                </a:solidFill>
                <a:latin typeface="Arial Narrow" charset="0"/>
              </a:rPr>
              <a:t>14%        15-19%</a:t>
            </a:r>
            <a:endParaRPr lang="en-US" sz="1400" b="1" dirty="0">
              <a:solidFill>
                <a:srgbClr val="000000"/>
              </a:solidFill>
              <a:latin typeface="Arial Narrow" charset="0"/>
            </a:endParaRPr>
          </a:p>
        </p:txBody>
      </p:sp>
      <p:sp>
        <p:nvSpPr>
          <p:cNvPr id="87" name="TextBox 86">
            <a:extLst>
              <a:ext uri="{FF2B5EF4-FFF2-40B4-BE49-F238E27FC236}">
                <a16:creationId xmlns:a16="http://schemas.microsoft.com/office/drawing/2014/main" xmlns="" id="{17A524D3-FD15-42B1-B327-E69AD94F8FED}"/>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1993</a:t>
            </a:r>
          </a:p>
        </p:txBody>
      </p:sp>
      <p:sp>
        <p:nvSpPr>
          <p:cNvPr id="89" name="Rectangle 117">
            <a:extLst>
              <a:ext uri="{FF2B5EF4-FFF2-40B4-BE49-F238E27FC236}">
                <a16:creationId xmlns:a16="http://schemas.microsoft.com/office/drawing/2014/main" xmlns="" id="{189BF51B-369E-4453-BCA4-7F0FA457CE1E}"/>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15742098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010" name="Group 2"/>
          <p:cNvGrpSpPr>
            <a:grpSpLocks/>
          </p:cNvGrpSpPr>
          <p:nvPr/>
        </p:nvGrpSpPr>
        <p:grpSpPr bwMode="auto">
          <a:xfrm>
            <a:off x="1027450" y="3886200"/>
            <a:ext cx="1786467" cy="1390650"/>
            <a:chOff x="768" y="2832"/>
            <a:chExt cx="1203" cy="876"/>
          </a:xfrm>
        </p:grpSpPr>
        <p:sp>
          <p:nvSpPr>
            <p:cNvPr id="43079" name="Freeform 3"/>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80" name="Freeform 4"/>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81" name="Freeform 5"/>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82" name="Freeform 6"/>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83" name="Freeform 7"/>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84" name="Freeform 8"/>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85" name="Freeform 9"/>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86" name="Freeform 10"/>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87" name="Freeform 11"/>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88" name="Freeform 12"/>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89" name="Freeform 13"/>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90" name="Freeform 14"/>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91" name="Freeform 15"/>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92" name="Freeform 16"/>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93" name="Freeform 17"/>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grpSp>
        <p:nvGrpSpPr>
          <p:cNvPr id="43011" name="Group 20"/>
          <p:cNvGrpSpPr>
            <a:grpSpLocks/>
          </p:cNvGrpSpPr>
          <p:nvPr/>
        </p:nvGrpSpPr>
        <p:grpSpPr bwMode="auto">
          <a:xfrm>
            <a:off x="2103972" y="1709739"/>
            <a:ext cx="5091289" cy="3514725"/>
            <a:chOff x="1491" y="1077"/>
            <a:chExt cx="3607" cy="2214"/>
          </a:xfrm>
        </p:grpSpPr>
        <p:sp>
          <p:nvSpPr>
            <p:cNvPr id="43020" name="Freeform 21"/>
            <p:cNvSpPr>
              <a:spLocks/>
            </p:cNvSpPr>
            <p:nvPr/>
          </p:nvSpPr>
          <p:spPr bwMode="auto">
            <a:xfrm>
              <a:off x="2843" y="1262"/>
              <a:ext cx="456" cy="269"/>
            </a:xfrm>
            <a:custGeom>
              <a:avLst/>
              <a:gdLst>
                <a:gd name="T0" fmla="*/ 0 w 89"/>
                <a:gd name="T1" fmla="*/ 5957 h 55"/>
                <a:gd name="T2" fmla="*/ 681 w 89"/>
                <a:gd name="T3" fmla="*/ 0 h 55"/>
                <a:gd name="T4" fmla="*/ 5908 w 89"/>
                <a:gd name="T5" fmla="*/ 357 h 55"/>
                <a:gd name="T6" fmla="*/ 11026 w 89"/>
                <a:gd name="T7" fmla="*/ 479 h 55"/>
                <a:gd name="T8" fmla="*/ 11026 w 89"/>
                <a:gd name="T9" fmla="*/ 572 h 55"/>
                <a:gd name="T10" fmla="*/ 11159 w 89"/>
                <a:gd name="T11" fmla="*/ 1052 h 55"/>
                <a:gd name="T12" fmla="*/ 11159 w 89"/>
                <a:gd name="T13" fmla="*/ 1174 h 55"/>
                <a:gd name="T14" fmla="*/ 11026 w 89"/>
                <a:gd name="T15" fmla="*/ 1531 h 55"/>
                <a:gd name="T16" fmla="*/ 11026 w 89"/>
                <a:gd name="T17" fmla="*/ 2103 h 55"/>
                <a:gd name="T18" fmla="*/ 11287 w 89"/>
                <a:gd name="T19" fmla="*/ 2680 h 55"/>
                <a:gd name="T20" fmla="*/ 11446 w 89"/>
                <a:gd name="T21" fmla="*/ 2920 h 55"/>
                <a:gd name="T22" fmla="*/ 11579 w 89"/>
                <a:gd name="T23" fmla="*/ 3517 h 55"/>
                <a:gd name="T24" fmla="*/ 11579 w 89"/>
                <a:gd name="T25" fmla="*/ 4451 h 55"/>
                <a:gd name="T26" fmla="*/ 11707 w 89"/>
                <a:gd name="T27" fmla="*/ 4690 h 55"/>
                <a:gd name="T28" fmla="*/ 11707 w 89"/>
                <a:gd name="T29" fmla="*/ 5023 h 55"/>
                <a:gd name="T30" fmla="*/ 11707 w 89"/>
                <a:gd name="T31" fmla="*/ 5145 h 55"/>
                <a:gd name="T32" fmla="*/ 11969 w 89"/>
                <a:gd name="T33" fmla="*/ 5957 h 55"/>
                <a:gd name="T34" fmla="*/ 11969 w 89"/>
                <a:gd name="T35" fmla="*/ 6197 h 55"/>
                <a:gd name="T36" fmla="*/ 11969 w 89"/>
                <a:gd name="T37" fmla="*/ 6436 h 55"/>
                <a:gd name="T38" fmla="*/ 0 w 89"/>
                <a:gd name="T39" fmla="*/ 5957 h 55"/>
                <a:gd name="T40" fmla="*/ 0 w 89"/>
                <a:gd name="T41" fmla="*/ 595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21" name="Freeform 22"/>
            <p:cNvSpPr>
              <a:spLocks/>
            </p:cNvSpPr>
            <p:nvPr/>
          </p:nvSpPr>
          <p:spPr bwMode="auto">
            <a:xfrm>
              <a:off x="2823" y="1511"/>
              <a:ext cx="482" cy="312"/>
            </a:xfrm>
            <a:custGeom>
              <a:avLst/>
              <a:gdLst>
                <a:gd name="T0" fmla="*/ 0 w 94"/>
                <a:gd name="T1" fmla="*/ 5918 h 64"/>
                <a:gd name="T2" fmla="*/ 395 w 94"/>
                <a:gd name="T3" fmla="*/ 1974 h 64"/>
                <a:gd name="T4" fmla="*/ 554 w 94"/>
                <a:gd name="T5" fmla="*/ 0 h 64"/>
                <a:gd name="T6" fmla="*/ 12542 w 94"/>
                <a:gd name="T7" fmla="*/ 473 h 64"/>
                <a:gd name="T8" fmla="*/ 12542 w 94"/>
                <a:gd name="T9" fmla="*/ 687 h 64"/>
                <a:gd name="T10" fmla="*/ 12409 w 94"/>
                <a:gd name="T11" fmla="*/ 809 h 64"/>
                <a:gd name="T12" fmla="*/ 12122 w 94"/>
                <a:gd name="T13" fmla="*/ 1165 h 64"/>
                <a:gd name="T14" fmla="*/ 12122 w 94"/>
                <a:gd name="T15" fmla="*/ 1282 h 64"/>
                <a:gd name="T16" fmla="*/ 12676 w 94"/>
                <a:gd name="T17" fmla="*/ 1736 h 64"/>
                <a:gd name="T18" fmla="*/ 12676 w 94"/>
                <a:gd name="T19" fmla="*/ 5324 h 64"/>
                <a:gd name="T20" fmla="*/ 12676 w 94"/>
                <a:gd name="T21" fmla="*/ 5324 h 64"/>
                <a:gd name="T22" fmla="*/ 12409 w 94"/>
                <a:gd name="T23" fmla="*/ 5324 h 64"/>
                <a:gd name="T24" fmla="*/ 12542 w 94"/>
                <a:gd name="T25" fmla="*/ 5441 h 64"/>
                <a:gd name="T26" fmla="*/ 12676 w 94"/>
                <a:gd name="T27" fmla="*/ 5562 h 64"/>
                <a:gd name="T28" fmla="*/ 12542 w 94"/>
                <a:gd name="T29" fmla="*/ 5796 h 64"/>
                <a:gd name="T30" fmla="*/ 12676 w 94"/>
                <a:gd name="T31" fmla="*/ 5918 h 64"/>
                <a:gd name="T32" fmla="*/ 12676 w 94"/>
                <a:gd name="T33" fmla="*/ 6250 h 64"/>
                <a:gd name="T34" fmla="*/ 12542 w 94"/>
                <a:gd name="T35" fmla="*/ 6250 h 64"/>
                <a:gd name="T36" fmla="*/ 12676 w 94"/>
                <a:gd name="T37" fmla="*/ 6489 h 64"/>
                <a:gd name="T38" fmla="*/ 12409 w 94"/>
                <a:gd name="T39" fmla="*/ 6845 h 64"/>
                <a:gd name="T40" fmla="*/ 12676 w 94"/>
                <a:gd name="T41" fmla="*/ 7176 h 64"/>
                <a:gd name="T42" fmla="*/ 12676 w 94"/>
                <a:gd name="T43" fmla="*/ 7415 h 64"/>
                <a:gd name="T44" fmla="*/ 12676 w 94"/>
                <a:gd name="T45" fmla="*/ 7415 h 64"/>
                <a:gd name="T46" fmla="*/ 12281 w 94"/>
                <a:gd name="T47" fmla="*/ 7176 h 64"/>
                <a:gd name="T48" fmla="*/ 11594 w 94"/>
                <a:gd name="T49" fmla="*/ 6845 h 64"/>
                <a:gd name="T50" fmla="*/ 11332 w 94"/>
                <a:gd name="T51" fmla="*/ 6728 h 64"/>
                <a:gd name="T52" fmla="*/ 11045 w 94"/>
                <a:gd name="T53" fmla="*/ 6728 h 64"/>
                <a:gd name="T54" fmla="*/ 10778 w 94"/>
                <a:gd name="T55" fmla="*/ 6937 h 64"/>
                <a:gd name="T56" fmla="*/ 10650 w 94"/>
                <a:gd name="T57" fmla="*/ 6937 h 64"/>
                <a:gd name="T58" fmla="*/ 10384 w 94"/>
                <a:gd name="T59" fmla="*/ 6937 h 64"/>
                <a:gd name="T60" fmla="*/ 10255 w 94"/>
                <a:gd name="T61" fmla="*/ 6606 h 64"/>
                <a:gd name="T62" fmla="*/ 10122 w 94"/>
                <a:gd name="T63" fmla="*/ 6489 h 64"/>
                <a:gd name="T64" fmla="*/ 9835 w 94"/>
                <a:gd name="T65" fmla="*/ 6606 h 64"/>
                <a:gd name="T66" fmla="*/ 9568 w 94"/>
                <a:gd name="T67" fmla="*/ 6606 h 64"/>
                <a:gd name="T68" fmla="*/ 9307 w 94"/>
                <a:gd name="T69" fmla="*/ 6250 h 64"/>
                <a:gd name="T70" fmla="*/ 0 w 94"/>
                <a:gd name="T71" fmla="*/ 5918 h 64"/>
                <a:gd name="T72" fmla="*/ 0 w 94"/>
                <a:gd name="T73" fmla="*/ 5918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22" name="Freeform 23"/>
            <p:cNvSpPr>
              <a:spLocks/>
            </p:cNvSpPr>
            <p:nvPr/>
          </p:nvSpPr>
          <p:spPr bwMode="auto">
            <a:xfrm>
              <a:off x="2807" y="1760"/>
              <a:ext cx="570" cy="268"/>
            </a:xfrm>
            <a:custGeom>
              <a:avLst/>
              <a:gdLst>
                <a:gd name="T0" fmla="*/ 0 w 111"/>
                <a:gd name="T1" fmla="*/ 3942 h 55"/>
                <a:gd name="T2" fmla="*/ 395 w 111"/>
                <a:gd name="T3" fmla="*/ 0 h 55"/>
                <a:gd name="T4" fmla="*/ 9757 w 111"/>
                <a:gd name="T5" fmla="*/ 356 h 55"/>
                <a:gd name="T6" fmla="*/ 10019 w 111"/>
                <a:gd name="T7" fmla="*/ 687 h 55"/>
                <a:gd name="T8" fmla="*/ 10286 w 111"/>
                <a:gd name="T9" fmla="*/ 687 h 55"/>
                <a:gd name="T10" fmla="*/ 10573 w 111"/>
                <a:gd name="T11" fmla="*/ 570 h 55"/>
                <a:gd name="T12" fmla="*/ 10707 w 111"/>
                <a:gd name="T13" fmla="*/ 687 h 55"/>
                <a:gd name="T14" fmla="*/ 10840 w 111"/>
                <a:gd name="T15" fmla="*/ 1043 h 55"/>
                <a:gd name="T16" fmla="*/ 11102 w 111"/>
                <a:gd name="T17" fmla="*/ 1043 h 55"/>
                <a:gd name="T18" fmla="*/ 11236 w 111"/>
                <a:gd name="T19" fmla="*/ 1043 h 55"/>
                <a:gd name="T20" fmla="*/ 11498 w 111"/>
                <a:gd name="T21" fmla="*/ 809 h 55"/>
                <a:gd name="T22" fmla="*/ 11785 w 111"/>
                <a:gd name="T23" fmla="*/ 809 h 55"/>
                <a:gd name="T24" fmla="*/ 12052 w 111"/>
                <a:gd name="T25" fmla="*/ 926 h 55"/>
                <a:gd name="T26" fmla="*/ 12735 w 111"/>
                <a:gd name="T27" fmla="*/ 1282 h 55"/>
                <a:gd name="T28" fmla="*/ 13131 w 111"/>
                <a:gd name="T29" fmla="*/ 1496 h 55"/>
                <a:gd name="T30" fmla="*/ 13131 w 111"/>
                <a:gd name="T31" fmla="*/ 1735 h 55"/>
                <a:gd name="T32" fmla="*/ 13398 w 111"/>
                <a:gd name="T33" fmla="*/ 1852 h 55"/>
                <a:gd name="T34" fmla="*/ 13398 w 111"/>
                <a:gd name="T35" fmla="*/ 1969 h 55"/>
                <a:gd name="T36" fmla="*/ 13264 w 111"/>
                <a:gd name="T37" fmla="*/ 2207 h 55"/>
                <a:gd name="T38" fmla="*/ 13398 w 111"/>
                <a:gd name="T39" fmla="*/ 2422 h 55"/>
                <a:gd name="T40" fmla="*/ 13552 w 111"/>
                <a:gd name="T41" fmla="*/ 2777 h 55"/>
                <a:gd name="T42" fmla="*/ 13685 w 111"/>
                <a:gd name="T43" fmla="*/ 2894 h 55"/>
                <a:gd name="T44" fmla="*/ 13685 w 111"/>
                <a:gd name="T45" fmla="*/ 3016 h 55"/>
                <a:gd name="T46" fmla="*/ 13685 w 111"/>
                <a:gd name="T47" fmla="*/ 3231 h 55"/>
                <a:gd name="T48" fmla="*/ 13947 w 111"/>
                <a:gd name="T49" fmla="*/ 3348 h 55"/>
                <a:gd name="T50" fmla="*/ 14081 w 111"/>
                <a:gd name="T51" fmla="*/ 3465 h 55"/>
                <a:gd name="T52" fmla="*/ 13947 w 111"/>
                <a:gd name="T53" fmla="*/ 3703 h 55"/>
                <a:gd name="T54" fmla="*/ 13947 w 111"/>
                <a:gd name="T55" fmla="*/ 3942 h 55"/>
                <a:gd name="T56" fmla="*/ 14214 w 111"/>
                <a:gd name="T57" fmla="*/ 4059 h 55"/>
                <a:gd name="T58" fmla="*/ 14214 w 111"/>
                <a:gd name="T59" fmla="*/ 4273 h 55"/>
                <a:gd name="T60" fmla="*/ 14081 w 111"/>
                <a:gd name="T61" fmla="*/ 4390 h 55"/>
                <a:gd name="T62" fmla="*/ 14214 w 111"/>
                <a:gd name="T63" fmla="*/ 4512 h 55"/>
                <a:gd name="T64" fmla="*/ 14348 w 111"/>
                <a:gd name="T65" fmla="*/ 4751 h 55"/>
                <a:gd name="T66" fmla="*/ 14214 w 111"/>
                <a:gd name="T67" fmla="*/ 4868 h 55"/>
                <a:gd name="T68" fmla="*/ 14348 w 111"/>
                <a:gd name="T69" fmla="*/ 5082 h 55"/>
                <a:gd name="T70" fmla="*/ 14348 w 111"/>
                <a:gd name="T71" fmla="*/ 5199 h 55"/>
                <a:gd name="T72" fmla="*/ 14476 w 111"/>
                <a:gd name="T73" fmla="*/ 5316 h 55"/>
                <a:gd name="T74" fmla="*/ 14635 w 111"/>
                <a:gd name="T75" fmla="*/ 5555 h 55"/>
                <a:gd name="T76" fmla="*/ 14769 w 111"/>
                <a:gd name="T77" fmla="*/ 5794 h 55"/>
                <a:gd name="T78" fmla="*/ 15031 w 111"/>
                <a:gd name="T79" fmla="*/ 6008 h 55"/>
                <a:gd name="T80" fmla="*/ 15031 w 111"/>
                <a:gd name="T81" fmla="*/ 6125 h 55"/>
                <a:gd name="T82" fmla="*/ 15031 w 111"/>
                <a:gd name="T83" fmla="*/ 6247 h 55"/>
                <a:gd name="T84" fmla="*/ 15031 w 111"/>
                <a:gd name="T85" fmla="*/ 6364 h 55"/>
                <a:gd name="T86" fmla="*/ 3374 w 111"/>
                <a:gd name="T87" fmla="*/ 6125 h 55"/>
                <a:gd name="T88" fmla="*/ 3533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23" name="Freeform 24"/>
            <p:cNvSpPr>
              <a:spLocks/>
            </p:cNvSpPr>
            <p:nvPr/>
          </p:nvSpPr>
          <p:spPr bwMode="auto">
            <a:xfrm>
              <a:off x="2920" y="2018"/>
              <a:ext cx="512" cy="259"/>
            </a:xfrm>
            <a:custGeom>
              <a:avLst/>
              <a:gdLst>
                <a:gd name="T0" fmla="*/ 394 w 100"/>
                <a:gd name="T1" fmla="*/ 0 h 53"/>
                <a:gd name="T2" fmla="*/ 11955 w 100"/>
                <a:gd name="T3" fmla="*/ 239 h 53"/>
                <a:gd name="T4" fmla="*/ 12739 w 100"/>
                <a:gd name="T5" fmla="*/ 694 h 53"/>
                <a:gd name="T6" fmla="*/ 12477 w 100"/>
                <a:gd name="T7" fmla="*/ 933 h 53"/>
                <a:gd name="T8" fmla="*/ 12477 w 100"/>
                <a:gd name="T9" fmla="*/ 1168 h 53"/>
                <a:gd name="T10" fmla="*/ 12611 w 100"/>
                <a:gd name="T11" fmla="*/ 1407 h 53"/>
                <a:gd name="T12" fmla="*/ 12739 w 100"/>
                <a:gd name="T13" fmla="*/ 1407 h 53"/>
                <a:gd name="T14" fmla="*/ 12897 w 100"/>
                <a:gd name="T15" fmla="*/ 1745 h 53"/>
                <a:gd name="T16" fmla="*/ 13030 w 100"/>
                <a:gd name="T17" fmla="*/ 1862 h 53"/>
                <a:gd name="T18" fmla="*/ 13292 w 100"/>
                <a:gd name="T19" fmla="*/ 1862 h 53"/>
                <a:gd name="T20" fmla="*/ 13292 w 100"/>
                <a:gd name="T21" fmla="*/ 1984 h 53"/>
                <a:gd name="T22" fmla="*/ 13420 w 100"/>
                <a:gd name="T23" fmla="*/ 6187 h 53"/>
                <a:gd name="T24" fmla="*/ 0 w 100"/>
                <a:gd name="T25" fmla="*/ 5947 h 53"/>
                <a:gd name="T26" fmla="*/ 394 w 100"/>
                <a:gd name="T27" fmla="*/ 0 h 53"/>
                <a:gd name="T28" fmla="*/ 394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24" name="Freeform 25"/>
            <p:cNvSpPr>
              <a:spLocks/>
            </p:cNvSpPr>
            <p:nvPr/>
          </p:nvSpPr>
          <p:spPr bwMode="auto">
            <a:xfrm>
              <a:off x="2848" y="2262"/>
              <a:ext cx="594" cy="293"/>
            </a:xfrm>
            <a:custGeom>
              <a:avLst/>
              <a:gdLst>
                <a:gd name="T0" fmla="*/ 1890 w 116"/>
                <a:gd name="T1" fmla="*/ 117 h 60"/>
                <a:gd name="T2" fmla="*/ 0 w 116"/>
                <a:gd name="T3" fmla="*/ 1050 h 60"/>
                <a:gd name="T4" fmla="*/ 5377 w 116"/>
                <a:gd name="T5" fmla="*/ 5128 h 60"/>
                <a:gd name="T6" fmla="*/ 5638 w 116"/>
                <a:gd name="T7" fmla="*/ 5245 h 60"/>
                <a:gd name="T8" fmla="*/ 6032 w 116"/>
                <a:gd name="T9" fmla="*/ 5582 h 60"/>
                <a:gd name="T10" fmla="*/ 6452 w 116"/>
                <a:gd name="T11" fmla="*/ 5484 h 60"/>
                <a:gd name="T12" fmla="*/ 6713 w 116"/>
                <a:gd name="T13" fmla="*/ 5582 h 60"/>
                <a:gd name="T14" fmla="*/ 6846 w 116"/>
                <a:gd name="T15" fmla="*/ 5821 h 60"/>
                <a:gd name="T16" fmla="*/ 7394 w 116"/>
                <a:gd name="T17" fmla="*/ 5938 h 60"/>
                <a:gd name="T18" fmla="*/ 7655 w 116"/>
                <a:gd name="T19" fmla="*/ 6055 h 60"/>
                <a:gd name="T20" fmla="*/ 7917 w 116"/>
                <a:gd name="T21" fmla="*/ 5938 h 60"/>
                <a:gd name="T22" fmla="*/ 8183 w 116"/>
                <a:gd name="T23" fmla="*/ 6177 h 60"/>
                <a:gd name="T24" fmla="*/ 8731 w 116"/>
                <a:gd name="T25" fmla="*/ 6177 h 60"/>
                <a:gd name="T26" fmla="*/ 8992 w 116"/>
                <a:gd name="T27" fmla="*/ 6417 h 60"/>
                <a:gd name="T28" fmla="*/ 9125 w 116"/>
                <a:gd name="T29" fmla="*/ 6632 h 60"/>
                <a:gd name="T30" fmla="*/ 9545 w 116"/>
                <a:gd name="T31" fmla="*/ 6509 h 60"/>
                <a:gd name="T32" fmla="*/ 10067 w 116"/>
                <a:gd name="T33" fmla="*/ 6749 h 60"/>
                <a:gd name="T34" fmla="*/ 10334 w 116"/>
                <a:gd name="T35" fmla="*/ 6632 h 60"/>
                <a:gd name="T36" fmla="*/ 10620 w 116"/>
                <a:gd name="T37" fmla="*/ 6632 h 60"/>
                <a:gd name="T38" fmla="*/ 10620 w 116"/>
                <a:gd name="T39" fmla="*/ 6988 h 60"/>
                <a:gd name="T40" fmla="*/ 10748 w 116"/>
                <a:gd name="T41" fmla="*/ 6749 h 60"/>
                <a:gd name="T42" fmla="*/ 11015 w 116"/>
                <a:gd name="T43" fmla="*/ 6509 h 60"/>
                <a:gd name="T44" fmla="*/ 11143 w 116"/>
                <a:gd name="T45" fmla="*/ 6632 h 60"/>
                <a:gd name="T46" fmla="*/ 11409 w 116"/>
                <a:gd name="T47" fmla="*/ 6749 h 60"/>
                <a:gd name="T48" fmla="*/ 11696 w 116"/>
                <a:gd name="T49" fmla="*/ 6632 h 60"/>
                <a:gd name="T50" fmla="*/ 11696 w 116"/>
                <a:gd name="T51" fmla="*/ 6749 h 60"/>
                <a:gd name="T52" fmla="*/ 12090 w 116"/>
                <a:gd name="T53" fmla="*/ 6988 h 60"/>
                <a:gd name="T54" fmla="*/ 12479 w 116"/>
                <a:gd name="T55" fmla="*/ 6749 h 60"/>
                <a:gd name="T56" fmla="*/ 13293 w 116"/>
                <a:gd name="T57" fmla="*/ 6509 h 60"/>
                <a:gd name="T58" fmla="*/ 13554 w 116"/>
                <a:gd name="T59" fmla="*/ 6509 h 60"/>
                <a:gd name="T60" fmla="*/ 14241 w 116"/>
                <a:gd name="T61" fmla="*/ 6509 h 60"/>
                <a:gd name="T62" fmla="*/ 15183 w 116"/>
                <a:gd name="T63" fmla="*/ 6866 h 60"/>
                <a:gd name="T64" fmla="*/ 15444 w 116"/>
                <a:gd name="T65" fmla="*/ 6988 h 60"/>
                <a:gd name="T66" fmla="*/ 15577 w 116"/>
                <a:gd name="T67" fmla="*/ 3599 h 60"/>
                <a:gd name="T68" fmla="*/ 15311 w 116"/>
                <a:gd name="T69" fmla="*/ 3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25" name="Freeform 26"/>
            <p:cNvSpPr>
              <a:spLocks/>
            </p:cNvSpPr>
            <p:nvPr/>
          </p:nvSpPr>
          <p:spPr bwMode="auto">
            <a:xfrm>
              <a:off x="3295"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26" name="Freeform 27"/>
            <p:cNvSpPr>
              <a:spLocks/>
            </p:cNvSpPr>
            <p:nvPr/>
          </p:nvSpPr>
          <p:spPr bwMode="auto">
            <a:xfrm>
              <a:off x="3352"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27" name="Freeform 28"/>
            <p:cNvSpPr>
              <a:spLocks/>
            </p:cNvSpPr>
            <p:nvPr/>
          </p:nvSpPr>
          <p:spPr bwMode="auto">
            <a:xfrm>
              <a:off x="3525" y="1438"/>
              <a:ext cx="364" cy="371"/>
            </a:xfrm>
            <a:custGeom>
              <a:avLst/>
              <a:gdLst>
                <a:gd name="T0" fmla="*/ 3917 w 71"/>
                <a:gd name="T1" fmla="*/ 8723 h 76"/>
                <a:gd name="T2" fmla="*/ 3235 w 71"/>
                <a:gd name="T3" fmla="*/ 8362 h 76"/>
                <a:gd name="T4" fmla="*/ 2968 w 71"/>
                <a:gd name="T5" fmla="*/ 7552 h 76"/>
                <a:gd name="T6" fmla="*/ 3102 w 71"/>
                <a:gd name="T7" fmla="*/ 7342 h 76"/>
                <a:gd name="T8" fmla="*/ 2840 w 71"/>
                <a:gd name="T9" fmla="*/ 6864 h 76"/>
                <a:gd name="T10" fmla="*/ 2840 w 71"/>
                <a:gd name="T11" fmla="*/ 6292 h 76"/>
                <a:gd name="T12" fmla="*/ 2287 w 71"/>
                <a:gd name="T13" fmla="*/ 5814 h 76"/>
                <a:gd name="T14" fmla="*/ 1630 w 71"/>
                <a:gd name="T15" fmla="*/ 5243 h 76"/>
                <a:gd name="T16" fmla="*/ 1077 w 71"/>
                <a:gd name="T17" fmla="*/ 5004 h 76"/>
                <a:gd name="T18" fmla="*/ 948 w 71"/>
                <a:gd name="T19" fmla="*/ 4886 h 76"/>
                <a:gd name="T20" fmla="*/ 395 w 71"/>
                <a:gd name="T21" fmla="*/ 4764 h 76"/>
                <a:gd name="T22" fmla="*/ 133 w 71"/>
                <a:gd name="T23" fmla="*/ 4525 h 76"/>
                <a:gd name="T24" fmla="*/ 261 w 71"/>
                <a:gd name="T25" fmla="*/ 3598 h 76"/>
                <a:gd name="T26" fmla="*/ 395 w 71"/>
                <a:gd name="T27" fmla="*/ 3266 h 76"/>
                <a:gd name="T28" fmla="*/ 0 w 71"/>
                <a:gd name="T29" fmla="*/ 2909 h 76"/>
                <a:gd name="T30" fmla="*/ 133 w 71"/>
                <a:gd name="T31" fmla="*/ 2548 h 76"/>
                <a:gd name="T32" fmla="*/ 682 w 71"/>
                <a:gd name="T33" fmla="*/ 1977 h 76"/>
                <a:gd name="T34" fmla="*/ 948 w 71"/>
                <a:gd name="T35" fmla="*/ 1860 h 76"/>
                <a:gd name="T36" fmla="*/ 948 w 71"/>
                <a:gd name="T37" fmla="*/ 693 h 76"/>
                <a:gd name="T38" fmla="*/ 1210 w 71"/>
                <a:gd name="T39" fmla="*/ 571 h 76"/>
                <a:gd name="T40" fmla="*/ 1758 w 71"/>
                <a:gd name="T41" fmla="*/ 571 h 76"/>
                <a:gd name="T42" fmla="*/ 2968 w 71"/>
                <a:gd name="T43" fmla="*/ 117 h 76"/>
                <a:gd name="T44" fmla="*/ 3235 w 71"/>
                <a:gd name="T45" fmla="*/ 117 h 76"/>
                <a:gd name="T46" fmla="*/ 3102 w 71"/>
                <a:gd name="T47" fmla="*/ 356 h 76"/>
                <a:gd name="T48" fmla="*/ 2968 w 71"/>
                <a:gd name="T49" fmla="*/ 693 h 76"/>
                <a:gd name="T50" fmla="*/ 3496 w 71"/>
                <a:gd name="T51" fmla="*/ 571 h 76"/>
                <a:gd name="T52" fmla="*/ 3784 w 71"/>
                <a:gd name="T53" fmla="*/ 693 h 76"/>
                <a:gd name="T54" fmla="*/ 4178 w 71"/>
                <a:gd name="T55" fmla="*/ 928 h 76"/>
                <a:gd name="T56" fmla="*/ 4312 w 71"/>
                <a:gd name="T57" fmla="*/ 1167 h 76"/>
                <a:gd name="T58" fmla="*/ 5942 w 71"/>
                <a:gd name="T59" fmla="*/ 1504 h 76"/>
                <a:gd name="T60" fmla="*/ 6465 w 71"/>
                <a:gd name="T61" fmla="*/ 1738 h 76"/>
                <a:gd name="T62" fmla="*/ 6726 w 71"/>
                <a:gd name="T63" fmla="*/ 1738 h 76"/>
                <a:gd name="T64" fmla="*/ 6860 w 71"/>
                <a:gd name="T65" fmla="*/ 1738 h 76"/>
                <a:gd name="T66" fmla="*/ 7541 w 71"/>
                <a:gd name="T67" fmla="*/ 1860 h 76"/>
                <a:gd name="T68" fmla="*/ 7541 w 71"/>
                <a:gd name="T69" fmla="*/ 1977 h 76"/>
                <a:gd name="T70" fmla="*/ 7808 w 71"/>
                <a:gd name="T71" fmla="*/ 2099 h 76"/>
                <a:gd name="T72" fmla="*/ 8228 w 71"/>
                <a:gd name="T73" fmla="*/ 2455 h 76"/>
                <a:gd name="T74" fmla="*/ 8095 w 71"/>
                <a:gd name="T75" fmla="*/ 2909 h 76"/>
                <a:gd name="T76" fmla="*/ 8490 w 71"/>
                <a:gd name="T77" fmla="*/ 2909 h 76"/>
                <a:gd name="T78" fmla="*/ 8357 w 71"/>
                <a:gd name="T79" fmla="*/ 3144 h 76"/>
                <a:gd name="T80" fmla="*/ 8623 w 71"/>
                <a:gd name="T81" fmla="*/ 3481 h 76"/>
                <a:gd name="T82" fmla="*/ 8228 w 71"/>
                <a:gd name="T83" fmla="*/ 3837 h 76"/>
                <a:gd name="T84" fmla="*/ 7936 w 71"/>
                <a:gd name="T85" fmla="*/ 4432 h 76"/>
                <a:gd name="T86" fmla="*/ 7936 w 71"/>
                <a:gd name="T87" fmla="*/ 4525 h 76"/>
                <a:gd name="T88" fmla="*/ 8490 w 71"/>
                <a:gd name="T89" fmla="*/ 4076 h 76"/>
                <a:gd name="T90" fmla="*/ 8885 w 71"/>
                <a:gd name="T91" fmla="*/ 3837 h 76"/>
                <a:gd name="T92" fmla="*/ 9172 w 71"/>
                <a:gd name="T93" fmla="*/ 3598 h 76"/>
                <a:gd name="T94" fmla="*/ 9172 w 71"/>
                <a:gd name="T95" fmla="*/ 3266 h 76"/>
                <a:gd name="T96" fmla="*/ 9305 w 71"/>
                <a:gd name="T97" fmla="*/ 3144 h 76"/>
                <a:gd name="T98" fmla="*/ 9438 w 71"/>
                <a:gd name="T99" fmla="*/ 2909 h 76"/>
                <a:gd name="T100" fmla="*/ 9567 w 71"/>
                <a:gd name="T101" fmla="*/ 3027 h 76"/>
                <a:gd name="T102" fmla="*/ 9305 w 71"/>
                <a:gd name="T103" fmla="*/ 3837 h 76"/>
                <a:gd name="T104" fmla="*/ 9172 w 71"/>
                <a:gd name="T105" fmla="*/ 4076 h 76"/>
                <a:gd name="T106" fmla="*/ 8885 w 71"/>
                <a:gd name="T107" fmla="*/ 4647 h 76"/>
                <a:gd name="T108" fmla="*/ 8885 w 71"/>
                <a:gd name="T109" fmla="*/ 5243 h 76"/>
                <a:gd name="T110" fmla="*/ 8623 w 71"/>
                <a:gd name="T111" fmla="*/ 5458 h 76"/>
                <a:gd name="T112" fmla="*/ 8751 w 71"/>
                <a:gd name="T113" fmla="*/ 6292 h 76"/>
                <a:gd name="T114" fmla="*/ 8490 w 71"/>
                <a:gd name="T115" fmla="*/ 6864 h 76"/>
                <a:gd name="T116" fmla="*/ 8751 w 71"/>
                <a:gd name="T117" fmla="*/ 8147 h 76"/>
                <a:gd name="T118" fmla="*/ 8751 w 71"/>
                <a:gd name="T119" fmla="*/ 8269 h 76"/>
                <a:gd name="T120" fmla="*/ 8751 w 71"/>
                <a:gd name="T121" fmla="*/ 8601 h 76"/>
                <a:gd name="T122" fmla="*/ 4050 w 71"/>
                <a:gd name="T123" fmla="*/ 884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28" name="Freeform 29"/>
            <p:cNvSpPr>
              <a:spLocks/>
            </p:cNvSpPr>
            <p:nvPr/>
          </p:nvSpPr>
          <p:spPr bwMode="auto">
            <a:xfrm>
              <a:off x="3786" y="2057"/>
              <a:ext cx="509" cy="249"/>
            </a:xfrm>
            <a:custGeom>
              <a:avLst/>
              <a:gdLst>
                <a:gd name="T0" fmla="*/ 2725 w 99"/>
                <a:gd name="T1" fmla="*/ 5698 h 51"/>
                <a:gd name="T2" fmla="*/ 2591 w 99"/>
                <a:gd name="T3" fmla="*/ 5458 h 51"/>
                <a:gd name="T4" fmla="*/ 2987 w 99"/>
                <a:gd name="T5" fmla="*/ 5458 h 51"/>
                <a:gd name="T6" fmla="*/ 10864 w 99"/>
                <a:gd name="T7" fmla="*/ 4765 h 51"/>
                <a:gd name="T8" fmla="*/ 11553 w 99"/>
                <a:gd name="T9" fmla="*/ 4433 h 51"/>
                <a:gd name="T10" fmla="*/ 12108 w 99"/>
                <a:gd name="T11" fmla="*/ 4077 h 51"/>
                <a:gd name="T12" fmla="*/ 12108 w 99"/>
                <a:gd name="T13" fmla="*/ 3838 h 51"/>
                <a:gd name="T14" fmla="*/ 12237 w 99"/>
                <a:gd name="T15" fmla="*/ 3598 h 51"/>
                <a:gd name="T16" fmla="*/ 13455 w 99"/>
                <a:gd name="T17" fmla="*/ 2671 h 51"/>
                <a:gd name="T18" fmla="*/ 13321 w 99"/>
                <a:gd name="T19" fmla="*/ 2549 h 51"/>
                <a:gd name="T20" fmla="*/ 13193 w 99"/>
                <a:gd name="T21" fmla="*/ 2456 h 51"/>
                <a:gd name="T22" fmla="*/ 12900 w 99"/>
                <a:gd name="T23" fmla="*/ 2334 h 51"/>
                <a:gd name="T24" fmla="*/ 12766 w 99"/>
                <a:gd name="T25" fmla="*/ 2334 h 51"/>
                <a:gd name="T26" fmla="*/ 12237 w 99"/>
                <a:gd name="T27" fmla="*/ 1621 h 51"/>
                <a:gd name="T28" fmla="*/ 12108 w 99"/>
                <a:gd name="T29" fmla="*/ 1406 h 51"/>
                <a:gd name="T30" fmla="*/ 12108 w 99"/>
                <a:gd name="T31" fmla="*/ 928 h 51"/>
                <a:gd name="T32" fmla="*/ 11815 w 99"/>
                <a:gd name="T33" fmla="*/ 810 h 51"/>
                <a:gd name="T34" fmla="*/ 11419 w 99"/>
                <a:gd name="T35" fmla="*/ 478 h 51"/>
                <a:gd name="T36" fmla="*/ 11157 w 99"/>
                <a:gd name="T37" fmla="*/ 478 h 51"/>
                <a:gd name="T38" fmla="*/ 10997 w 99"/>
                <a:gd name="T39" fmla="*/ 693 h 51"/>
                <a:gd name="T40" fmla="*/ 10602 w 99"/>
                <a:gd name="T41" fmla="*/ 693 h 51"/>
                <a:gd name="T42" fmla="*/ 10206 w 99"/>
                <a:gd name="T43" fmla="*/ 693 h 51"/>
                <a:gd name="T44" fmla="*/ 9650 w 99"/>
                <a:gd name="T45" fmla="*/ 571 h 51"/>
                <a:gd name="T46" fmla="*/ 8961 w 99"/>
                <a:gd name="T47" fmla="*/ 478 h 51"/>
                <a:gd name="T48" fmla="*/ 8566 w 99"/>
                <a:gd name="T49" fmla="*/ 0 h 51"/>
                <a:gd name="T50" fmla="*/ 8298 w 99"/>
                <a:gd name="T51" fmla="*/ 117 h 51"/>
                <a:gd name="T52" fmla="*/ 7877 w 99"/>
                <a:gd name="T53" fmla="*/ 0 h 51"/>
                <a:gd name="T54" fmla="*/ 7877 w 99"/>
                <a:gd name="T55" fmla="*/ 239 h 51"/>
                <a:gd name="T56" fmla="*/ 7877 w 99"/>
                <a:gd name="T57" fmla="*/ 693 h 51"/>
                <a:gd name="T58" fmla="*/ 7481 w 99"/>
                <a:gd name="T59" fmla="*/ 928 h 51"/>
                <a:gd name="T60" fmla="*/ 6925 w 99"/>
                <a:gd name="T61" fmla="*/ 928 h 51"/>
                <a:gd name="T62" fmla="*/ 6267 w 99"/>
                <a:gd name="T63" fmla="*/ 2099 h 51"/>
                <a:gd name="T64" fmla="*/ 5712 w 99"/>
                <a:gd name="T65" fmla="*/ 2456 h 51"/>
                <a:gd name="T66" fmla="*/ 5311 w 99"/>
                <a:gd name="T67" fmla="*/ 2217 h 51"/>
                <a:gd name="T68" fmla="*/ 5023 w 99"/>
                <a:gd name="T69" fmla="*/ 2788 h 51"/>
                <a:gd name="T70" fmla="*/ 4756 w 99"/>
                <a:gd name="T71" fmla="*/ 2788 h 51"/>
                <a:gd name="T72" fmla="*/ 4360 w 99"/>
                <a:gd name="T73" fmla="*/ 2671 h 51"/>
                <a:gd name="T74" fmla="*/ 4072 w 99"/>
                <a:gd name="T75" fmla="*/ 3027 h 51"/>
                <a:gd name="T76" fmla="*/ 3542 w 99"/>
                <a:gd name="T77" fmla="*/ 2788 h 51"/>
                <a:gd name="T78" fmla="*/ 2725 w 99"/>
                <a:gd name="T79" fmla="*/ 2910 h 51"/>
                <a:gd name="T80" fmla="*/ 2725 w 99"/>
                <a:gd name="T81" fmla="*/ 3144 h 51"/>
                <a:gd name="T82" fmla="*/ 2458 w 99"/>
                <a:gd name="T83" fmla="*/ 3144 h 51"/>
                <a:gd name="T84" fmla="*/ 2458 w 99"/>
                <a:gd name="T85" fmla="*/ 3144 h 51"/>
                <a:gd name="T86" fmla="*/ 2298 w 99"/>
                <a:gd name="T87" fmla="*/ 3481 h 51"/>
                <a:gd name="T88" fmla="*/ 2298 w 99"/>
                <a:gd name="T89" fmla="*/ 3481 h 51"/>
                <a:gd name="T90" fmla="*/ 2458 w 99"/>
                <a:gd name="T91" fmla="*/ 3838 h 51"/>
                <a:gd name="T92" fmla="*/ 1640 w 99"/>
                <a:gd name="T93" fmla="*/ 3955 h 51"/>
                <a:gd name="T94" fmla="*/ 1769 w 99"/>
                <a:gd name="T95" fmla="*/ 4648 h 51"/>
                <a:gd name="T96" fmla="*/ 1347 w 99"/>
                <a:gd name="T97" fmla="*/ 4531 h 51"/>
                <a:gd name="T98" fmla="*/ 817 w 99"/>
                <a:gd name="T99" fmla="*/ 4433 h 51"/>
                <a:gd name="T100" fmla="*/ 555 w 99"/>
                <a:gd name="T101" fmla="*/ 4887 h 51"/>
                <a:gd name="T102" fmla="*/ 555 w 99"/>
                <a:gd name="T103" fmla="*/ 4887 h 51"/>
                <a:gd name="T104" fmla="*/ 689 w 99"/>
                <a:gd name="T105" fmla="*/ 5126 h 51"/>
                <a:gd name="T106" fmla="*/ 396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29" name="Freeform 30"/>
            <p:cNvSpPr>
              <a:spLocks/>
            </p:cNvSpPr>
            <p:nvPr/>
          </p:nvSpPr>
          <p:spPr bwMode="auto">
            <a:xfrm>
              <a:off x="3741"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30" name="Freeform 31"/>
            <p:cNvSpPr>
              <a:spLocks/>
            </p:cNvSpPr>
            <p:nvPr/>
          </p:nvSpPr>
          <p:spPr bwMode="auto">
            <a:xfrm>
              <a:off x="3889" y="2409"/>
              <a:ext cx="266" cy="404"/>
            </a:xfrm>
            <a:custGeom>
              <a:avLst/>
              <a:gdLst>
                <a:gd name="T0" fmla="*/ 0 w 52"/>
                <a:gd name="T1" fmla="*/ 355 h 83"/>
                <a:gd name="T2" fmla="*/ 133 w 52"/>
                <a:gd name="T3" fmla="*/ 569 h 83"/>
                <a:gd name="T4" fmla="*/ 0 w 52"/>
                <a:gd name="T5" fmla="*/ 6347 h 83"/>
                <a:gd name="T6" fmla="*/ 0 w 52"/>
                <a:gd name="T7" fmla="*/ 6561 h 83"/>
                <a:gd name="T8" fmla="*/ 394 w 52"/>
                <a:gd name="T9" fmla="*/ 9453 h 83"/>
                <a:gd name="T10" fmla="*/ 522 w 52"/>
                <a:gd name="T11" fmla="*/ 9453 h 83"/>
                <a:gd name="T12" fmla="*/ 680 w 52"/>
                <a:gd name="T13" fmla="*/ 9336 h 83"/>
                <a:gd name="T14" fmla="*/ 941 w 52"/>
                <a:gd name="T15" fmla="*/ 9453 h 83"/>
                <a:gd name="T16" fmla="*/ 1074 w 52"/>
                <a:gd name="T17" fmla="*/ 9336 h 83"/>
                <a:gd name="T18" fmla="*/ 1074 w 52"/>
                <a:gd name="T19" fmla="*/ 8883 h 83"/>
                <a:gd name="T20" fmla="*/ 1202 w 52"/>
                <a:gd name="T21" fmla="*/ 8649 h 83"/>
                <a:gd name="T22" fmla="*/ 1335 w 52"/>
                <a:gd name="T23" fmla="*/ 8883 h 83"/>
                <a:gd name="T24" fmla="*/ 1335 w 52"/>
                <a:gd name="T25" fmla="*/ 9005 h 83"/>
                <a:gd name="T26" fmla="*/ 1463 w 52"/>
                <a:gd name="T27" fmla="*/ 9214 h 83"/>
                <a:gd name="T28" fmla="*/ 1755 w 52"/>
                <a:gd name="T29" fmla="*/ 9569 h 83"/>
                <a:gd name="T30" fmla="*/ 1882 w 52"/>
                <a:gd name="T31" fmla="*/ 9569 h 83"/>
                <a:gd name="T32" fmla="*/ 2015 w 52"/>
                <a:gd name="T33" fmla="*/ 9569 h 83"/>
                <a:gd name="T34" fmla="*/ 2276 w 52"/>
                <a:gd name="T35" fmla="*/ 9336 h 83"/>
                <a:gd name="T36" fmla="*/ 2276 w 52"/>
                <a:gd name="T37" fmla="*/ 9336 h 83"/>
                <a:gd name="T38" fmla="*/ 2409 w 52"/>
                <a:gd name="T39" fmla="*/ 9214 h 83"/>
                <a:gd name="T40" fmla="*/ 2409 w 52"/>
                <a:gd name="T41" fmla="*/ 9214 h 83"/>
                <a:gd name="T42" fmla="*/ 2409 w 52"/>
                <a:gd name="T43" fmla="*/ 9122 h 83"/>
                <a:gd name="T44" fmla="*/ 2276 w 52"/>
                <a:gd name="T45" fmla="*/ 9122 h 83"/>
                <a:gd name="T46" fmla="*/ 2276 w 52"/>
                <a:gd name="T47" fmla="*/ 9005 h 83"/>
                <a:gd name="T48" fmla="*/ 2409 w 52"/>
                <a:gd name="T49" fmla="*/ 8883 h 83"/>
                <a:gd name="T50" fmla="*/ 2409 w 52"/>
                <a:gd name="T51" fmla="*/ 8766 h 83"/>
                <a:gd name="T52" fmla="*/ 2143 w 52"/>
                <a:gd name="T53" fmla="*/ 8649 h 83"/>
                <a:gd name="T54" fmla="*/ 2143 w 52"/>
                <a:gd name="T55" fmla="*/ 8649 h 83"/>
                <a:gd name="T56" fmla="*/ 2015 w 52"/>
                <a:gd name="T57" fmla="*/ 8649 h 83"/>
                <a:gd name="T58" fmla="*/ 1882 w 52"/>
                <a:gd name="T59" fmla="*/ 8411 h 83"/>
                <a:gd name="T60" fmla="*/ 1882 w 52"/>
                <a:gd name="T61" fmla="*/ 8294 h 83"/>
                <a:gd name="T62" fmla="*/ 1882 w 52"/>
                <a:gd name="T63" fmla="*/ 8197 h 83"/>
                <a:gd name="T64" fmla="*/ 1882 w 52"/>
                <a:gd name="T65" fmla="*/ 8197 h 83"/>
                <a:gd name="T66" fmla="*/ 1882 w 52"/>
                <a:gd name="T67" fmla="*/ 8080 h 83"/>
                <a:gd name="T68" fmla="*/ 6962 w 52"/>
                <a:gd name="T69" fmla="*/ 7603 h 83"/>
                <a:gd name="T70" fmla="*/ 6962 w 52"/>
                <a:gd name="T71" fmla="*/ 7486 h 83"/>
                <a:gd name="T72" fmla="*/ 6701 w 52"/>
                <a:gd name="T73" fmla="*/ 7272 h 83"/>
                <a:gd name="T74" fmla="*/ 6701 w 52"/>
                <a:gd name="T75" fmla="*/ 6683 h 83"/>
                <a:gd name="T76" fmla="*/ 6435 w 52"/>
                <a:gd name="T77" fmla="*/ 6347 h 83"/>
                <a:gd name="T78" fmla="*/ 6435 w 52"/>
                <a:gd name="T79" fmla="*/ 5992 h 83"/>
                <a:gd name="T80" fmla="*/ 6568 w 52"/>
                <a:gd name="T81" fmla="*/ 5758 h 83"/>
                <a:gd name="T82" fmla="*/ 6568 w 52"/>
                <a:gd name="T83" fmla="*/ 5427 h 83"/>
                <a:gd name="T84" fmla="*/ 6701 w 52"/>
                <a:gd name="T85" fmla="*/ 5189 h 83"/>
                <a:gd name="T86" fmla="*/ 6829 w 52"/>
                <a:gd name="T87" fmla="*/ 5189 h 83"/>
                <a:gd name="T88" fmla="*/ 6568 w 52"/>
                <a:gd name="T89" fmla="*/ 5072 h 83"/>
                <a:gd name="T90" fmla="*/ 6701 w 52"/>
                <a:gd name="T91" fmla="*/ 4833 h 83"/>
                <a:gd name="T92" fmla="*/ 6568 w 52"/>
                <a:gd name="T93" fmla="*/ 4736 h 83"/>
                <a:gd name="T94" fmla="*/ 6435 w 52"/>
                <a:gd name="T95" fmla="*/ 4619 h 83"/>
                <a:gd name="T96" fmla="*/ 6282 w 52"/>
                <a:gd name="T97" fmla="*/ 4502 h 83"/>
                <a:gd name="T98" fmla="*/ 6149 w 52"/>
                <a:gd name="T99" fmla="*/ 4264 h 83"/>
                <a:gd name="T100" fmla="*/ 6021 w 52"/>
                <a:gd name="T101" fmla="*/ 4147 h 83"/>
                <a:gd name="T102" fmla="*/ 4814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31" name="Freeform 32"/>
            <p:cNvSpPr>
              <a:spLocks/>
            </p:cNvSpPr>
            <p:nvPr/>
          </p:nvSpPr>
          <p:spPr bwMode="auto">
            <a:xfrm>
              <a:off x="4059" y="1789"/>
              <a:ext cx="291" cy="307"/>
            </a:xfrm>
            <a:custGeom>
              <a:avLst/>
              <a:gdLst>
                <a:gd name="T0" fmla="*/ 679 w 57"/>
                <a:gd name="T1" fmla="*/ 6364 h 63"/>
                <a:gd name="T2" fmla="*/ 1067 w 57"/>
                <a:gd name="T3" fmla="*/ 6481 h 63"/>
                <a:gd name="T4" fmla="*/ 1327 w 57"/>
                <a:gd name="T5" fmla="*/ 6364 h 63"/>
                <a:gd name="T6" fmla="*/ 1720 w 57"/>
                <a:gd name="T7" fmla="*/ 6837 h 63"/>
                <a:gd name="T8" fmla="*/ 2399 w 57"/>
                <a:gd name="T9" fmla="*/ 6934 h 63"/>
                <a:gd name="T10" fmla="*/ 2920 w 57"/>
                <a:gd name="T11" fmla="*/ 7051 h 63"/>
                <a:gd name="T12" fmla="*/ 3334 w 57"/>
                <a:gd name="T13" fmla="*/ 7051 h 63"/>
                <a:gd name="T14" fmla="*/ 3727 w 57"/>
                <a:gd name="T15" fmla="*/ 7051 h 63"/>
                <a:gd name="T16" fmla="*/ 3860 w 57"/>
                <a:gd name="T17" fmla="*/ 6837 h 63"/>
                <a:gd name="T18" fmla="*/ 4120 w 57"/>
                <a:gd name="T19" fmla="*/ 6837 h 63"/>
                <a:gd name="T20" fmla="*/ 4533 w 57"/>
                <a:gd name="T21" fmla="*/ 7173 h 63"/>
                <a:gd name="T22" fmla="*/ 4794 w 57"/>
                <a:gd name="T23" fmla="*/ 7290 h 63"/>
                <a:gd name="T24" fmla="*/ 5187 w 57"/>
                <a:gd name="T25" fmla="*/ 7051 h 63"/>
                <a:gd name="T26" fmla="*/ 5315 w 57"/>
                <a:gd name="T27" fmla="*/ 6720 h 63"/>
                <a:gd name="T28" fmla="*/ 5447 w 57"/>
                <a:gd name="T29" fmla="*/ 6008 h 63"/>
                <a:gd name="T30" fmla="*/ 5866 w 57"/>
                <a:gd name="T31" fmla="*/ 6247 h 63"/>
                <a:gd name="T32" fmla="*/ 5994 w 57"/>
                <a:gd name="T33" fmla="*/ 5911 h 63"/>
                <a:gd name="T34" fmla="*/ 6254 w 57"/>
                <a:gd name="T35" fmla="*/ 5438 h 63"/>
                <a:gd name="T36" fmla="*/ 6387 w 57"/>
                <a:gd name="T37" fmla="*/ 5200 h 63"/>
                <a:gd name="T38" fmla="*/ 6775 w 57"/>
                <a:gd name="T39" fmla="*/ 5083 h 63"/>
                <a:gd name="T40" fmla="*/ 7066 w 57"/>
                <a:gd name="T41" fmla="*/ 4751 h 63"/>
                <a:gd name="T42" fmla="*/ 7326 w 57"/>
                <a:gd name="T43" fmla="*/ 4512 h 63"/>
                <a:gd name="T44" fmla="*/ 7326 w 57"/>
                <a:gd name="T45" fmla="*/ 4157 h 63"/>
                <a:gd name="T46" fmla="*/ 7454 w 57"/>
                <a:gd name="T47" fmla="*/ 3942 h 63"/>
                <a:gd name="T48" fmla="*/ 7193 w 57"/>
                <a:gd name="T49" fmla="*/ 3016 h 63"/>
                <a:gd name="T50" fmla="*/ 7326 w 57"/>
                <a:gd name="T51" fmla="*/ 2661 h 63"/>
                <a:gd name="T52" fmla="*/ 7586 w 57"/>
                <a:gd name="T53" fmla="*/ 2539 h 63"/>
                <a:gd name="T54" fmla="*/ 6126 w 57"/>
                <a:gd name="T55" fmla="*/ 356 h 63"/>
                <a:gd name="T56" fmla="*/ 5580 w 57"/>
                <a:gd name="T57" fmla="*/ 687 h 63"/>
                <a:gd name="T58" fmla="*/ 4927 w 57"/>
                <a:gd name="T59" fmla="*/ 1165 h 63"/>
                <a:gd name="T60" fmla="*/ 4533 w 57"/>
                <a:gd name="T61" fmla="*/ 1165 h 63"/>
                <a:gd name="T62" fmla="*/ 3987 w 57"/>
                <a:gd name="T63" fmla="*/ 1496 h 63"/>
                <a:gd name="T64" fmla="*/ 3599 w 57"/>
                <a:gd name="T65" fmla="*/ 1379 h 63"/>
                <a:gd name="T66" fmla="*/ 3334 w 57"/>
                <a:gd name="T67" fmla="*/ 1379 h 63"/>
                <a:gd name="T68" fmla="*/ 3334 w 57"/>
                <a:gd name="T69" fmla="*/ 1282 h 63"/>
                <a:gd name="T70" fmla="*/ 2527 w 57"/>
                <a:gd name="T71" fmla="*/ 1043 h 63"/>
                <a:gd name="T72" fmla="*/ 2267 w 57"/>
                <a:gd name="T73" fmla="*/ 1165 h 63"/>
                <a:gd name="T74" fmla="*/ 0 w 57"/>
                <a:gd name="T75" fmla="*/ 1282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32" name="Freeform 33"/>
            <p:cNvSpPr>
              <a:spLocks/>
            </p:cNvSpPr>
            <p:nvPr/>
          </p:nvSpPr>
          <p:spPr bwMode="auto">
            <a:xfrm>
              <a:off x="4140"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33" name="Freeform 34"/>
            <p:cNvSpPr>
              <a:spLocks/>
            </p:cNvSpPr>
            <p:nvPr/>
          </p:nvSpPr>
          <p:spPr bwMode="auto">
            <a:xfrm>
              <a:off x="3961" y="2716"/>
              <a:ext cx="630" cy="453"/>
            </a:xfrm>
            <a:custGeom>
              <a:avLst/>
              <a:gdLst>
                <a:gd name="T0" fmla="*/ 0 w 123"/>
                <a:gd name="T1" fmla="*/ 925 h 93"/>
                <a:gd name="T2" fmla="*/ 0 w 123"/>
                <a:gd name="T3" fmla="*/ 1164 h 93"/>
                <a:gd name="T4" fmla="*/ 261 w 123"/>
                <a:gd name="T5" fmla="*/ 1378 h 93"/>
                <a:gd name="T6" fmla="*/ 394 w 123"/>
                <a:gd name="T7" fmla="*/ 1734 h 93"/>
                <a:gd name="T8" fmla="*/ 522 w 123"/>
                <a:gd name="T9" fmla="*/ 1968 h 93"/>
                <a:gd name="T10" fmla="*/ 394 w 123"/>
                <a:gd name="T11" fmla="*/ 2207 h 93"/>
                <a:gd name="T12" fmla="*/ 942 w 123"/>
                <a:gd name="T13" fmla="*/ 2090 h 93"/>
                <a:gd name="T14" fmla="*/ 1209 w 123"/>
                <a:gd name="T15" fmla="*/ 1734 h 93"/>
                <a:gd name="T16" fmla="*/ 1337 w 123"/>
                <a:gd name="T17" fmla="*/ 1734 h 93"/>
                <a:gd name="T18" fmla="*/ 1209 w 123"/>
                <a:gd name="T19" fmla="*/ 1968 h 93"/>
                <a:gd name="T20" fmla="*/ 2546 w 123"/>
                <a:gd name="T21" fmla="*/ 1612 h 93"/>
                <a:gd name="T22" fmla="*/ 2546 w 123"/>
                <a:gd name="T23" fmla="*/ 1851 h 93"/>
                <a:gd name="T24" fmla="*/ 3360 w 123"/>
                <a:gd name="T25" fmla="*/ 1968 h 93"/>
                <a:gd name="T26" fmla="*/ 3908 w 123"/>
                <a:gd name="T27" fmla="*/ 2090 h 93"/>
                <a:gd name="T28" fmla="*/ 4169 w 123"/>
                <a:gd name="T29" fmla="*/ 2207 h 93"/>
                <a:gd name="T30" fmla="*/ 4169 w 123"/>
                <a:gd name="T31" fmla="*/ 2299 h 93"/>
                <a:gd name="T32" fmla="*/ 4825 w 123"/>
                <a:gd name="T33" fmla="*/ 2776 h 93"/>
                <a:gd name="T34" fmla="*/ 4697 w 123"/>
                <a:gd name="T35" fmla="*/ 2893 h 93"/>
                <a:gd name="T36" fmla="*/ 4564 w 123"/>
                <a:gd name="T37" fmla="*/ 3015 h 93"/>
                <a:gd name="T38" fmla="*/ 5511 w 123"/>
                <a:gd name="T39" fmla="*/ 2776 h 93"/>
                <a:gd name="T40" fmla="*/ 6715 w 123"/>
                <a:gd name="T41" fmla="*/ 2421 h 93"/>
                <a:gd name="T42" fmla="*/ 6715 w 123"/>
                <a:gd name="T43" fmla="*/ 2090 h 93"/>
                <a:gd name="T44" fmla="*/ 8185 w 123"/>
                <a:gd name="T45" fmla="*/ 2421 h 93"/>
                <a:gd name="T46" fmla="*/ 9260 w 123"/>
                <a:gd name="T47" fmla="*/ 3225 h 93"/>
                <a:gd name="T48" fmla="*/ 9942 w 123"/>
                <a:gd name="T49" fmla="*/ 3463 h 93"/>
                <a:gd name="T50" fmla="*/ 10336 w 123"/>
                <a:gd name="T51" fmla="*/ 4150 h 93"/>
                <a:gd name="T52" fmla="*/ 10203 w 123"/>
                <a:gd name="T53" fmla="*/ 5553 h 93"/>
                <a:gd name="T54" fmla="*/ 10756 w 123"/>
                <a:gd name="T55" fmla="*/ 6240 h 93"/>
                <a:gd name="T56" fmla="*/ 10623 w 123"/>
                <a:gd name="T57" fmla="*/ 5792 h 93"/>
                <a:gd name="T58" fmla="*/ 11017 w 123"/>
                <a:gd name="T59" fmla="*/ 5884 h 93"/>
                <a:gd name="T60" fmla="*/ 11150 w 123"/>
                <a:gd name="T61" fmla="*/ 5792 h 93"/>
                <a:gd name="T62" fmla="*/ 11150 w 123"/>
                <a:gd name="T63" fmla="*/ 6123 h 93"/>
                <a:gd name="T64" fmla="*/ 10756 w 123"/>
                <a:gd name="T65" fmla="*/ 6595 h 93"/>
                <a:gd name="T66" fmla="*/ 11150 w 123"/>
                <a:gd name="T67" fmla="*/ 7048 h 93"/>
                <a:gd name="T68" fmla="*/ 11965 w 123"/>
                <a:gd name="T69" fmla="*/ 7852 h 93"/>
                <a:gd name="T70" fmla="*/ 12226 w 123"/>
                <a:gd name="T71" fmla="*/ 7974 h 93"/>
                <a:gd name="T72" fmla="*/ 12620 w 123"/>
                <a:gd name="T73" fmla="*/ 8544 h 93"/>
                <a:gd name="T74" fmla="*/ 13302 w 123"/>
                <a:gd name="T75" fmla="*/ 9469 h 93"/>
                <a:gd name="T76" fmla="*/ 14505 w 123"/>
                <a:gd name="T77" fmla="*/ 10180 h 93"/>
                <a:gd name="T78" fmla="*/ 14925 w 123"/>
                <a:gd name="T79" fmla="*/ 10390 h 93"/>
                <a:gd name="T80" fmla="*/ 14772 w 123"/>
                <a:gd name="T81" fmla="*/ 10512 h 93"/>
                <a:gd name="T82" fmla="*/ 14639 w 123"/>
                <a:gd name="T83" fmla="*/ 10628 h 93"/>
                <a:gd name="T84" fmla="*/ 15192 w 123"/>
                <a:gd name="T85" fmla="*/ 10628 h 93"/>
                <a:gd name="T86" fmla="*/ 16267 w 123"/>
                <a:gd name="T87" fmla="*/ 10180 h 93"/>
                <a:gd name="T88" fmla="*/ 16267 w 123"/>
                <a:gd name="T89" fmla="*/ 9469 h 93"/>
                <a:gd name="T90" fmla="*/ 16395 w 123"/>
                <a:gd name="T91" fmla="*/ 8544 h 93"/>
                <a:gd name="T92" fmla="*/ 16267 w 123"/>
                <a:gd name="T93" fmla="*/ 7048 h 93"/>
                <a:gd name="T94" fmla="*/ 15192 w 123"/>
                <a:gd name="T95" fmla="*/ 5553 h 93"/>
                <a:gd name="T96" fmla="*/ 14772 w 123"/>
                <a:gd name="T97" fmla="*/ 4959 h 93"/>
                <a:gd name="T98" fmla="*/ 14772 w 123"/>
                <a:gd name="T99" fmla="*/ 4389 h 93"/>
                <a:gd name="T100" fmla="*/ 13850 w 123"/>
                <a:gd name="T101" fmla="*/ 3346 h 93"/>
                <a:gd name="T102" fmla="*/ 13302 w 123"/>
                <a:gd name="T103" fmla="*/ 2776 h 93"/>
                <a:gd name="T104" fmla="*/ 12354 w 123"/>
                <a:gd name="T105" fmla="*/ 925 h 93"/>
                <a:gd name="T106" fmla="*/ 12093 w 123"/>
                <a:gd name="T107" fmla="*/ 687 h 93"/>
                <a:gd name="T108" fmla="*/ 11832 w 123"/>
                <a:gd name="T109" fmla="*/ 117 h 93"/>
                <a:gd name="T110" fmla="*/ 11017 w 123"/>
                <a:gd name="T111" fmla="*/ 117 h 93"/>
                <a:gd name="T112" fmla="*/ 11017 w 123"/>
                <a:gd name="T113" fmla="*/ 809 h 93"/>
                <a:gd name="T114" fmla="*/ 10756 w 123"/>
                <a:gd name="T115" fmla="*/ 925 h 93"/>
                <a:gd name="T116" fmla="*/ 5245 w 123"/>
                <a:gd name="T117" fmla="*/ 809 h 93"/>
                <a:gd name="T118" fmla="*/ 5117 w 123"/>
                <a:gd name="T119" fmla="*/ 356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34" name="Freeform 35"/>
            <p:cNvSpPr>
              <a:spLocks/>
            </p:cNvSpPr>
            <p:nvPr/>
          </p:nvSpPr>
          <p:spPr bwMode="auto">
            <a:xfrm>
              <a:off x="4242" y="1896"/>
              <a:ext cx="313" cy="293"/>
            </a:xfrm>
            <a:custGeom>
              <a:avLst/>
              <a:gdLst>
                <a:gd name="T0" fmla="*/ 2714 w 61"/>
                <a:gd name="T1" fmla="*/ 0 h 60"/>
                <a:gd name="T2" fmla="*/ 2714 w 61"/>
                <a:gd name="T3" fmla="*/ 356 h 60"/>
                <a:gd name="T4" fmla="*/ 2843 w 61"/>
                <a:gd name="T5" fmla="*/ 571 h 60"/>
                <a:gd name="T6" fmla="*/ 2555 w 61"/>
                <a:gd name="T7" fmla="*/ 1504 h 60"/>
                <a:gd name="T8" fmla="*/ 2555 w 61"/>
                <a:gd name="T9" fmla="*/ 1738 h 60"/>
                <a:gd name="T10" fmla="*/ 2422 w 61"/>
                <a:gd name="T11" fmla="*/ 2217 h 60"/>
                <a:gd name="T12" fmla="*/ 2027 w 61"/>
                <a:gd name="T13" fmla="*/ 2554 h 60"/>
                <a:gd name="T14" fmla="*/ 1765 w 61"/>
                <a:gd name="T15" fmla="*/ 2671 h 60"/>
                <a:gd name="T16" fmla="*/ 1473 w 61"/>
                <a:gd name="T17" fmla="*/ 2788 h 60"/>
                <a:gd name="T18" fmla="*/ 1344 w 61"/>
                <a:gd name="T19" fmla="*/ 3028 h 60"/>
                <a:gd name="T20" fmla="*/ 1211 w 61"/>
                <a:gd name="T21" fmla="*/ 3506 h 60"/>
                <a:gd name="T22" fmla="*/ 816 w 61"/>
                <a:gd name="T23" fmla="*/ 3506 h 60"/>
                <a:gd name="T24" fmla="*/ 554 w 61"/>
                <a:gd name="T25" fmla="*/ 3960 h 60"/>
                <a:gd name="T26" fmla="*/ 554 w 61"/>
                <a:gd name="T27" fmla="*/ 4434 h 60"/>
                <a:gd name="T28" fmla="*/ 262 w 61"/>
                <a:gd name="T29" fmla="*/ 4771 h 60"/>
                <a:gd name="T30" fmla="*/ 0 w 61"/>
                <a:gd name="T31" fmla="*/ 5010 h 60"/>
                <a:gd name="T32" fmla="*/ 0 w 61"/>
                <a:gd name="T33" fmla="*/ 5367 h 60"/>
                <a:gd name="T34" fmla="*/ 395 w 61"/>
                <a:gd name="T35" fmla="*/ 5938 h 60"/>
                <a:gd name="T36" fmla="*/ 816 w 61"/>
                <a:gd name="T37" fmla="*/ 6295 h 60"/>
                <a:gd name="T38" fmla="*/ 1078 w 61"/>
                <a:gd name="T39" fmla="*/ 6295 h 60"/>
                <a:gd name="T40" fmla="*/ 1078 w 61"/>
                <a:gd name="T41" fmla="*/ 6417 h 60"/>
                <a:gd name="T42" fmla="*/ 1344 w 61"/>
                <a:gd name="T43" fmla="*/ 6417 h 60"/>
                <a:gd name="T44" fmla="*/ 1344 w 61"/>
                <a:gd name="T45" fmla="*/ 6632 h 60"/>
                <a:gd name="T46" fmla="*/ 2027 w 61"/>
                <a:gd name="T47" fmla="*/ 6988 h 60"/>
                <a:gd name="T48" fmla="*/ 2422 w 61"/>
                <a:gd name="T49" fmla="*/ 6866 h 60"/>
                <a:gd name="T50" fmla="*/ 2555 w 61"/>
                <a:gd name="T51" fmla="*/ 6632 h 60"/>
                <a:gd name="T52" fmla="*/ 2843 w 61"/>
                <a:gd name="T53" fmla="*/ 6866 h 60"/>
                <a:gd name="T54" fmla="*/ 3371 w 61"/>
                <a:gd name="T55" fmla="*/ 6632 h 60"/>
                <a:gd name="T56" fmla="*/ 3499 w 61"/>
                <a:gd name="T57" fmla="*/ 6417 h 60"/>
                <a:gd name="T58" fmla="*/ 4054 w 61"/>
                <a:gd name="T59" fmla="*/ 6177 h 60"/>
                <a:gd name="T60" fmla="*/ 4449 w 61"/>
                <a:gd name="T61" fmla="*/ 5938 h 60"/>
                <a:gd name="T62" fmla="*/ 4449 w 61"/>
                <a:gd name="T63" fmla="*/ 5582 h 60"/>
                <a:gd name="T64" fmla="*/ 5136 w 61"/>
                <a:gd name="T65" fmla="*/ 3721 h 60"/>
                <a:gd name="T66" fmla="*/ 5398 w 61"/>
                <a:gd name="T67" fmla="*/ 3838 h 60"/>
                <a:gd name="T68" fmla="*/ 5531 w 61"/>
                <a:gd name="T69" fmla="*/ 4078 h 60"/>
                <a:gd name="T70" fmla="*/ 5952 w 61"/>
                <a:gd name="T71" fmla="*/ 3721 h 60"/>
                <a:gd name="T72" fmla="*/ 6214 w 61"/>
                <a:gd name="T73" fmla="*/ 3150 h 60"/>
                <a:gd name="T74" fmla="*/ 6609 w 61"/>
                <a:gd name="T75" fmla="*/ 2910 h 60"/>
                <a:gd name="T76" fmla="*/ 6896 w 61"/>
                <a:gd name="T77" fmla="*/ 2671 h 60"/>
                <a:gd name="T78" fmla="*/ 7030 w 61"/>
                <a:gd name="T79" fmla="*/ 2339 h 60"/>
                <a:gd name="T80" fmla="*/ 7030 w 61"/>
                <a:gd name="T81" fmla="*/ 2217 h 60"/>
                <a:gd name="T82" fmla="*/ 7030 w 61"/>
                <a:gd name="T83" fmla="*/ 1738 h 60"/>
                <a:gd name="T84" fmla="*/ 7979 w 61"/>
                <a:gd name="T85" fmla="*/ 2217 h 60"/>
                <a:gd name="T86" fmla="*/ 8107 w 61"/>
                <a:gd name="T87" fmla="*/ 2217 h 60"/>
                <a:gd name="T88" fmla="*/ 7979 w 61"/>
                <a:gd name="T89" fmla="*/ 1504 h 60"/>
                <a:gd name="T90" fmla="*/ 7846 w 61"/>
                <a:gd name="T91" fmla="*/ 1289 h 60"/>
                <a:gd name="T92" fmla="*/ 7558 w 61"/>
                <a:gd name="T93" fmla="*/ 1289 h 60"/>
                <a:gd name="T94" fmla="*/ 6896 w 61"/>
                <a:gd name="T95" fmla="*/ 1406 h 60"/>
                <a:gd name="T96" fmla="*/ 6609 w 61"/>
                <a:gd name="T97" fmla="*/ 1621 h 60"/>
                <a:gd name="T98" fmla="*/ 6214 w 61"/>
                <a:gd name="T99" fmla="*/ 1504 h 60"/>
                <a:gd name="T100" fmla="*/ 6080 w 61"/>
                <a:gd name="T101" fmla="*/ 1738 h 60"/>
                <a:gd name="T102" fmla="*/ 5685 w 61"/>
                <a:gd name="T103" fmla="*/ 1978 h 60"/>
                <a:gd name="T104" fmla="*/ 5265 w 61"/>
                <a:gd name="T105" fmla="*/ 2339 h 60"/>
                <a:gd name="T106" fmla="*/ 4869 w 61"/>
                <a:gd name="T107" fmla="*/ 1504 h 60"/>
                <a:gd name="T108" fmla="*/ 2843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35" name="Freeform 36"/>
            <p:cNvSpPr>
              <a:spLocks/>
            </p:cNvSpPr>
            <p:nvPr/>
          </p:nvSpPr>
          <p:spPr bwMode="auto">
            <a:xfrm>
              <a:off x="3432" y="2306"/>
              <a:ext cx="344" cy="302"/>
            </a:xfrm>
            <a:custGeom>
              <a:avLst/>
              <a:gdLst>
                <a:gd name="T0" fmla="*/ 0 w 67"/>
                <a:gd name="T1" fmla="*/ 356 h 62"/>
                <a:gd name="T2" fmla="*/ 8117 w 67"/>
                <a:gd name="T3" fmla="*/ 0 h 62"/>
                <a:gd name="T4" fmla="*/ 8117 w 67"/>
                <a:gd name="T5" fmla="*/ 117 h 62"/>
                <a:gd name="T6" fmla="*/ 8251 w 67"/>
                <a:gd name="T7" fmla="*/ 239 h 62"/>
                <a:gd name="T8" fmla="*/ 8384 w 67"/>
                <a:gd name="T9" fmla="*/ 356 h 62"/>
                <a:gd name="T10" fmla="*/ 8251 w 67"/>
                <a:gd name="T11" fmla="*/ 570 h 62"/>
                <a:gd name="T12" fmla="*/ 8117 w 67"/>
                <a:gd name="T13" fmla="*/ 687 h 62"/>
                <a:gd name="T14" fmla="*/ 7856 w 67"/>
                <a:gd name="T15" fmla="*/ 925 h 62"/>
                <a:gd name="T16" fmla="*/ 7856 w 67"/>
                <a:gd name="T17" fmla="*/ 1042 h 62"/>
                <a:gd name="T18" fmla="*/ 9067 w 67"/>
                <a:gd name="T19" fmla="*/ 1042 h 62"/>
                <a:gd name="T20" fmla="*/ 9067 w 67"/>
                <a:gd name="T21" fmla="*/ 1042 h 62"/>
                <a:gd name="T22" fmla="*/ 9067 w 67"/>
                <a:gd name="T23" fmla="*/ 1164 h 62"/>
                <a:gd name="T24" fmla="*/ 8939 w 67"/>
                <a:gd name="T25" fmla="*/ 1378 h 62"/>
                <a:gd name="T26" fmla="*/ 8805 w 67"/>
                <a:gd name="T27" fmla="*/ 1495 h 62"/>
                <a:gd name="T28" fmla="*/ 8672 w 67"/>
                <a:gd name="T29" fmla="*/ 1968 h 62"/>
                <a:gd name="T30" fmla="*/ 8384 w 67"/>
                <a:gd name="T31" fmla="*/ 2207 h 62"/>
                <a:gd name="T32" fmla="*/ 8384 w 67"/>
                <a:gd name="T33" fmla="*/ 2538 h 62"/>
                <a:gd name="T34" fmla="*/ 8384 w 67"/>
                <a:gd name="T35" fmla="*/ 2893 h 62"/>
                <a:gd name="T36" fmla="*/ 8384 w 67"/>
                <a:gd name="T37" fmla="*/ 2893 h 62"/>
                <a:gd name="T38" fmla="*/ 8117 w 67"/>
                <a:gd name="T39" fmla="*/ 3015 h 62"/>
                <a:gd name="T40" fmla="*/ 8117 w 67"/>
                <a:gd name="T41" fmla="*/ 3132 h 62"/>
                <a:gd name="T42" fmla="*/ 7722 w 67"/>
                <a:gd name="T43" fmla="*/ 3346 h 62"/>
                <a:gd name="T44" fmla="*/ 7722 w 67"/>
                <a:gd name="T45" fmla="*/ 3702 h 62"/>
                <a:gd name="T46" fmla="*/ 7722 w 67"/>
                <a:gd name="T47" fmla="*/ 4033 h 62"/>
                <a:gd name="T48" fmla="*/ 7594 w 67"/>
                <a:gd name="T49" fmla="*/ 4150 h 62"/>
                <a:gd name="T50" fmla="*/ 7301 w 67"/>
                <a:gd name="T51" fmla="*/ 4389 h 62"/>
                <a:gd name="T52" fmla="*/ 7039 w 67"/>
                <a:gd name="T53" fmla="*/ 4627 h 62"/>
                <a:gd name="T54" fmla="*/ 6906 w 67"/>
                <a:gd name="T55" fmla="*/ 4744 h 62"/>
                <a:gd name="T56" fmla="*/ 6906 w 67"/>
                <a:gd name="T57" fmla="*/ 4959 h 62"/>
                <a:gd name="T58" fmla="*/ 6777 w 67"/>
                <a:gd name="T59" fmla="*/ 5197 h 62"/>
                <a:gd name="T60" fmla="*/ 6777 w 67"/>
                <a:gd name="T61" fmla="*/ 5314 h 62"/>
                <a:gd name="T62" fmla="*/ 6644 w 67"/>
                <a:gd name="T63" fmla="*/ 5670 h 62"/>
                <a:gd name="T64" fmla="*/ 6485 w 67"/>
                <a:gd name="T65" fmla="*/ 5884 h 62"/>
                <a:gd name="T66" fmla="*/ 6644 w 67"/>
                <a:gd name="T67" fmla="*/ 6240 h 62"/>
                <a:gd name="T68" fmla="*/ 6777 w 67"/>
                <a:gd name="T69" fmla="*/ 6357 h 62"/>
                <a:gd name="T70" fmla="*/ 6777 w 67"/>
                <a:gd name="T71" fmla="*/ 6595 h 62"/>
                <a:gd name="T72" fmla="*/ 6777 w 67"/>
                <a:gd name="T73" fmla="*/ 6595 h 62"/>
                <a:gd name="T74" fmla="*/ 6777 w 67"/>
                <a:gd name="T75" fmla="*/ 6712 h 62"/>
                <a:gd name="T76" fmla="*/ 6777 w 67"/>
                <a:gd name="T77" fmla="*/ 6712 h 62"/>
                <a:gd name="T78" fmla="*/ 6644 w 67"/>
                <a:gd name="T79" fmla="*/ 6927 h 62"/>
                <a:gd name="T80" fmla="*/ 6777 w 67"/>
                <a:gd name="T81" fmla="*/ 7048 h 62"/>
                <a:gd name="T82" fmla="*/ 1083 w 67"/>
                <a:gd name="T83" fmla="*/ 7165 h 62"/>
                <a:gd name="T84" fmla="*/ 1083 w 67"/>
                <a:gd name="T85" fmla="*/ 6123 h 62"/>
                <a:gd name="T86" fmla="*/ 816 w 67"/>
                <a:gd name="T87" fmla="*/ 6001 h 62"/>
                <a:gd name="T88" fmla="*/ 555 w 67"/>
                <a:gd name="T89" fmla="*/ 6123 h 62"/>
                <a:gd name="T90" fmla="*/ 555 w 67"/>
                <a:gd name="T91" fmla="*/ 6123 h 62"/>
                <a:gd name="T92" fmla="*/ 262 w 67"/>
                <a:gd name="T93" fmla="*/ 5884 h 62"/>
                <a:gd name="T94" fmla="*/ 262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36" name="Freeform 37"/>
            <p:cNvSpPr>
              <a:spLocks/>
            </p:cNvSpPr>
            <p:nvPr/>
          </p:nvSpPr>
          <p:spPr bwMode="auto">
            <a:xfrm>
              <a:off x="1491" y="1614"/>
              <a:ext cx="553" cy="897"/>
            </a:xfrm>
            <a:custGeom>
              <a:avLst/>
              <a:gdLst>
                <a:gd name="T0" fmla="*/ 8182 w 108"/>
                <a:gd name="T1" fmla="*/ 20748 h 184"/>
                <a:gd name="T2" fmla="*/ 8182 w 108"/>
                <a:gd name="T3" fmla="*/ 20509 h 184"/>
                <a:gd name="T4" fmla="*/ 8049 w 108"/>
                <a:gd name="T5" fmla="*/ 20270 h 184"/>
                <a:gd name="T6" fmla="*/ 7655 w 108"/>
                <a:gd name="T7" fmla="*/ 18896 h 184"/>
                <a:gd name="T8" fmla="*/ 6713 w 108"/>
                <a:gd name="T9" fmla="*/ 18086 h 184"/>
                <a:gd name="T10" fmla="*/ 6452 w 108"/>
                <a:gd name="T11" fmla="*/ 17730 h 184"/>
                <a:gd name="T12" fmla="*/ 6185 w 108"/>
                <a:gd name="T13" fmla="*/ 17375 h 184"/>
                <a:gd name="T14" fmla="*/ 5243 w 108"/>
                <a:gd name="T15" fmla="*/ 17038 h 184"/>
                <a:gd name="T16" fmla="*/ 4429 w 108"/>
                <a:gd name="T17" fmla="*/ 16326 h 184"/>
                <a:gd name="T18" fmla="*/ 2965 w 108"/>
                <a:gd name="T19" fmla="*/ 15756 h 184"/>
                <a:gd name="T20" fmla="*/ 2965 w 108"/>
                <a:gd name="T21" fmla="*/ 15308 h 184"/>
                <a:gd name="T22" fmla="*/ 3093 w 108"/>
                <a:gd name="T23" fmla="*/ 14713 h 184"/>
                <a:gd name="T24" fmla="*/ 2832 w 108"/>
                <a:gd name="T25" fmla="*/ 14142 h 184"/>
                <a:gd name="T26" fmla="*/ 2965 w 108"/>
                <a:gd name="T27" fmla="*/ 13904 h 184"/>
                <a:gd name="T28" fmla="*/ 2151 w 108"/>
                <a:gd name="T29" fmla="*/ 12621 h 184"/>
                <a:gd name="T30" fmla="*/ 1598 w 108"/>
                <a:gd name="T31" fmla="*/ 11812 h 184"/>
                <a:gd name="T32" fmla="*/ 1889 w 108"/>
                <a:gd name="T33" fmla="*/ 11120 h 184"/>
                <a:gd name="T34" fmla="*/ 1889 w 108"/>
                <a:gd name="T35" fmla="*/ 10550 h 184"/>
                <a:gd name="T36" fmla="*/ 1208 w 108"/>
                <a:gd name="T37" fmla="*/ 9960 h 184"/>
                <a:gd name="T38" fmla="*/ 1208 w 108"/>
                <a:gd name="T39" fmla="*/ 9029 h 184"/>
                <a:gd name="T40" fmla="*/ 1470 w 108"/>
                <a:gd name="T41" fmla="*/ 8697 h 184"/>
                <a:gd name="T42" fmla="*/ 1598 w 108"/>
                <a:gd name="T43" fmla="*/ 9150 h 184"/>
                <a:gd name="T44" fmla="*/ 2017 w 108"/>
                <a:gd name="T45" fmla="*/ 9029 h 184"/>
                <a:gd name="T46" fmla="*/ 1889 w 108"/>
                <a:gd name="T47" fmla="*/ 8224 h 184"/>
                <a:gd name="T48" fmla="*/ 1598 w 108"/>
                <a:gd name="T49" fmla="*/ 8463 h 184"/>
                <a:gd name="T50" fmla="*/ 942 w 108"/>
                <a:gd name="T51" fmla="*/ 8102 h 184"/>
                <a:gd name="T52" fmla="*/ 814 w 108"/>
                <a:gd name="T53" fmla="*/ 7059 h 184"/>
                <a:gd name="T54" fmla="*/ 133 w 108"/>
                <a:gd name="T55" fmla="*/ 5918 h 184"/>
                <a:gd name="T56" fmla="*/ 133 w 108"/>
                <a:gd name="T57" fmla="*/ 5324 h 184"/>
                <a:gd name="T58" fmla="*/ 522 w 108"/>
                <a:gd name="T59" fmla="*/ 4636 h 184"/>
                <a:gd name="T60" fmla="*/ 261 w 108"/>
                <a:gd name="T61" fmla="*/ 3710 h 184"/>
                <a:gd name="T62" fmla="*/ 0 w 108"/>
                <a:gd name="T63" fmla="*/ 3232 h 184"/>
                <a:gd name="T64" fmla="*/ 0 w 108"/>
                <a:gd name="T65" fmla="*/ 2779 h 184"/>
                <a:gd name="T66" fmla="*/ 814 w 108"/>
                <a:gd name="T67" fmla="*/ 1736 h 184"/>
                <a:gd name="T68" fmla="*/ 1208 w 108"/>
                <a:gd name="T69" fmla="*/ 1165 h 184"/>
                <a:gd name="T70" fmla="*/ 1208 w 108"/>
                <a:gd name="T71" fmla="*/ 117 h 184"/>
                <a:gd name="T72" fmla="*/ 6452 w 108"/>
                <a:gd name="T73" fmla="*/ 7415 h 184"/>
                <a:gd name="T74" fmla="*/ 13973 w 108"/>
                <a:gd name="T75" fmla="*/ 17253 h 184"/>
                <a:gd name="T76" fmla="*/ 14107 w 108"/>
                <a:gd name="T77" fmla="*/ 17730 h 184"/>
                <a:gd name="T78" fmla="*/ 14235 w 108"/>
                <a:gd name="T79" fmla="*/ 18179 h 184"/>
                <a:gd name="T80" fmla="*/ 14368 w 108"/>
                <a:gd name="T81" fmla="*/ 18535 h 184"/>
                <a:gd name="T82" fmla="*/ 13815 w 108"/>
                <a:gd name="T83" fmla="*/ 18774 h 184"/>
                <a:gd name="T84" fmla="*/ 13159 w 108"/>
                <a:gd name="T85" fmla="*/ 19939 h 184"/>
                <a:gd name="T86" fmla="*/ 13031 w 108"/>
                <a:gd name="T87" fmla="*/ 20153 h 184"/>
                <a:gd name="T88" fmla="*/ 12898 w 108"/>
                <a:gd name="T89" fmla="*/ 20626 h 184"/>
                <a:gd name="T90" fmla="*/ 13159 w 108"/>
                <a:gd name="T91" fmla="*/ 20963 h 184"/>
                <a:gd name="T92" fmla="*/ 12898 w 108"/>
                <a:gd name="T93" fmla="*/ 2131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37" name="Freeform 38"/>
            <p:cNvSpPr>
              <a:spLocks/>
            </p:cNvSpPr>
            <p:nvPr/>
          </p:nvSpPr>
          <p:spPr bwMode="auto">
            <a:xfrm>
              <a:off x="2356" y="1545"/>
              <a:ext cx="483" cy="381"/>
            </a:xfrm>
            <a:custGeom>
              <a:avLst/>
              <a:gdLst>
                <a:gd name="T0" fmla="*/ 11936 w 94"/>
                <a:gd name="T1" fmla="*/ 9090 h 78"/>
                <a:gd name="T2" fmla="*/ 12358 w 94"/>
                <a:gd name="T3" fmla="*/ 5129 h 78"/>
                <a:gd name="T4" fmla="*/ 12753 w 94"/>
                <a:gd name="T5" fmla="*/ 1167 h 78"/>
                <a:gd name="T6" fmla="*/ 1346 w 94"/>
                <a:gd name="T7" fmla="*/ 0 h 78"/>
                <a:gd name="T8" fmla="*/ 1213 w 94"/>
                <a:gd name="T9" fmla="*/ 928 h 78"/>
                <a:gd name="T10" fmla="*/ 396 w 94"/>
                <a:gd name="T11" fmla="*/ 5822 h 78"/>
                <a:gd name="T12" fmla="*/ 262 w 94"/>
                <a:gd name="T13" fmla="*/ 5822 h 78"/>
                <a:gd name="T14" fmla="*/ 0 w 94"/>
                <a:gd name="T15" fmla="*/ 7801 h 78"/>
                <a:gd name="T16" fmla="*/ 3381 w 94"/>
                <a:gd name="T17" fmla="*/ 8279 h 78"/>
                <a:gd name="T18" fmla="*/ 11936 w 94"/>
                <a:gd name="T19" fmla="*/ 9090 h 78"/>
                <a:gd name="T20" fmla="*/ 11936 w 94"/>
                <a:gd name="T21" fmla="*/ 9090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38" name="Freeform 39"/>
            <p:cNvSpPr>
              <a:spLocks/>
            </p:cNvSpPr>
            <p:nvPr/>
          </p:nvSpPr>
          <p:spPr bwMode="auto">
            <a:xfrm>
              <a:off x="2434" y="1892"/>
              <a:ext cx="507" cy="375"/>
            </a:xfrm>
            <a:custGeom>
              <a:avLst/>
              <a:gdLst>
                <a:gd name="T0" fmla="*/ 0 w 99"/>
                <a:gd name="T1" fmla="*/ 7734 h 77"/>
                <a:gd name="T2" fmla="*/ 1337 w 99"/>
                <a:gd name="T3" fmla="*/ 0 h 77"/>
                <a:gd name="T4" fmla="*/ 9807 w 99"/>
                <a:gd name="T5" fmla="*/ 808 h 77"/>
                <a:gd name="T6" fmla="*/ 13295 w 99"/>
                <a:gd name="T7" fmla="*/ 1042 h 77"/>
                <a:gd name="T8" fmla="*/ 13167 w 99"/>
                <a:gd name="T9" fmla="*/ 3015 h 77"/>
                <a:gd name="T10" fmla="*/ 12772 w 99"/>
                <a:gd name="T11" fmla="*/ 8893 h 77"/>
                <a:gd name="T12" fmla="*/ 11016 w 99"/>
                <a:gd name="T13" fmla="*/ 8776 h 77"/>
                <a:gd name="T14" fmla="*/ 0 w 99"/>
                <a:gd name="T15" fmla="*/ 7734 h 77"/>
                <a:gd name="T16" fmla="*/ 0 w 99"/>
                <a:gd name="T17" fmla="*/ 7734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39" name="Freeform 40"/>
            <p:cNvSpPr>
              <a:spLocks/>
            </p:cNvSpPr>
            <p:nvPr/>
          </p:nvSpPr>
          <p:spPr bwMode="auto">
            <a:xfrm>
              <a:off x="2368" y="2218"/>
              <a:ext cx="485" cy="478"/>
            </a:xfrm>
            <a:custGeom>
              <a:avLst/>
              <a:gdLst>
                <a:gd name="T0" fmla="*/ 1720 w 95"/>
                <a:gd name="T1" fmla="*/ 0 h 98"/>
                <a:gd name="T2" fmla="*/ 0 w 95"/>
                <a:gd name="T3" fmla="*/ 11135 h 98"/>
                <a:gd name="T4" fmla="*/ 0 w 95"/>
                <a:gd name="T5" fmla="*/ 11135 h 98"/>
                <a:gd name="T6" fmla="*/ 1588 w 95"/>
                <a:gd name="T7" fmla="*/ 11370 h 98"/>
                <a:gd name="T8" fmla="*/ 1720 w 95"/>
                <a:gd name="T9" fmla="*/ 10443 h 98"/>
                <a:gd name="T10" fmla="*/ 4927 w 95"/>
                <a:gd name="T11" fmla="*/ 10799 h 98"/>
                <a:gd name="T12" fmla="*/ 4927 w 95"/>
                <a:gd name="T13" fmla="*/ 10799 h 98"/>
                <a:gd name="T14" fmla="*/ 4794 w 95"/>
                <a:gd name="T15" fmla="*/ 10682 h 98"/>
                <a:gd name="T16" fmla="*/ 4927 w 95"/>
                <a:gd name="T17" fmla="*/ 10565 h 98"/>
                <a:gd name="T18" fmla="*/ 4794 w 95"/>
                <a:gd name="T19" fmla="*/ 10443 h 98"/>
                <a:gd name="T20" fmla="*/ 4794 w 95"/>
                <a:gd name="T21" fmla="*/ 10443 h 98"/>
                <a:gd name="T22" fmla="*/ 4794 w 95"/>
                <a:gd name="T23" fmla="*/ 10443 h 98"/>
                <a:gd name="T24" fmla="*/ 11574 w 95"/>
                <a:gd name="T25" fmla="*/ 10896 h 98"/>
                <a:gd name="T26" fmla="*/ 12380 w 95"/>
                <a:gd name="T27" fmla="*/ 2092 h 98"/>
                <a:gd name="T28" fmla="*/ 12513 w 95"/>
                <a:gd name="T29" fmla="*/ 2092 h 98"/>
                <a:gd name="T30" fmla="*/ 12641 w 95"/>
                <a:gd name="T31" fmla="*/ 1049 h 98"/>
                <a:gd name="T32" fmla="*/ 1720 w 95"/>
                <a:gd name="T33" fmla="*/ 0 h 98"/>
                <a:gd name="T34" fmla="*/ 1720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40" name="Freeform 41"/>
            <p:cNvSpPr>
              <a:spLocks/>
            </p:cNvSpPr>
            <p:nvPr/>
          </p:nvSpPr>
          <p:spPr bwMode="auto">
            <a:xfrm>
              <a:off x="2552" y="2306"/>
              <a:ext cx="968" cy="898"/>
            </a:xfrm>
            <a:custGeom>
              <a:avLst/>
              <a:gdLst>
                <a:gd name="T0" fmla="*/ 22981 w 189"/>
                <a:gd name="T1" fmla="*/ 5813 h 184"/>
                <a:gd name="T2" fmla="*/ 21352 w 189"/>
                <a:gd name="T3" fmla="*/ 5456 h 184"/>
                <a:gd name="T4" fmla="*/ 20277 w 189"/>
                <a:gd name="T5" fmla="*/ 5691 h 184"/>
                <a:gd name="T6" fmla="*/ 19488 w 189"/>
                <a:gd name="T7" fmla="*/ 5691 h 184"/>
                <a:gd name="T8" fmla="*/ 19201 w 189"/>
                <a:gd name="T9" fmla="*/ 5691 h 184"/>
                <a:gd name="T10" fmla="*/ 18807 w 189"/>
                <a:gd name="T11" fmla="*/ 5456 h 184"/>
                <a:gd name="T12" fmla="*/ 18412 w 189"/>
                <a:gd name="T13" fmla="*/ 5930 h 184"/>
                <a:gd name="T14" fmla="*/ 18126 w 189"/>
                <a:gd name="T15" fmla="*/ 5573 h 184"/>
                <a:gd name="T16" fmla="*/ 17337 w 189"/>
                <a:gd name="T17" fmla="*/ 5456 h 184"/>
                <a:gd name="T18" fmla="*/ 16789 w 189"/>
                <a:gd name="T19" fmla="*/ 5359 h 184"/>
                <a:gd name="T20" fmla="*/ 15975 w 189"/>
                <a:gd name="T21" fmla="*/ 5120 h 184"/>
                <a:gd name="T22" fmla="*/ 15452 w 189"/>
                <a:gd name="T23" fmla="*/ 5002 h 184"/>
                <a:gd name="T24" fmla="*/ 14638 w 189"/>
                <a:gd name="T25" fmla="*/ 4763 h 184"/>
                <a:gd name="T26" fmla="*/ 14243 w 189"/>
                <a:gd name="T27" fmla="*/ 4407 h 184"/>
                <a:gd name="T28" fmla="*/ 13429 w 189"/>
                <a:gd name="T29" fmla="*/ 4192 h 184"/>
                <a:gd name="T30" fmla="*/ 7790 w 189"/>
                <a:gd name="T31" fmla="*/ 0 h 184"/>
                <a:gd name="T32" fmla="*/ 0 w 189"/>
                <a:gd name="T33" fmla="*/ 8360 h 184"/>
                <a:gd name="T34" fmla="*/ 133 w 189"/>
                <a:gd name="T35" fmla="*/ 8716 h 184"/>
                <a:gd name="T36" fmla="*/ 681 w 189"/>
                <a:gd name="T37" fmla="*/ 9409 h 184"/>
                <a:gd name="T38" fmla="*/ 3094 w 189"/>
                <a:gd name="T39" fmla="*/ 11503 h 184"/>
                <a:gd name="T40" fmla="*/ 3360 w 189"/>
                <a:gd name="T41" fmla="*/ 12099 h 184"/>
                <a:gd name="T42" fmla="*/ 5117 w 189"/>
                <a:gd name="T43" fmla="*/ 14290 h 184"/>
                <a:gd name="T44" fmla="*/ 6586 w 189"/>
                <a:gd name="T45" fmla="*/ 14529 h 184"/>
                <a:gd name="T46" fmla="*/ 7529 w 189"/>
                <a:gd name="T47" fmla="*/ 13246 h 184"/>
                <a:gd name="T48" fmla="*/ 8051 w 189"/>
                <a:gd name="T49" fmla="*/ 13123 h 184"/>
                <a:gd name="T50" fmla="*/ 8999 w 189"/>
                <a:gd name="T51" fmla="*/ 13363 h 184"/>
                <a:gd name="T52" fmla="*/ 10074 w 189"/>
                <a:gd name="T53" fmla="*/ 13841 h 184"/>
                <a:gd name="T54" fmla="*/ 10336 w 189"/>
                <a:gd name="T55" fmla="*/ 14075 h 184"/>
                <a:gd name="T56" fmla="*/ 11150 w 189"/>
                <a:gd name="T57" fmla="*/ 15007 h 184"/>
                <a:gd name="T58" fmla="*/ 12620 w 189"/>
                <a:gd name="T59" fmla="*/ 17316 h 184"/>
                <a:gd name="T60" fmla="*/ 13429 w 189"/>
                <a:gd name="T61" fmla="*/ 18009 h 184"/>
                <a:gd name="T62" fmla="*/ 13695 w 189"/>
                <a:gd name="T63" fmla="*/ 19175 h 184"/>
                <a:gd name="T64" fmla="*/ 14925 w 189"/>
                <a:gd name="T65" fmla="*/ 20459 h 184"/>
                <a:gd name="T66" fmla="*/ 16917 w 189"/>
                <a:gd name="T67" fmla="*/ 21030 h 184"/>
                <a:gd name="T68" fmla="*/ 18126 w 189"/>
                <a:gd name="T69" fmla="*/ 21152 h 184"/>
                <a:gd name="T70" fmla="*/ 17993 w 189"/>
                <a:gd name="T71" fmla="*/ 20913 h 184"/>
                <a:gd name="T72" fmla="*/ 17603 w 189"/>
                <a:gd name="T73" fmla="*/ 18838 h 184"/>
                <a:gd name="T74" fmla="*/ 17470 w 189"/>
                <a:gd name="T75" fmla="*/ 18604 h 184"/>
                <a:gd name="T76" fmla="*/ 17864 w 189"/>
                <a:gd name="T77" fmla="*/ 17794 h 184"/>
                <a:gd name="T78" fmla="*/ 17993 w 189"/>
                <a:gd name="T79" fmla="*/ 17555 h 184"/>
                <a:gd name="T80" fmla="*/ 18412 w 189"/>
                <a:gd name="T81" fmla="*/ 16862 h 184"/>
                <a:gd name="T82" fmla="*/ 18679 w 189"/>
                <a:gd name="T83" fmla="*/ 16862 h 184"/>
                <a:gd name="T84" fmla="*/ 18940 w 189"/>
                <a:gd name="T85" fmla="*/ 16506 h 184"/>
                <a:gd name="T86" fmla="*/ 19201 w 189"/>
                <a:gd name="T87" fmla="*/ 16506 h 184"/>
                <a:gd name="T88" fmla="*/ 19754 w 189"/>
                <a:gd name="T89" fmla="*/ 16266 h 184"/>
                <a:gd name="T90" fmla="*/ 20016 w 189"/>
                <a:gd name="T91" fmla="*/ 15817 h 184"/>
                <a:gd name="T92" fmla="*/ 20144 w 189"/>
                <a:gd name="T93" fmla="*/ 16052 h 184"/>
                <a:gd name="T94" fmla="*/ 22167 w 189"/>
                <a:gd name="T95" fmla="*/ 15100 h 184"/>
                <a:gd name="T96" fmla="*/ 22561 w 189"/>
                <a:gd name="T97" fmla="*/ 14075 h 184"/>
                <a:gd name="T98" fmla="*/ 22981 w 189"/>
                <a:gd name="T99" fmla="*/ 13958 h 184"/>
                <a:gd name="T100" fmla="*/ 24318 w 189"/>
                <a:gd name="T101" fmla="*/ 13841 h 184"/>
                <a:gd name="T102" fmla="*/ 24712 w 189"/>
                <a:gd name="T103" fmla="*/ 13602 h 184"/>
                <a:gd name="T104" fmla="*/ 24866 w 189"/>
                <a:gd name="T105" fmla="*/ 13246 h 184"/>
                <a:gd name="T106" fmla="*/ 24999 w 189"/>
                <a:gd name="T107" fmla="*/ 12313 h 184"/>
                <a:gd name="T108" fmla="*/ 25260 w 189"/>
                <a:gd name="T109" fmla="*/ 11742 h 184"/>
                <a:gd name="T110" fmla="*/ 25132 w 189"/>
                <a:gd name="T111" fmla="*/ 10576 h 184"/>
                <a:gd name="T112" fmla="*/ 24866 w 189"/>
                <a:gd name="T113" fmla="*/ 10220 h 184"/>
                <a:gd name="T114" fmla="*/ 24712 w 189"/>
                <a:gd name="T115" fmla="*/ 9527 h 184"/>
                <a:gd name="T116" fmla="*/ 24185 w 189"/>
                <a:gd name="T117" fmla="*/ 6169 h 184"/>
                <a:gd name="T118" fmla="*/ 23370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41" name="Freeform 42"/>
            <p:cNvSpPr>
              <a:spLocks/>
            </p:cNvSpPr>
            <p:nvPr/>
          </p:nvSpPr>
          <p:spPr bwMode="auto">
            <a:xfrm>
              <a:off x="4371" y="1453"/>
              <a:ext cx="522" cy="380"/>
            </a:xfrm>
            <a:custGeom>
              <a:avLst/>
              <a:gdLst>
                <a:gd name="T0" fmla="*/ 10450 w 102"/>
                <a:gd name="T1" fmla="*/ 8092 h 78"/>
                <a:gd name="T2" fmla="*/ 10189 w 102"/>
                <a:gd name="T3" fmla="*/ 8448 h 78"/>
                <a:gd name="T4" fmla="*/ 10056 w 102"/>
                <a:gd name="T5" fmla="*/ 8662 h 78"/>
                <a:gd name="T6" fmla="*/ 10056 w 102"/>
                <a:gd name="T7" fmla="*/ 9018 h 78"/>
                <a:gd name="T8" fmla="*/ 10317 w 102"/>
                <a:gd name="T9" fmla="*/ 8784 h 78"/>
                <a:gd name="T10" fmla="*/ 10870 w 102"/>
                <a:gd name="T11" fmla="*/ 8662 h 78"/>
                <a:gd name="T12" fmla="*/ 11653 w 102"/>
                <a:gd name="T13" fmla="*/ 8448 h 78"/>
                <a:gd name="T14" fmla="*/ 12861 w 102"/>
                <a:gd name="T15" fmla="*/ 7644 h 78"/>
                <a:gd name="T16" fmla="*/ 13280 w 102"/>
                <a:gd name="T17" fmla="*/ 7405 h 78"/>
                <a:gd name="T18" fmla="*/ 13669 w 102"/>
                <a:gd name="T19" fmla="*/ 7049 h 78"/>
                <a:gd name="T20" fmla="*/ 13408 w 102"/>
                <a:gd name="T21" fmla="*/ 7166 h 78"/>
                <a:gd name="T22" fmla="*/ 12989 w 102"/>
                <a:gd name="T23" fmla="*/ 7405 h 78"/>
                <a:gd name="T24" fmla="*/ 12600 w 102"/>
                <a:gd name="T25" fmla="*/ 7522 h 78"/>
                <a:gd name="T26" fmla="*/ 12989 w 102"/>
                <a:gd name="T27" fmla="*/ 7049 h 78"/>
                <a:gd name="T28" fmla="*/ 12728 w 102"/>
                <a:gd name="T29" fmla="*/ 7166 h 78"/>
                <a:gd name="T30" fmla="*/ 11525 w 102"/>
                <a:gd name="T31" fmla="*/ 7736 h 78"/>
                <a:gd name="T32" fmla="*/ 10711 w 102"/>
                <a:gd name="T33" fmla="*/ 8331 h 78"/>
                <a:gd name="T34" fmla="*/ 10583 w 102"/>
                <a:gd name="T35" fmla="*/ 7858 h 78"/>
                <a:gd name="T36" fmla="*/ 10870 w 102"/>
                <a:gd name="T37" fmla="*/ 7405 h 78"/>
                <a:gd name="T38" fmla="*/ 10583 w 102"/>
                <a:gd name="T39" fmla="*/ 5671 h 78"/>
                <a:gd name="T40" fmla="*/ 10317 w 102"/>
                <a:gd name="T41" fmla="*/ 3941 h 78"/>
                <a:gd name="T42" fmla="*/ 10056 w 102"/>
                <a:gd name="T43" fmla="*/ 2894 h 78"/>
                <a:gd name="T44" fmla="*/ 9928 w 102"/>
                <a:gd name="T45" fmla="*/ 2777 h 78"/>
                <a:gd name="T46" fmla="*/ 9795 w 102"/>
                <a:gd name="T47" fmla="*/ 2421 h 78"/>
                <a:gd name="T48" fmla="*/ 9637 w 102"/>
                <a:gd name="T49" fmla="*/ 1379 h 78"/>
                <a:gd name="T50" fmla="*/ 9248 w 102"/>
                <a:gd name="T51" fmla="*/ 356 h 78"/>
                <a:gd name="T52" fmla="*/ 9115 w 102"/>
                <a:gd name="T53" fmla="*/ 0 h 78"/>
                <a:gd name="T54" fmla="*/ 6837 w 102"/>
                <a:gd name="T55" fmla="*/ 453 h 78"/>
                <a:gd name="T56" fmla="*/ 5629 w 102"/>
                <a:gd name="T57" fmla="*/ 1613 h 78"/>
                <a:gd name="T58" fmla="*/ 5501 w 102"/>
                <a:gd name="T59" fmla="*/ 2090 h 78"/>
                <a:gd name="T60" fmla="*/ 4821 w 102"/>
                <a:gd name="T61" fmla="*/ 2660 h 78"/>
                <a:gd name="T62" fmla="*/ 5082 w 102"/>
                <a:gd name="T63" fmla="*/ 2894 h 78"/>
                <a:gd name="T64" fmla="*/ 5082 w 102"/>
                <a:gd name="T65" fmla="*/ 3133 h 78"/>
                <a:gd name="T66" fmla="*/ 5240 w 102"/>
                <a:gd name="T67" fmla="*/ 3703 h 78"/>
                <a:gd name="T68" fmla="*/ 4033 w 102"/>
                <a:gd name="T69" fmla="*/ 4511 h 78"/>
                <a:gd name="T70" fmla="*/ 2538 w 102"/>
                <a:gd name="T71" fmla="*/ 4511 h 78"/>
                <a:gd name="T72" fmla="*/ 1203 w 102"/>
                <a:gd name="T73" fmla="*/ 4867 h 78"/>
                <a:gd name="T74" fmla="*/ 814 w 102"/>
                <a:gd name="T75" fmla="*/ 5315 h 78"/>
                <a:gd name="T76" fmla="*/ 1203 w 102"/>
                <a:gd name="T77" fmla="*/ 6007 h 78"/>
                <a:gd name="T78" fmla="*/ 261 w 102"/>
                <a:gd name="T79" fmla="*/ 6933 h 78"/>
                <a:gd name="T80" fmla="*/ 7518 w 102"/>
                <a:gd name="T81" fmla="*/ 6363 h 78"/>
                <a:gd name="T82" fmla="*/ 7646 w 102"/>
                <a:gd name="T83" fmla="*/ 6596 h 78"/>
                <a:gd name="T84" fmla="*/ 7912 w 102"/>
                <a:gd name="T85" fmla="*/ 6718 h 78"/>
                <a:gd name="T86" fmla="*/ 8301 w 102"/>
                <a:gd name="T87" fmla="*/ 7288 h 78"/>
                <a:gd name="T88" fmla="*/ 8854 w 102"/>
                <a:gd name="T89" fmla="*/ 7405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42" name="Freeform 43"/>
            <p:cNvSpPr>
              <a:spLocks/>
            </p:cNvSpPr>
            <p:nvPr/>
          </p:nvSpPr>
          <p:spPr bwMode="auto">
            <a:xfrm>
              <a:off x="4719" y="1428"/>
              <a:ext cx="118" cy="205"/>
            </a:xfrm>
            <a:custGeom>
              <a:avLst/>
              <a:gdLst>
                <a:gd name="T0" fmla="*/ 0 w 23"/>
                <a:gd name="T1" fmla="*/ 571 h 42"/>
                <a:gd name="T2" fmla="*/ 133 w 23"/>
                <a:gd name="T3" fmla="*/ 810 h 42"/>
                <a:gd name="T4" fmla="*/ 0 w 23"/>
                <a:gd name="T5" fmla="*/ 927 h 42"/>
                <a:gd name="T6" fmla="*/ 133 w 23"/>
                <a:gd name="T7" fmla="*/ 927 h 42"/>
                <a:gd name="T8" fmla="*/ 133 w 23"/>
                <a:gd name="T9" fmla="*/ 1049 h 42"/>
                <a:gd name="T10" fmla="*/ 395 w 23"/>
                <a:gd name="T11" fmla="*/ 1620 h 42"/>
                <a:gd name="T12" fmla="*/ 554 w 23"/>
                <a:gd name="T13" fmla="*/ 1977 h 42"/>
                <a:gd name="T14" fmla="*/ 395 w 23"/>
                <a:gd name="T15" fmla="*/ 2216 h 42"/>
                <a:gd name="T16" fmla="*/ 395 w 23"/>
                <a:gd name="T17" fmla="*/ 2455 h 42"/>
                <a:gd name="T18" fmla="*/ 682 w 23"/>
                <a:gd name="T19" fmla="*/ 3026 h 42"/>
                <a:gd name="T20" fmla="*/ 682 w 23"/>
                <a:gd name="T21" fmla="*/ 3265 h 42"/>
                <a:gd name="T22" fmla="*/ 682 w 23"/>
                <a:gd name="T23" fmla="*/ 3383 h 42"/>
                <a:gd name="T24" fmla="*/ 816 w 23"/>
                <a:gd name="T25" fmla="*/ 3383 h 42"/>
                <a:gd name="T26" fmla="*/ 682 w 23"/>
                <a:gd name="T27" fmla="*/ 3265 h 42"/>
                <a:gd name="T28" fmla="*/ 816 w 23"/>
                <a:gd name="T29" fmla="*/ 3265 h 42"/>
                <a:gd name="T30" fmla="*/ 949 w 23"/>
                <a:gd name="T31" fmla="*/ 3480 h 42"/>
                <a:gd name="T32" fmla="*/ 1077 w 23"/>
                <a:gd name="T33" fmla="*/ 3954 h 42"/>
                <a:gd name="T34" fmla="*/ 1077 w 23"/>
                <a:gd name="T35" fmla="*/ 4310 h 42"/>
                <a:gd name="T36" fmla="*/ 1211 w 23"/>
                <a:gd name="T37" fmla="*/ 4525 h 42"/>
                <a:gd name="T38" fmla="*/ 1344 w 23"/>
                <a:gd name="T39" fmla="*/ 4886 h 42"/>
                <a:gd name="T40" fmla="*/ 2709 w 23"/>
                <a:gd name="T41" fmla="*/ 4647 h 42"/>
                <a:gd name="T42" fmla="*/ 2555 w 23"/>
                <a:gd name="T43" fmla="*/ 4525 h 42"/>
                <a:gd name="T44" fmla="*/ 2422 w 23"/>
                <a:gd name="T45" fmla="*/ 4408 h 42"/>
                <a:gd name="T46" fmla="*/ 2422 w 23"/>
                <a:gd name="T47" fmla="*/ 4310 h 42"/>
                <a:gd name="T48" fmla="*/ 2555 w 23"/>
                <a:gd name="T49" fmla="*/ 4193 h 42"/>
                <a:gd name="T50" fmla="*/ 2422 w 23"/>
                <a:gd name="T51" fmla="*/ 3954 h 42"/>
                <a:gd name="T52" fmla="*/ 2422 w 23"/>
                <a:gd name="T53" fmla="*/ 3143 h 42"/>
                <a:gd name="T54" fmla="*/ 2422 w 23"/>
                <a:gd name="T55" fmla="*/ 2904 h 42"/>
                <a:gd name="T56" fmla="*/ 2555 w 23"/>
                <a:gd name="T57" fmla="*/ 2455 h 42"/>
                <a:gd name="T58" fmla="*/ 2555 w 23"/>
                <a:gd name="T59" fmla="*/ 2216 h 42"/>
                <a:gd name="T60" fmla="*/ 2555 w 23"/>
                <a:gd name="T61" fmla="*/ 1977 h 42"/>
                <a:gd name="T62" fmla="*/ 2555 w 23"/>
                <a:gd name="T63" fmla="*/ 1738 h 42"/>
                <a:gd name="T64" fmla="*/ 2555 w 23"/>
                <a:gd name="T65" fmla="*/ 1620 h 42"/>
                <a:gd name="T66" fmla="*/ 2555 w 23"/>
                <a:gd name="T67" fmla="*/ 1498 h 42"/>
                <a:gd name="T68" fmla="*/ 2976 w 23"/>
                <a:gd name="T69" fmla="*/ 1289 h 42"/>
                <a:gd name="T70" fmla="*/ 3104 w 23"/>
                <a:gd name="T71" fmla="*/ 810 h 42"/>
                <a:gd name="T72" fmla="*/ 2976 w 23"/>
                <a:gd name="T73" fmla="*/ 571 h 42"/>
                <a:gd name="T74" fmla="*/ 2976 w 23"/>
                <a:gd name="T75" fmla="*/ 356 h 42"/>
                <a:gd name="T76" fmla="*/ 2976 w 23"/>
                <a:gd name="T77" fmla="*/ 356 h 42"/>
                <a:gd name="T78" fmla="*/ 2976 w 23"/>
                <a:gd name="T79" fmla="*/ 239 h 42"/>
                <a:gd name="T80" fmla="*/ 2842 w 23"/>
                <a:gd name="T81" fmla="*/ 0 h 42"/>
                <a:gd name="T82" fmla="*/ 0 w 23"/>
                <a:gd name="T83" fmla="*/ 571 h 42"/>
                <a:gd name="T84" fmla="*/ 0 w 23"/>
                <a:gd name="T85" fmla="*/ 571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43" name="Freeform 44"/>
            <p:cNvSpPr>
              <a:spLocks/>
            </p:cNvSpPr>
            <p:nvPr/>
          </p:nvSpPr>
          <p:spPr bwMode="auto">
            <a:xfrm>
              <a:off x="2095" y="1760"/>
              <a:ext cx="391" cy="458"/>
            </a:xfrm>
            <a:custGeom>
              <a:avLst/>
              <a:gdLst>
                <a:gd name="T0" fmla="*/ 8998 w 76"/>
                <a:gd name="T1" fmla="*/ 10875 h 94"/>
                <a:gd name="T2" fmla="*/ 10351 w 76"/>
                <a:gd name="T3" fmla="*/ 3133 h 94"/>
                <a:gd name="T4" fmla="*/ 6935 w 76"/>
                <a:gd name="T5" fmla="*/ 2660 h 94"/>
                <a:gd name="T6" fmla="*/ 7228 w 76"/>
                <a:gd name="T7" fmla="*/ 687 h 94"/>
                <a:gd name="T8" fmla="*/ 2171 w 76"/>
                <a:gd name="T9" fmla="*/ 0 h 94"/>
                <a:gd name="T10" fmla="*/ 0 w 76"/>
                <a:gd name="T11" fmla="*/ 9711 h 94"/>
                <a:gd name="T12" fmla="*/ 0 w 76"/>
                <a:gd name="T13" fmla="*/ 9711 h 94"/>
                <a:gd name="T14" fmla="*/ 8998 w 76"/>
                <a:gd name="T15" fmla="*/ 10875 h 94"/>
                <a:gd name="T16" fmla="*/ 8998 w 76"/>
                <a:gd name="T17" fmla="*/ 108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44" name="Freeform 45"/>
            <p:cNvSpPr>
              <a:spLocks/>
            </p:cNvSpPr>
            <p:nvPr/>
          </p:nvSpPr>
          <p:spPr bwMode="auto">
            <a:xfrm>
              <a:off x="1661" y="1077"/>
              <a:ext cx="460" cy="322"/>
            </a:xfrm>
            <a:custGeom>
              <a:avLst/>
              <a:gdLst>
                <a:gd name="T0" fmla="*/ 133 w 90"/>
                <a:gd name="T1" fmla="*/ 4640 h 66"/>
                <a:gd name="T2" fmla="*/ 0 w 90"/>
                <a:gd name="T3" fmla="*/ 4640 h 66"/>
                <a:gd name="T4" fmla="*/ 133 w 90"/>
                <a:gd name="T5" fmla="*/ 4308 h 66"/>
                <a:gd name="T6" fmla="*/ 133 w 90"/>
                <a:gd name="T7" fmla="*/ 4069 h 66"/>
                <a:gd name="T8" fmla="*/ 133 w 90"/>
                <a:gd name="T9" fmla="*/ 4069 h 66"/>
                <a:gd name="T10" fmla="*/ 261 w 90"/>
                <a:gd name="T11" fmla="*/ 4191 h 66"/>
                <a:gd name="T12" fmla="*/ 133 w 90"/>
                <a:gd name="T13" fmla="*/ 4308 h 66"/>
                <a:gd name="T14" fmla="*/ 394 w 90"/>
                <a:gd name="T15" fmla="*/ 4191 h 66"/>
                <a:gd name="T16" fmla="*/ 394 w 90"/>
                <a:gd name="T17" fmla="*/ 4069 h 66"/>
                <a:gd name="T18" fmla="*/ 394 w 90"/>
                <a:gd name="T19" fmla="*/ 3830 h 66"/>
                <a:gd name="T20" fmla="*/ 261 w 90"/>
                <a:gd name="T21" fmla="*/ 3474 h 66"/>
                <a:gd name="T22" fmla="*/ 394 w 90"/>
                <a:gd name="T23" fmla="*/ 3474 h 66"/>
                <a:gd name="T24" fmla="*/ 680 w 90"/>
                <a:gd name="T25" fmla="*/ 3357 h 66"/>
                <a:gd name="T26" fmla="*/ 521 w 90"/>
                <a:gd name="T27" fmla="*/ 3259 h 66"/>
                <a:gd name="T28" fmla="*/ 394 w 90"/>
                <a:gd name="T29" fmla="*/ 3357 h 66"/>
                <a:gd name="T30" fmla="*/ 394 w 90"/>
                <a:gd name="T31" fmla="*/ 2903 h 66"/>
                <a:gd name="T32" fmla="*/ 394 w 90"/>
                <a:gd name="T33" fmla="*/ 2547 h 66"/>
                <a:gd name="T34" fmla="*/ 394 w 90"/>
                <a:gd name="T35" fmla="*/ 1976 h 66"/>
                <a:gd name="T36" fmla="*/ 261 w 90"/>
                <a:gd name="T37" fmla="*/ 1283 h 66"/>
                <a:gd name="T38" fmla="*/ 261 w 90"/>
                <a:gd name="T39" fmla="*/ 688 h 66"/>
                <a:gd name="T40" fmla="*/ 1462 w 90"/>
                <a:gd name="T41" fmla="*/ 1049 h 66"/>
                <a:gd name="T42" fmla="*/ 2535 w 90"/>
                <a:gd name="T43" fmla="*/ 1498 h 66"/>
                <a:gd name="T44" fmla="*/ 3082 w 90"/>
                <a:gd name="T45" fmla="*/ 1620 h 66"/>
                <a:gd name="T46" fmla="*/ 3215 w 90"/>
                <a:gd name="T47" fmla="*/ 1737 h 66"/>
                <a:gd name="T48" fmla="*/ 3215 w 90"/>
                <a:gd name="T49" fmla="*/ 2332 h 66"/>
                <a:gd name="T50" fmla="*/ 2924 w 90"/>
                <a:gd name="T51" fmla="*/ 2664 h 66"/>
                <a:gd name="T52" fmla="*/ 2924 w 90"/>
                <a:gd name="T53" fmla="*/ 2903 h 66"/>
                <a:gd name="T54" fmla="*/ 2924 w 90"/>
                <a:gd name="T55" fmla="*/ 3142 h 66"/>
                <a:gd name="T56" fmla="*/ 3082 w 90"/>
                <a:gd name="T57" fmla="*/ 3259 h 66"/>
                <a:gd name="T58" fmla="*/ 3343 w 90"/>
                <a:gd name="T59" fmla="*/ 2786 h 66"/>
                <a:gd name="T60" fmla="*/ 3603 w 90"/>
                <a:gd name="T61" fmla="*/ 2430 h 66"/>
                <a:gd name="T62" fmla="*/ 3864 w 90"/>
                <a:gd name="T63" fmla="*/ 2093 h 66"/>
                <a:gd name="T64" fmla="*/ 3476 w 90"/>
                <a:gd name="T65" fmla="*/ 1166 h 66"/>
                <a:gd name="T66" fmla="*/ 3603 w 90"/>
                <a:gd name="T67" fmla="*/ 1049 h 66"/>
                <a:gd name="T68" fmla="*/ 3864 w 90"/>
                <a:gd name="T69" fmla="*/ 810 h 66"/>
                <a:gd name="T70" fmla="*/ 3603 w 90"/>
                <a:gd name="T71" fmla="*/ 571 h 66"/>
                <a:gd name="T72" fmla="*/ 3603 w 90"/>
                <a:gd name="T73" fmla="*/ 0 h 66"/>
                <a:gd name="T74" fmla="*/ 8280 w 90"/>
                <a:gd name="T75" fmla="*/ 1049 h 66"/>
                <a:gd name="T76" fmla="*/ 12016 w 90"/>
                <a:gd name="T77" fmla="*/ 1859 h 66"/>
                <a:gd name="T78" fmla="*/ 10682 w 90"/>
                <a:gd name="T79" fmla="*/ 6855 h 66"/>
                <a:gd name="T80" fmla="*/ 10682 w 90"/>
                <a:gd name="T81" fmla="*/ 6972 h 66"/>
                <a:gd name="T82" fmla="*/ 10682 w 90"/>
                <a:gd name="T83" fmla="*/ 7094 h 66"/>
                <a:gd name="T84" fmla="*/ 10815 w 90"/>
                <a:gd name="T85" fmla="*/ 7308 h 66"/>
                <a:gd name="T86" fmla="*/ 10682 w 90"/>
                <a:gd name="T87" fmla="*/ 7426 h 66"/>
                <a:gd name="T88" fmla="*/ 10682 w 90"/>
                <a:gd name="T89" fmla="*/ 7665 h 66"/>
                <a:gd name="T90" fmla="*/ 7340 w 90"/>
                <a:gd name="T91" fmla="*/ 7094 h 66"/>
                <a:gd name="T92" fmla="*/ 6951 w 90"/>
                <a:gd name="T93" fmla="*/ 7094 h 66"/>
                <a:gd name="T94" fmla="*/ 6685 w 90"/>
                <a:gd name="T95" fmla="*/ 6972 h 66"/>
                <a:gd name="T96" fmla="*/ 6271 w 90"/>
                <a:gd name="T97" fmla="*/ 7094 h 66"/>
                <a:gd name="T98" fmla="*/ 5878 w 90"/>
                <a:gd name="T99" fmla="*/ 6972 h 66"/>
                <a:gd name="T100" fmla="*/ 5484 w 90"/>
                <a:gd name="T101" fmla="*/ 7094 h 66"/>
                <a:gd name="T102" fmla="*/ 4937 w 90"/>
                <a:gd name="T103" fmla="*/ 6972 h 66"/>
                <a:gd name="T104" fmla="*/ 3997 w 90"/>
                <a:gd name="T105" fmla="*/ 6972 h 66"/>
                <a:gd name="T106" fmla="*/ 3215 w 90"/>
                <a:gd name="T107" fmla="*/ 6738 h 66"/>
                <a:gd name="T108" fmla="*/ 2535 w 90"/>
                <a:gd name="T109" fmla="*/ 6738 h 66"/>
                <a:gd name="T110" fmla="*/ 1595 w 90"/>
                <a:gd name="T111" fmla="*/ 6499 h 66"/>
                <a:gd name="T112" fmla="*/ 1462 w 90"/>
                <a:gd name="T113" fmla="*/ 5806 h 66"/>
                <a:gd name="T114" fmla="*/ 1462 w 90"/>
                <a:gd name="T115" fmla="*/ 5450 h 66"/>
                <a:gd name="T116" fmla="*/ 940 w 90"/>
                <a:gd name="T117" fmla="*/ 5118 h 66"/>
                <a:gd name="T118" fmla="*/ 808 w 90"/>
                <a:gd name="T119" fmla="*/ 5001 h 66"/>
                <a:gd name="T120" fmla="*/ 394 w 90"/>
                <a:gd name="T121" fmla="*/ 4879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45" name="Freeform 46"/>
            <p:cNvSpPr>
              <a:spLocks/>
            </p:cNvSpPr>
            <p:nvPr/>
          </p:nvSpPr>
          <p:spPr bwMode="auto">
            <a:xfrm>
              <a:off x="1537" y="1282"/>
              <a:ext cx="554" cy="439"/>
            </a:xfrm>
            <a:custGeom>
              <a:avLst/>
              <a:gdLst>
                <a:gd name="T0" fmla="*/ 0 w 108"/>
                <a:gd name="T1" fmla="*/ 7780 h 90"/>
                <a:gd name="T2" fmla="*/ 0 w 108"/>
                <a:gd name="T3" fmla="*/ 7185 h 90"/>
                <a:gd name="T4" fmla="*/ 133 w 108"/>
                <a:gd name="T5" fmla="*/ 6614 h 90"/>
                <a:gd name="T6" fmla="*/ 262 w 108"/>
                <a:gd name="T7" fmla="*/ 5927 h 90"/>
                <a:gd name="T8" fmla="*/ 395 w 108"/>
                <a:gd name="T9" fmla="*/ 5687 h 90"/>
                <a:gd name="T10" fmla="*/ 682 w 108"/>
                <a:gd name="T11" fmla="*/ 5448 h 90"/>
                <a:gd name="T12" fmla="*/ 682 w 108"/>
                <a:gd name="T13" fmla="*/ 5234 h 90"/>
                <a:gd name="T14" fmla="*/ 1344 w 108"/>
                <a:gd name="T15" fmla="*/ 4283 h 90"/>
                <a:gd name="T16" fmla="*/ 2160 w 108"/>
                <a:gd name="T17" fmla="*/ 2663 h 90"/>
                <a:gd name="T18" fmla="*/ 2708 w 108"/>
                <a:gd name="T19" fmla="*/ 1497 h 90"/>
                <a:gd name="T20" fmla="*/ 3237 w 108"/>
                <a:gd name="T21" fmla="*/ 356 h 90"/>
                <a:gd name="T22" fmla="*/ 3237 w 108"/>
                <a:gd name="T23" fmla="*/ 0 h 90"/>
                <a:gd name="T24" fmla="*/ 3657 w 108"/>
                <a:gd name="T25" fmla="*/ 0 h 90"/>
                <a:gd name="T26" fmla="*/ 4052 w 108"/>
                <a:gd name="T27" fmla="*/ 117 h 90"/>
                <a:gd name="T28" fmla="*/ 4186 w 108"/>
                <a:gd name="T29" fmla="*/ 239 h 90"/>
                <a:gd name="T30" fmla="*/ 4735 w 108"/>
                <a:gd name="T31" fmla="*/ 571 h 90"/>
                <a:gd name="T32" fmla="*/ 4735 w 108"/>
                <a:gd name="T33" fmla="*/ 927 h 90"/>
                <a:gd name="T34" fmla="*/ 4868 w 108"/>
                <a:gd name="T35" fmla="*/ 1619 h 90"/>
                <a:gd name="T36" fmla="*/ 5817 w 108"/>
                <a:gd name="T37" fmla="*/ 1854 h 90"/>
                <a:gd name="T38" fmla="*/ 6474 w 108"/>
                <a:gd name="T39" fmla="*/ 1854 h 90"/>
                <a:gd name="T40" fmla="*/ 7289 w 108"/>
                <a:gd name="T41" fmla="*/ 2093 h 90"/>
                <a:gd name="T42" fmla="*/ 8238 w 108"/>
                <a:gd name="T43" fmla="*/ 2093 h 90"/>
                <a:gd name="T44" fmla="*/ 8761 w 108"/>
                <a:gd name="T45" fmla="*/ 2215 h 90"/>
                <a:gd name="T46" fmla="*/ 9182 w 108"/>
                <a:gd name="T47" fmla="*/ 2093 h 90"/>
                <a:gd name="T48" fmla="*/ 9577 w 108"/>
                <a:gd name="T49" fmla="*/ 2215 h 90"/>
                <a:gd name="T50" fmla="*/ 9998 w 108"/>
                <a:gd name="T51" fmla="*/ 2093 h 90"/>
                <a:gd name="T52" fmla="*/ 10264 w 108"/>
                <a:gd name="T53" fmla="*/ 2215 h 90"/>
                <a:gd name="T54" fmla="*/ 10659 w 108"/>
                <a:gd name="T55" fmla="*/ 2215 h 90"/>
                <a:gd name="T56" fmla="*/ 14024 w 108"/>
                <a:gd name="T57" fmla="*/ 2785 h 90"/>
                <a:gd name="T58" fmla="*/ 14183 w 108"/>
                <a:gd name="T59" fmla="*/ 3141 h 90"/>
                <a:gd name="T60" fmla="*/ 14578 w 108"/>
                <a:gd name="T61" fmla="*/ 3258 h 90"/>
                <a:gd name="T62" fmla="*/ 13763 w 108"/>
                <a:gd name="T63" fmla="*/ 4639 h 90"/>
                <a:gd name="T64" fmla="*/ 13629 w 108"/>
                <a:gd name="T65" fmla="*/ 4878 h 90"/>
                <a:gd name="T66" fmla="*/ 13234 w 108"/>
                <a:gd name="T67" fmla="*/ 5117 h 90"/>
                <a:gd name="T68" fmla="*/ 12680 w 108"/>
                <a:gd name="T69" fmla="*/ 5927 h 90"/>
                <a:gd name="T70" fmla="*/ 13106 w 108"/>
                <a:gd name="T71" fmla="*/ 6161 h 90"/>
                <a:gd name="T72" fmla="*/ 13106 w 108"/>
                <a:gd name="T73" fmla="*/ 6375 h 90"/>
                <a:gd name="T74" fmla="*/ 12947 w 108"/>
                <a:gd name="T75" fmla="*/ 6497 h 90"/>
                <a:gd name="T76" fmla="*/ 12814 w 108"/>
                <a:gd name="T77" fmla="*/ 6970 h 90"/>
                <a:gd name="T78" fmla="*/ 7028 w 108"/>
                <a:gd name="T79" fmla="*/ 9399 h 90"/>
                <a:gd name="T80" fmla="*/ 133 w 108"/>
                <a:gd name="T81" fmla="*/ 789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46" name="Freeform 47"/>
            <p:cNvSpPr>
              <a:spLocks/>
            </p:cNvSpPr>
            <p:nvPr/>
          </p:nvSpPr>
          <p:spPr bwMode="auto">
            <a:xfrm>
              <a:off x="1988" y="1155"/>
              <a:ext cx="415" cy="634"/>
            </a:xfrm>
            <a:custGeom>
              <a:avLst/>
              <a:gdLst>
                <a:gd name="T0" fmla="*/ 943 w 81"/>
                <a:gd name="T1" fmla="*/ 9964 h 130"/>
                <a:gd name="T2" fmla="*/ 1076 w 81"/>
                <a:gd name="T3" fmla="*/ 9515 h 130"/>
                <a:gd name="T4" fmla="*/ 1209 w 81"/>
                <a:gd name="T5" fmla="*/ 9393 h 130"/>
                <a:gd name="T6" fmla="*/ 1209 w 81"/>
                <a:gd name="T7" fmla="*/ 9159 h 130"/>
                <a:gd name="T8" fmla="*/ 815 w 81"/>
                <a:gd name="T9" fmla="*/ 8944 h 130"/>
                <a:gd name="T10" fmla="*/ 1337 w 81"/>
                <a:gd name="T11" fmla="*/ 8110 h 130"/>
                <a:gd name="T12" fmla="*/ 1757 w 81"/>
                <a:gd name="T13" fmla="*/ 7896 h 130"/>
                <a:gd name="T14" fmla="*/ 1891 w 81"/>
                <a:gd name="T15" fmla="*/ 7657 h 130"/>
                <a:gd name="T16" fmla="*/ 2680 w 81"/>
                <a:gd name="T17" fmla="*/ 6257 h 130"/>
                <a:gd name="T18" fmla="*/ 2285 w 81"/>
                <a:gd name="T19" fmla="*/ 6135 h 130"/>
                <a:gd name="T20" fmla="*/ 2152 w 81"/>
                <a:gd name="T21" fmla="*/ 5804 h 130"/>
                <a:gd name="T22" fmla="*/ 2152 w 81"/>
                <a:gd name="T23" fmla="*/ 5448 h 130"/>
                <a:gd name="T24" fmla="*/ 2152 w 81"/>
                <a:gd name="T25" fmla="*/ 5209 h 130"/>
                <a:gd name="T26" fmla="*/ 2152 w 81"/>
                <a:gd name="T27" fmla="*/ 4994 h 130"/>
                <a:gd name="T28" fmla="*/ 3489 w 81"/>
                <a:gd name="T29" fmla="*/ 0 h 130"/>
                <a:gd name="T30" fmla="*/ 4565 w 81"/>
                <a:gd name="T31" fmla="*/ 2214 h 130"/>
                <a:gd name="T32" fmla="*/ 4831 w 81"/>
                <a:gd name="T33" fmla="*/ 3019 h 130"/>
                <a:gd name="T34" fmla="*/ 4698 w 81"/>
                <a:gd name="T35" fmla="*/ 3355 h 130"/>
                <a:gd name="T36" fmla="*/ 4985 w 81"/>
                <a:gd name="T37" fmla="*/ 3589 h 130"/>
                <a:gd name="T38" fmla="*/ 5646 w 81"/>
                <a:gd name="T39" fmla="*/ 4521 h 130"/>
                <a:gd name="T40" fmla="*/ 5774 w 81"/>
                <a:gd name="T41" fmla="*/ 4994 h 130"/>
                <a:gd name="T42" fmla="*/ 6066 w 81"/>
                <a:gd name="T43" fmla="*/ 5209 h 130"/>
                <a:gd name="T44" fmla="*/ 6589 w 81"/>
                <a:gd name="T45" fmla="*/ 5326 h 130"/>
                <a:gd name="T46" fmla="*/ 6194 w 81"/>
                <a:gd name="T47" fmla="*/ 6043 h 130"/>
                <a:gd name="T48" fmla="*/ 6066 w 81"/>
                <a:gd name="T49" fmla="*/ 6491 h 130"/>
                <a:gd name="T50" fmla="*/ 6066 w 81"/>
                <a:gd name="T51" fmla="*/ 6613 h 130"/>
                <a:gd name="T52" fmla="*/ 5774 w 81"/>
                <a:gd name="T53" fmla="*/ 6969 h 130"/>
                <a:gd name="T54" fmla="*/ 5774 w 81"/>
                <a:gd name="T55" fmla="*/ 7184 h 130"/>
                <a:gd name="T56" fmla="*/ 6194 w 81"/>
                <a:gd name="T57" fmla="*/ 7540 h 130"/>
                <a:gd name="T58" fmla="*/ 6722 w 81"/>
                <a:gd name="T59" fmla="*/ 7062 h 130"/>
                <a:gd name="T60" fmla="*/ 6850 w 81"/>
                <a:gd name="T61" fmla="*/ 7301 h 130"/>
                <a:gd name="T62" fmla="*/ 6983 w 81"/>
                <a:gd name="T63" fmla="*/ 7423 h 130"/>
                <a:gd name="T64" fmla="*/ 6983 w 81"/>
                <a:gd name="T65" fmla="*/ 8018 h 130"/>
                <a:gd name="T66" fmla="*/ 7270 w 81"/>
                <a:gd name="T67" fmla="*/ 8588 h 130"/>
                <a:gd name="T68" fmla="*/ 7142 w 81"/>
                <a:gd name="T69" fmla="*/ 8822 h 130"/>
                <a:gd name="T70" fmla="*/ 7531 w 81"/>
                <a:gd name="T71" fmla="*/ 9037 h 130"/>
                <a:gd name="T72" fmla="*/ 7665 w 81"/>
                <a:gd name="T73" fmla="*/ 9393 h 130"/>
                <a:gd name="T74" fmla="*/ 7665 w 81"/>
                <a:gd name="T75" fmla="*/ 9754 h 130"/>
                <a:gd name="T76" fmla="*/ 7926 w 81"/>
                <a:gd name="T77" fmla="*/ 10085 h 130"/>
                <a:gd name="T78" fmla="*/ 8218 w 81"/>
                <a:gd name="T79" fmla="*/ 9754 h 130"/>
                <a:gd name="T80" fmla="*/ 8741 w 81"/>
                <a:gd name="T81" fmla="*/ 9964 h 130"/>
                <a:gd name="T82" fmla="*/ 9002 w 81"/>
                <a:gd name="T83" fmla="*/ 9754 h 130"/>
                <a:gd name="T84" fmla="*/ 9555 w 81"/>
                <a:gd name="T85" fmla="*/ 9871 h 130"/>
                <a:gd name="T86" fmla="*/ 9817 w 81"/>
                <a:gd name="T87" fmla="*/ 9964 h 130"/>
                <a:gd name="T88" fmla="*/ 10211 w 81"/>
                <a:gd name="T89" fmla="*/ 9754 h 130"/>
                <a:gd name="T90" fmla="*/ 10631 w 81"/>
                <a:gd name="T91" fmla="*/ 9871 h 130"/>
                <a:gd name="T92" fmla="*/ 10892 w 81"/>
                <a:gd name="T93" fmla="*/ 10203 h 130"/>
                <a:gd name="T94" fmla="*/ 9950 w 81"/>
                <a:gd name="T95" fmla="*/ 15079 h 130"/>
                <a:gd name="T96" fmla="*/ 0 w 81"/>
                <a:gd name="T97" fmla="*/ 134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47" name="Freeform 48"/>
            <p:cNvSpPr>
              <a:spLocks/>
            </p:cNvSpPr>
            <p:nvPr/>
          </p:nvSpPr>
          <p:spPr bwMode="auto">
            <a:xfrm>
              <a:off x="2162" y="1170"/>
              <a:ext cx="707" cy="424"/>
            </a:xfrm>
            <a:custGeom>
              <a:avLst/>
              <a:gdLst>
                <a:gd name="T0" fmla="*/ 6455 w 138"/>
                <a:gd name="T1" fmla="*/ 8909 h 87"/>
                <a:gd name="T2" fmla="*/ 6061 w 138"/>
                <a:gd name="T3" fmla="*/ 9713 h 87"/>
                <a:gd name="T4" fmla="*/ 5774 w 138"/>
                <a:gd name="T5" fmla="*/ 9265 h 87"/>
                <a:gd name="T6" fmla="*/ 5641 w 138"/>
                <a:gd name="T7" fmla="*/ 9620 h 87"/>
                <a:gd name="T8" fmla="*/ 5118 w 138"/>
                <a:gd name="T9" fmla="*/ 9620 h 87"/>
                <a:gd name="T10" fmla="*/ 4437 w 138"/>
                <a:gd name="T11" fmla="*/ 9499 h 87"/>
                <a:gd name="T12" fmla="*/ 4303 w 138"/>
                <a:gd name="T13" fmla="*/ 9499 h 87"/>
                <a:gd name="T14" fmla="*/ 3909 w 138"/>
                <a:gd name="T15" fmla="*/ 9499 h 87"/>
                <a:gd name="T16" fmla="*/ 3489 w 138"/>
                <a:gd name="T17" fmla="*/ 9499 h 87"/>
                <a:gd name="T18" fmla="*/ 3228 w 138"/>
                <a:gd name="T19" fmla="*/ 9620 h 87"/>
                <a:gd name="T20" fmla="*/ 3100 w 138"/>
                <a:gd name="T21" fmla="*/ 9265 h 87"/>
                <a:gd name="T22" fmla="*/ 3100 w 138"/>
                <a:gd name="T23" fmla="*/ 8909 h 87"/>
                <a:gd name="T24" fmla="*/ 2679 w 138"/>
                <a:gd name="T25" fmla="*/ 8694 h 87"/>
                <a:gd name="T26" fmla="*/ 2679 w 138"/>
                <a:gd name="T27" fmla="*/ 8339 h 87"/>
                <a:gd name="T28" fmla="*/ 2413 w 138"/>
                <a:gd name="T29" fmla="*/ 7983 h 87"/>
                <a:gd name="T30" fmla="*/ 2413 w 138"/>
                <a:gd name="T31" fmla="*/ 7291 h 87"/>
                <a:gd name="T32" fmla="*/ 2285 w 138"/>
                <a:gd name="T33" fmla="*/ 6935 h 87"/>
                <a:gd name="T34" fmla="*/ 2152 w 138"/>
                <a:gd name="T35" fmla="*/ 6842 h 87"/>
                <a:gd name="T36" fmla="*/ 2019 w 138"/>
                <a:gd name="T37" fmla="*/ 6842 h 87"/>
                <a:gd name="T38" fmla="*/ 1470 w 138"/>
                <a:gd name="T39" fmla="*/ 7174 h 87"/>
                <a:gd name="T40" fmla="*/ 1209 w 138"/>
                <a:gd name="T41" fmla="*/ 6721 h 87"/>
                <a:gd name="T42" fmla="*/ 1209 w 138"/>
                <a:gd name="T43" fmla="*/ 6482 h 87"/>
                <a:gd name="T44" fmla="*/ 1470 w 138"/>
                <a:gd name="T45" fmla="*/ 6126 h 87"/>
                <a:gd name="T46" fmla="*/ 1470 w 138"/>
                <a:gd name="T47" fmla="*/ 5795 h 87"/>
                <a:gd name="T48" fmla="*/ 1604 w 138"/>
                <a:gd name="T49" fmla="*/ 5556 h 87"/>
                <a:gd name="T50" fmla="*/ 1890 w 138"/>
                <a:gd name="T51" fmla="*/ 4869 h 87"/>
                <a:gd name="T52" fmla="*/ 1470 w 138"/>
                <a:gd name="T53" fmla="*/ 4630 h 87"/>
                <a:gd name="T54" fmla="*/ 1076 w 138"/>
                <a:gd name="T55" fmla="*/ 4396 h 87"/>
                <a:gd name="T56" fmla="*/ 815 w 138"/>
                <a:gd name="T57" fmla="*/ 3587 h 87"/>
                <a:gd name="T58" fmla="*/ 261 w 138"/>
                <a:gd name="T59" fmla="*/ 3134 h 87"/>
                <a:gd name="T60" fmla="*/ 261 w 138"/>
                <a:gd name="T61" fmla="*/ 2900 h 87"/>
                <a:gd name="T62" fmla="*/ 261 w 138"/>
                <a:gd name="T63" fmla="*/ 2305 h 87"/>
                <a:gd name="T64" fmla="*/ 394 w 138"/>
                <a:gd name="T65" fmla="*/ 0 h 87"/>
                <a:gd name="T66" fmla="*/ 6588 w 138"/>
                <a:gd name="T67" fmla="*/ 926 h 87"/>
                <a:gd name="T68" fmla="*/ 18556 w 138"/>
                <a:gd name="T69" fmla="*/ 2208 h 87"/>
                <a:gd name="T70" fmla="*/ 17742 w 138"/>
                <a:gd name="T71" fmla="*/ 10069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48" name="Freeform 49"/>
            <p:cNvSpPr>
              <a:spLocks/>
            </p:cNvSpPr>
            <p:nvPr/>
          </p:nvSpPr>
          <p:spPr bwMode="auto">
            <a:xfrm>
              <a:off x="1737" y="1677"/>
              <a:ext cx="440" cy="649"/>
            </a:xfrm>
            <a:custGeom>
              <a:avLst/>
              <a:gdLst>
                <a:gd name="T0" fmla="*/ 1755 w 86"/>
                <a:gd name="T1" fmla="*/ 0 h 133"/>
                <a:gd name="T2" fmla="*/ 0 w 86"/>
                <a:gd name="T3" fmla="*/ 5929 h 133"/>
                <a:gd name="T4" fmla="*/ 7511 w 86"/>
                <a:gd name="T5" fmla="*/ 15454 h 133"/>
                <a:gd name="T6" fmla="*/ 7511 w 86"/>
                <a:gd name="T7" fmla="*/ 15337 h 133"/>
                <a:gd name="T8" fmla="*/ 7511 w 86"/>
                <a:gd name="T9" fmla="*/ 15215 h 133"/>
                <a:gd name="T10" fmla="*/ 7644 w 86"/>
                <a:gd name="T11" fmla="*/ 14761 h 133"/>
                <a:gd name="T12" fmla="*/ 7644 w 86"/>
                <a:gd name="T13" fmla="*/ 14644 h 133"/>
                <a:gd name="T14" fmla="*/ 7644 w 86"/>
                <a:gd name="T15" fmla="*/ 13717 h 133"/>
                <a:gd name="T16" fmla="*/ 7644 w 86"/>
                <a:gd name="T17" fmla="*/ 13361 h 133"/>
                <a:gd name="T18" fmla="*/ 7644 w 86"/>
                <a:gd name="T19" fmla="*/ 13239 h 133"/>
                <a:gd name="T20" fmla="*/ 8038 w 86"/>
                <a:gd name="T21" fmla="*/ 13239 h 133"/>
                <a:gd name="T22" fmla="*/ 8299 w 86"/>
                <a:gd name="T23" fmla="*/ 13239 h 133"/>
                <a:gd name="T24" fmla="*/ 8427 w 86"/>
                <a:gd name="T25" fmla="*/ 13361 h 133"/>
                <a:gd name="T26" fmla="*/ 8427 w 86"/>
                <a:gd name="T27" fmla="*/ 13478 h 133"/>
                <a:gd name="T28" fmla="*/ 8560 w 86"/>
                <a:gd name="T29" fmla="*/ 13595 h 133"/>
                <a:gd name="T30" fmla="*/ 8846 w 86"/>
                <a:gd name="T31" fmla="*/ 13595 h 133"/>
                <a:gd name="T32" fmla="*/ 9107 w 86"/>
                <a:gd name="T33" fmla="*/ 12785 h 133"/>
                <a:gd name="T34" fmla="*/ 9373 w 86"/>
                <a:gd name="T35" fmla="*/ 11741 h 133"/>
                <a:gd name="T36" fmla="*/ 11517 w 86"/>
                <a:gd name="T37" fmla="*/ 1976 h 133"/>
                <a:gd name="T38" fmla="*/ 6569 w 86"/>
                <a:gd name="T39" fmla="*/ 1049 h 133"/>
                <a:gd name="T40" fmla="*/ 1755 w 86"/>
                <a:gd name="T41" fmla="*/ 0 h 133"/>
                <a:gd name="T42" fmla="*/ 1755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49" name="Freeform 50"/>
            <p:cNvSpPr>
              <a:spLocks/>
            </p:cNvSpPr>
            <p:nvPr/>
          </p:nvSpPr>
          <p:spPr bwMode="auto">
            <a:xfrm>
              <a:off x="1967" y="2170"/>
              <a:ext cx="467" cy="517"/>
            </a:xfrm>
            <a:custGeom>
              <a:avLst/>
              <a:gdLst>
                <a:gd name="T0" fmla="*/ 10536 w 91"/>
                <a:gd name="T1" fmla="*/ 12301 h 106"/>
                <a:gd name="T2" fmla="*/ 12301 w 91"/>
                <a:gd name="T3" fmla="*/ 1166 h 106"/>
                <a:gd name="T4" fmla="*/ 3372 w 91"/>
                <a:gd name="T5" fmla="*/ 0 h 106"/>
                <a:gd name="T6" fmla="*/ 3372 w 91"/>
                <a:gd name="T7" fmla="*/ 0 h 106"/>
                <a:gd name="T8" fmla="*/ 3110 w 91"/>
                <a:gd name="T9" fmla="*/ 1049 h 106"/>
                <a:gd name="T10" fmla="*/ 2843 w 91"/>
                <a:gd name="T11" fmla="*/ 1853 h 106"/>
                <a:gd name="T12" fmla="*/ 2581 w 91"/>
                <a:gd name="T13" fmla="*/ 1853 h 106"/>
                <a:gd name="T14" fmla="*/ 2422 w 91"/>
                <a:gd name="T15" fmla="*/ 1736 h 106"/>
                <a:gd name="T16" fmla="*/ 2422 w 91"/>
                <a:gd name="T17" fmla="*/ 1619 h 106"/>
                <a:gd name="T18" fmla="*/ 2289 w 91"/>
                <a:gd name="T19" fmla="*/ 1497 h 106"/>
                <a:gd name="T20" fmla="*/ 2027 w 91"/>
                <a:gd name="T21" fmla="*/ 1497 h 106"/>
                <a:gd name="T22" fmla="*/ 1632 w 91"/>
                <a:gd name="T23" fmla="*/ 1497 h 106"/>
                <a:gd name="T24" fmla="*/ 1632 w 91"/>
                <a:gd name="T25" fmla="*/ 1619 h 106"/>
                <a:gd name="T26" fmla="*/ 1632 w 91"/>
                <a:gd name="T27" fmla="*/ 1975 h 106"/>
                <a:gd name="T28" fmla="*/ 1632 w 91"/>
                <a:gd name="T29" fmla="*/ 2902 h 106"/>
                <a:gd name="T30" fmla="*/ 1632 w 91"/>
                <a:gd name="T31" fmla="*/ 3019 h 106"/>
                <a:gd name="T32" fmla="*/ 1473 w 91"/>
                <a:gd name="T33" fmla="*/ 3473 h 106"/>
                <a:gd name="T34" fmla="*/ 1473 w 91"/>
                <a:gd name="T35" fmla="*/ 3590 h 106"/>
                <a:gd name="T36" fmla="*/ 1473 w 91"/>
                <a:gd name="T37" fmla="*/ 3712 h 106"/>
                <a:gd name="T38" fmla="*/ 1473 w 91"/>
                <a:gd name="T39" fmla="*/ 3951 h 106"/>
                <a:gd name="T40" fmla="*/ 1473 w 91"/>
                <a:gd name="T41" fmla="*/ 4068 h 106"/>
                <a:gd name="T42" fmla="*/ 1473 w 91"/>
                <a:gd name="T43" fmla="*/ 4185 h 106"/>
                <a:gd name="T44" fmla="*/ 1632 w 91"/>
                <a:gd name="T45" fmla="*/ 4399 h 106"/>
                <a:gd name="T46" fmla="*/ 1632 w 91"/>
                <a:gd name="T47" fmla="*/ 4521 h 106"/>
                <a:gd name="T48" fmla="*/ 1632 w 91"/>
                <a:gd name="T49" fmla="*/ 4755 h 106"/>
                <a:gd name="T50" fmla="*/ 1765 w 91"/>
                <a:gd name="T51" fmla="*/ 4994 h 106"/>
                <a:gd name="T52" fmla="*/ 1765 w 91"/>
                <a:gd name="T53" fmla="*/ 4994 h 106"/>
                <a:gd name="T54" fmla="*/ 1894 w 91"/>
                <a:gd name="T55" fmla="*/ 5116 h 106"/>
                <a:gd name="T56" fmla="*/ 2027 w 91"/>
                <a:gd name="T57" fmla="*/ 5331 h 106"/>
                <a:gd name="T58" fmla="*/ 1894 w 91"/>
                <a:gd name="T59" fmla="*/ 5331 h 106"/>
                <a:gd name="T60" fmla="*/ 1894 w 91"/>
                <a:gd name="T61" fmla="*/ 5331 h 106"/>
                <a:gd name="T62" fmla="*/ 1632 w 91"/>
                <a:gd name="T63" fmla="*/ 5448 h 106"/>
                <a:gd name="T64" fmla="*/ 1345 w 91"/>
                <a:gd name="T65" fmla="*/ 5565 h 106"/>
                <a:gd name="T66" fmla="*/ 1211 w 91"/>
                <a:gd name="T67" fmla="*/ 5804 h 106"/>
                <a:gd name="T68" fmla="*/ 949 w 91"/>
                <a:gd name="T69" fmla="*/ 6375 h 106"/>
                <a:gd name="T70" fmla="*/ 683 w 91"/>
                <a:gd name="T71" fmla="*/ 6731 h 106"/>
                <a:gd name="T72" fmla="*/ 395 w 91"/>
                <a:gd name="T73" fmla="*/ 6731 h 106"/>
                <a:gd name="T74" fmla="*/ 395 w 91"/>
                <a:gd name="T75" fmla="*/ 6853 h 106"/>
                <a:gd name="T76" fmla="*/ 554 w 91"/>
                <a:gd name="T77" fmla="*/ 6970 h 106"/>
                <a:gd name="T78" fmla="*/ 395 w 91"/>
                <a:gd name="T79" fmla="*/ 7087 h 106"/>
                <a:gd name="T80" fmla="*/ 395 w 91"/>
                <a:gd name="T81" fmla="*/ 7301 h 106"/>
                <a:gd name="T82" fmla="*/ 395 w 91"/>
                <a:gd name="T83" fmla="*/ 7423 h 106"/>
                <a:gd name="T84" fmla="*/ 683 w 91"/>
                <a:gd name="T85" fmla="*/ 7662 h 106"/>
                <a:gd name="T86" fmla="*/ 816 w 91"/>
                <a:gd name="T87" fmla="*/ 7779 h 106"/>
                <a:gd name="T88" fmla="*/ 683 w 91"/>
                <a:gd name="T89" fmla="*/ 7779 h 106"/>
                <a:gd name="T90" fmla="*/ 683 w 91"/>
                <a:gd name="T91" fmla="*/ 8018 h 106"/>
                <a:gd name="T92" fmla="*/ 554 w 91"/>
                <a:gd name="T93" fmla="*/ 8111 h 106"/>
                <a:gd name="T94" fmla="*/ 395 w 91"/>
                <a:gd name="T95" fmla="*/ 8111 h 106"/>
                <a:gd name="T96" fmla="*/ 133 w 91"/>
                <a:gd name="T97" fmla="*/ 8018 h 106"/>
                <a:gd name="T98" fmla="*/ 0 w 91"/>
                <a:gd name="T99" fmla="*/ 8467 h 106"/>
                <a:gd name="T100" fmla="*/ 6610 w 91"/>
                <a:gd name="T101" fmla="*/ 11823 h 106"/>
                <a:gd name="T102" fmla="*/ 10536 w 91"/>
                <a:gd name="T103" fmla="*/ 12301 h 106"/>
                <a:gd name="T104" fmla="*/ 10536 w 91"/>
                <a:gd name="T105" fmla="*/ 12301 h 106"/>
                <a:gd name="T106" fmla="*/ 10536 w 91"/>
                <a:gd name="T107" fmla="*/ 12301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50" name="Freeform 51"/>
            <p:cNvSpPr>
              <a:spLocks/>
            </p:cNvSpPr>
            <p:nvPr/>
          </p:nvSpPr>
          <p:spPr bwMode="auto">
            <a:xfrm>
              <a:off x="3264" y="1248"/>
              <a:ext cx="455" cy="487"/>
            </a:xfrm>
            <a:custGeom>
              <a:avLst/>
              <a:gdLst>
                <a:gd name="T0" fmla="*/ 1074 w 89"/>
                <a:gd name="T1" fmla="*/ 7967 h 100"/>
                <a:gd name="T2" fmla="*/ 521 w 89"/>
                <a:gd name="T3" fmla="*/ 7398 h 100"/>
                <a:gd name="T4" fmla="*/ 941 w 89"/>
                <a:gd name="T5" fmla="*/ 6925 h 100"/>
                <a:gd name="T6" fmla="*/ 941 w 89"/>
                <a:gd name="T7" fmla="*/ 6477 h 100"/>
                <a:gd name="T8" fmla="*/ 680 w 89"/>
                <a:gd name="T9" fmla="*/ 5430 h 100"/>
                <a:gd name="T10" fmla="*/ 680 w 89"/>
                <a:gd name="T11" fmla="*/ 4958 h 100"/>
                <a:gd name="T12" fmla="*/ 521 w 89"/>
                <a:gd name="T13" fmla="*/ 3818 h 100"/>
                <a:gd name="T14" fmla="*/ 261 w 89"/>
                <a:gd name="T15" fmla="*/ 3010 h 100"/>
                <a:gd name="T16" fmla="*/ 0 w 89"/>
                <a:gd name="T17" fmla="*/ 1851 h 100"/>
                <a:gd name="T18" fmla="*/ 133 w 89"/>
                <a:gd name="T19" fmla="*/ 1373 h 100"/>
                <a:gd name="T20" fmla="*/ 0 w 89"/>
                <a:gd name="T21" fmla="*/ 808 h 100"/>
                <a:gd name="T22" fmla="*/ 3083 w 89"/>
                <a:gd name="T23" fmla="*/ 356 h 100"/>
                <a:gd name="T24" fmla="*/ 3343 w 89"/>
                <a:gd name="T25" fmla="*/ 117 h 100"/>
                <a:gd name="T26" fmla="*/ 3737 w 89"/>
                <a:gd name="T27" fmla="*/ 570 h 100"/>
                <a:gd name="T28" fmla="*/ 3737 w 89"/>
                <a:gd name="T29" fmla="*/ 1164 h 100"/>
                <a:gd name="T30" fmla="*/ 4284 w 89"/>
                <a:gd name="T31" fmla="*/ 1373 h 100"/>
                <a:gd name="T32" fmla="*/ 4550 w 89"/>
                <a:gd name="T33" fmla="*/ 1495 h 100"/>
                <a:gd name="T34" fmla="*/ 5071 w 89"/>
                <a:gd name="T35" fmla="*/ 1495 h 100"/>
                <a:gd name="T36" fmla="*/ 5199 w 89"/>
                <a:gd name="T37" fmla="*/ 1612 h 100"/>
                <a:gd name="T38" fmla="*/ 5751 w 89"/>
                <a:gd name="T39" fmla="*/ 1495 h 100"/>
                <a:gd name="T40" fmla="*/ 6820 w 89"/>
                <a:gd name="T41" fmla="*/ 1612 h 100"/>
                <a:gd name="T42" fmla="*/ 6953 w 89"/>
                <a:gd name="T43" fmla="*/ 1734 h 100"/>
                <a:gd name="T44" fmla="*/ 7081 w 89"/>
                <a:gd name="T45" fmla="*/ 1734 h 100"/>
                <a:gd name="T46" fmla="*/ 7214 w 89"/>
                <a:gd name="T47" fmla="*/ 2089 h 100"/>
                <a:gd name="T48" fmla="*/ 7607 w 89"/>
                <a:gd name="T49" fmla="*/ 1967 h 100"/>
                <a:gd name="T50" fmla="*/ 7893 w 89"/>
                <a:gd name="T51" fmla="*/ 1967 h 100"/>
                <a:gd name="T52" fmla="*/ 8287 w 89"/>
                <a:gd name="T53" fmla="*/ 2206 h 100"/>
                <a:gd name="T54" fmla="*/ 8548 w 89"/>
                <a:gd name="T55" fmla="*/ 2420 h 100"/>
                <a:gd name="T56" fmla="*/ 9095 w 89"/>
                <a:gd name="T57" fmla="*/ 2420 h 100"/>
                <a:gd name="T58" fmla="*/ 9749 w 89"/>
                <a:gd name="T59" fmla="*/ 2089 h 100"/>
                <a:gd name="T60" fmla="*/ 10823 w 89"/>
                <a:gd name="T61" fmla="*/ 2299 h 100"/>
                <a:gd name="T62" fmla="*/ 11084 w 89"/>
                <a:gd name="T63" fmla="*/ 2299 h 100"/>
                <a:gd name="T64" fmla="*/ 11498 w 89"/>
                <a:gd name="T65" fmla="*/ 2420 h 100"/>
                <a:gd name="T66" fmla="*/ 11631 w 89"/>
                <a:gd name="T67" fmla="*/ 2537 h 100"/>
                <a:gd name="T68" fmla="*/ 10823 w 89"/>
                <a:gd name="T69" fmla="*/ 2893 h 100"/>
                <a:gd name="T70" fmla="*/ 10429 w 89"/>
                <a:gd name="T71" fmla="*/ 3224 h 100"/>
                <a:gd name="T72" fmla="*/ 9749 w 89"/>
                <a:gd name="T73" fmla="*/ 3463 h 100"/>
                <a:gd name="T74" fmla="*/ 7893 w 89"/>
                <a:gd name="T75" fmla="*/ 5075 h 100"/>
                <a:gd name="T76" fmla="*/ 7607 w 89"/>
                <a:gd name="T77" fmla="*/ 5313 h 100"/>
                <a:gd name="T78" fmla="*/ 7607 w 89"/>
                <a:gd name="T79" fmla="*/ 6477 h 100"/>
                <a:gd name="T80" fmla="*/ 6953 w 89"/>
                <a:gd name="T81" fmla="*/ 6808 h 100"/>
                <a:gd name="T82" fmla="*/ 6953 w 89"/>
                <a:gd name="T83" fmla="*/ 7042 h 100"/>
                <a:gd name="T84" fmla="*/ 6953 w 89"/>
                <a:gd name="T85" fmla="*/ 7519 h 100"/>
                <a:gd name="T86" fmla="*/ 7081 w 89"/>
                <a:gd name="T87" fmla="*/ 7967 h 100"/>
                <a:gd name="T88" fmla="*/ 6953 w 89"/>
                <a:gd name="T89" fmla="*/ 8445 h 100"/>
                <a:gd name="T90" fmla="*/ 7081 w 89"/>
                <a:gd name="T91" fmla="*/ 9131 h 100"/>
                <a:gd name="T92" fmla="*/ 7346 w 89"/>
                <a:gd name="T93" fmla="*/ 9248 h 100"/>
                <a:gd name="T94" fmla="*/ 7761 w 89"/>
                <a:gd name="T95" fmla="*/ 9346 h 100"/>
                <a:gd name="T96" fmla="*/ 7893 w 89"/>
                <a:gd name="T97" fmla="*/ 9579 h 100"/>
                <a:gd name="T98" fmla="*/ 8548 w 89"/>
                <a:gd name="T99" fmla="*/ 10057 h 100"/>
                <a:gd name="T100" fmla="*/ 9616 w 89"/>
                <a:gd name="T101" fmla="*/ 10626 h 100"/>
                <a:gd name="T102" fmla="*/ 9616 w 89"/>
                <a:gd name="T103" fmla="*/ 10982 h 100"/>
                <a:gd name="T104" fmla="*/ 1074 w 89"/>
                <a:gd name="T105" fmla="*/ 1155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51" name="Freeform 52"/>
            <p:cNvSpPr>
              <a:spLocks/>
            </p:cNvSpPr>
            <p:nvPr/>
          </p:nvSpPr>
          <p:spPr bwMode="auto">
            <a:xfrm>
              <a:off x="3473" y="2604"/>
              <a:ext cx="395" cy="322"/>
            </a:xfrm>
            <a:custGeom>
              <a:avLst/>
              <a:gdLst>
                <a:gd name="T0" fmla="*/ 5525 w 77"/>
                <a:gd name="T1" fmla="*/ 117 h 66"/>
                <a:gd name="T2" fmla="*/ 5946 w 77"/>
                <a:gd name="T3" fmla="*/ 1166 h 66"/>
                <a:gd name="T4" fmla="*/ 5817 w 77"/>
                <a:gd name="T5" fmla="*/ 1498 h 66"/>
                <a:gd name="T6" fmla="*/ 5397 w 77"/>
                <a:gd name="T7" fmla="*/ 2547 h 66"/>
                <a:gd name="T8" fmla="*/ 8634 w 77"/>
                <a:gd name="T9" fmla="*/ 3830 h 66"/>
                <a:gd name="T10" fmla="*/ 8634 w 77"/>
                <a:gd name="T11" fmla="*/ 4640 h 66"/>
                <a:gd name="T12" fmla="*/ 8500 w 77"/>
                <a:gd name="T13" fmla="*/ 5235 h 66"/>
                <a:gd name="T14" fmla="*/ 7844 w 77"/>
                <a:gd name="T15" fmla="*/ 5118 h 66"/>
                <a:gd name="T16" fmla="*/ 7551 w 77"/>
                <a:gd name="T17" fmla="*/ 5689 h 66"/>
                <a:gd name="T18" fmla="*/ 8367 w 77"/>
                <a:gd name="T19" fmla="*/ 5572 h 66"/>
                <a:gd name="T20" fmla="*/ 8921 w 77"/>
                <a:gd name="T21" fmla="*/ 5450 h 66"/>
                <a:gd name="T22" fmla="*/ 8634 w 77"/>
                <a:gd name="T23" fmla="*/ 5689 h 66"/>
                <a:gd name="T24" fmla="*/ 8921 w 77"/>
                <a:gd name="T25" fmla="*/ 5928 h 66"/>
                <a:gd name="T26" fmla="*/ 9577 w 77"/>
                <a:gd name="T27" fmla="*/ 5450 h 66"/>
                <a:gd name="T28" fmla="*/ 9998 w 77"/>
                <a:gd name="T29" fmla="*/ 5572 h 66"/>
                <a:gd name="T30" fmla="*/ 9844 w 77"/>
                <a:gd name="T31" fmla="*/ 5928 h 66"/>
                <a:gd name="T32" fmla="*/ 9182 w 77"/>
                <a:gd name="T33" fmla="*/ 6499 h 66"/>
                <a:gd name="T34" fmla="*/ 9577 w 77"/>
                <a:gd name="T35" fmla="*/ 6972 h 66"/>
                <a:gd name="T36" fmla="*/ 10393 w 77"/>
                <a:gd name="T37" fmla="*/ 7547 h 66"/>
                <a:gd name="T38" fmla="*/ 9577 w 77"/>
                <a:gd name="T39" fmla="*/ 7308 h 66"/>
                <a:gd name="T40" fmla="*/ 8634 w 77"/>
                <a:gd name="T41" fmla="*/ 6855 h 66"/>
                <a:gd name="T42" fmla="*/ 8239 w 77"/>
                <a:gd name="T43" fmla="*/ 7186 h 66"/>
                <a:gd name="T44" fmla="*/ 8105 w 77"/>
                <a:gd name="T45" fmla="*/ 7547 h 66"/>
                <a:gd name="T46" fmla="*/ 7685 w 77"/>
                <a:gd name="T47" fmla="*/ 7308 h 66"/>
                <a:gd name="T48" fmla="*/ 7290 w 77"/>
                <a:gd name="T49" fmla="*/ 7308 h 66"/>
                <a:gd name="T50" fmla="*/ 6607 w 77"/>
                <a:gd name="T51" fmla="*/ 7426 h 66"/>
                <a:gd name="T52" fmla="*/ 5525 w 77"/>
                <a:gd name="T53" fmla="*/ 6855 h 66"/>
                <a:gd name="T54" fmla="*/ 5130 w 77"/>
                <a:gd name="T55" fmla="*/ 6616 h 66"/>
                <a:gd name="T56" fmla="*/ 5002 w 77"/>
                <a:gd name="T57" fmla="*/ 6499 h 66"/>
                <a:gd name="T58" fmla="*/ 4581 w 77"/>
                <a:gd name="T59" fmla="*/ 6381 h 66"/>
                <a:gd name="T60" fmla="*/ 4448 w 77"/>
                <a:gd name="T61" fmla="*/ 6259 h 66"/>
                <a:gd name="T62" fmla="*/ 4186 w 77"/>
                <a:gd name="T63" fmla="*/ 6738 h 66"/>
                <a:gd name="T64" fmla="*/ 2026 w 77"/>
                <a:gd name="T65" fmla="*/ 6499 h 66"/>
                <a:gd name="T66" fmla="*/ 554 w 77"/>
                <a:gd name="T67" fmla="*/ 6381 h 66"/>
                <a:gd name="T68" fmla="*/ 682 w 77"/>
                <a:gd name="T69" fmla="*/ 6167 h 66"/>
                <a:gd name="T70" fmla="*/ 816 w 77"/>
                <a:gd name="T71" fmla="*/ 5333 h 66"/>
                <a:gd name="T72" fmla="*/ 816 w 77"/>
                <a:gd name="T73" fmla="*/ 4879 h 66"/>
                <a:gd name="T74" fmla="*/ 1211 w 77"/>
                <a:gd name="T75" fmla="*/ 4308 h 66"/>
                <a:gd name="T76" fmla="*/ 949 w 77"/>
                <a:gd name="T77" fmla="*/ 3474 h 66"/>
                <a:gd name="T78" fmla="*/ 816 w 77"/>
                <a:gd name="T79" fmla="*/ 3259 h 66"/>
                <a:gd name="T80" fmla="*/ 554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52" name="Freeform 53"/>
            <p:cNvSpPr>
              <a:spLocks/>
            </p:cNvSpPr>
            <p:nvPr/>
          </p:nvSpPr>
          <p:spPr bwMode="auto">
            <a:xfrm>
              <a:off x="3632"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3053" name="Group 54"/>
            <p:cNvGrpSpPr>
              <a:grpSpLocks/>
            </p:cNvGrpSpPr>
            <p:nvPr/>
          </p:nvGrpSpPr>
          <p:grpSpPr bwMode="auto">
            <a:xfrm>
              <a:off x="3668" y="1384"/>
              <a:ext cx="523" cy="468"/>
              <a:chOff x="3562" y="1636"/>
              <a:chExt cx="497" cy="468"/>
            </a:xfrm>
          </p:grpSpPr>
          <p:sp>
            <p:nvSpPr>
              <p:cNvPr id="43077"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78"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3054" name="Freeform 57"/>
            <p:cNvSpPr>
              <a:spLocks/>
            </p:cNvSpPr>
            <p:nvPr/>
          </p:nvSpPr>
          <p:spPr bwMode="auto">
            <a:xfrm>
              <a:off x="3878"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55" name="Freeform 58"/>
            <p:cNvSpPr>
              <a:spLocks/>
            </p:cNvSpPr>
            <p:nvPr/>
          </p:nvSpPr>
          <p:spPr bwMode="auto">
            <a:xfrm>
              <a:off x="3664"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56" name="Freeform 59"/>
            <p:cNvSpPr>
              <a:spLocks/>
            </p:cNvSpPr>
            <p:nvPr/>
          </p:nvSpPr>
          <p:spPr bwMode="auto">
            <a:xfrm>
              <a:off x="4330" y="1721"/>
              <a:ext cx="404" cy="249"/>
            </a:xfrm>
            <a:custGeom>
              <a:avLst/>
              <a:gdLst>
                <a:gd name="T0" fmla="*/ 2537 w 79"/>
                <a:gd name="T1" fmla="*/ 5698 h 51"/>
                <a:gd name="T2" fmla="*/ 7349 w 79"/>
                <a:gd name="T3" fmla="*/ 4887 h 51"/>
                <a:gd name="T4" fmla="*/ 8842 w 79"/>
                <a:gd name="T5" fmla="*/ 4648 h 51"/>
                <a:gd name="T6" fmla="*/ 8970 w 79"/>
                <a:gd name="T7" fmla="*/ 4648 h 51"/>
                <a:gd name="T8" fmla="*/ 8970 w 79"/>
                <a:gd name="T9" fmla="*/ 4531 h 51"/>
                <a:gd name="T10" fmla="*/ 8970 w 79"/>
                <a:gd name="T11" fmla="*/ 4433 h 51"/>
                <a:gd name="T12" fmla="*/ 9103 w 79"/>
                <a:gd name="T13" fmla="*/ 4316 h 51"/>
                <a:gd name="T14" fmla="*/ 9364 w 79"/>
                <a:gd name="T15" fmla="*/ 4316 h 51"/>
                <a:gd name="T16" fmla="*/ 9491 w 79"/>
                <a:gd name="T17" fmla="*/ 4316 h 51"/>
                <a:gd name="T18" fmla="*/ 9885 w 79"/>
                <a:gd name="T19" fmla="*/ 4077 h 51"/>
                <a:gd name="T20" fmla="*/ 9885 w 79"/>
                <a:gd name="T21" fmla="*/ 3838 h 51"/>
                <a:gd name="T22" fmla="*/ 10305 w 79"/>
                <a:gd name="T23" fmla="*/ 3598 h 51"/>
                <a:gd name="T24" fmla="*/ 10565 w 79"/>
                <a:gd name="T25" fmla="*/ 3481 h 51"/>
                <a:gd name="T26" fmla="*/ 10565 w 79"/>
                <a:gd name="T27" fmla="*/ 3383 h 51"/>
                <a:gd name="T28" fmla="*/ 10305 w 79"/>
                <a:gd name="T29" fmla="*/ 3266 h 51"/>
                <a:gd name="T30" fmla="*/ 10172 w 79"/>
                <a:gd name="T31" fmla="*/ 3144 h 51"/>
                <a:gd name="T32" fmla="*/ 10044 w 79"/>
                <a:gd name="T33" fmla="*/ 3144 h 51"/>
                <a:gd name="T34" fmla="*/ 10044 w 79"/>
                <a:gd name="T35" fmla="*/ 3027 h 51"/>
                <a:gd name="T36" fmla="*/ 9752 w 79"/>
                <a:gd name="T37" fmla="*/ 3027 h 51"/>
                <a:gd name="T38" fmla="*/ 9752 w 79"/>
                <a:gd name="T39" fmla="*/ 2788 h 51"/>
                <a:gd name="T40" fmla="*/ 9491 w 79"/>
                <a:gd name="T41" fmla="*/ 2788 h 51"/>
                <a:gd name="T42" fmla="*/ 9491 w 79"/>
                <a:gd name="T43" fmla="*/ 2671 h 51"/>
                <a:gd name="T44" fmla="*/ 9491 w 79"/>
                <a:gd name="T45" fmla="*/ 2334 h 51"/>
                <a:gd name="T46" fmla="*/ 9624 w 79"/>
                <a:gd name="T47" fmla="*/ 2334 h 51"/>
                <a:gd name="T48" fmla="*/ 9491 w 79"/>
                <a:gd name="T49" fmla="*/ 2099 h 51"/>
                <a:gd name="T50" fmla="*/ 9364 w 79"/>
                <a:gd name="T51" fmla="*/ 1977 h 51"/>
                <a:gd name="T52" fmla="*/ 9364 w 79"/>
                <a:gd name="T53" fmla="*/ 1977 h 51"/>
                <a:gd name="T54" fmla="*/ 9491 w 79"/>
                <a:gd name="T55" fmla="*/ 1860 h 51"/>
                <a:gd name="T56" fmla="*/ 9624 w 79"/>
                <a:gd name="T57" fmla="*/ 1738 h 51"/>
                <a:gd name="T58" fmla="*/ 9752 w 79"/>
                <a:gd name="T59" fmla="*/ 1406 h 51"/>
                <a:gd name="T60" fmla="*/ 9752 w 79"/>
                <a:gd name="T61" fmla="*/ 1289 h 51"/>
                <a:gd name="T62" fmla="*/ 9885 w 79"/>
                <a:gd name="T63" fmla="*/ 1167 h 51"/>
                <a:gd name="T64" fmla="*/ 9885 w 79"/>
                <a:gd name="T65" fmla="*/ 1050 h 51"/>
                <a:gd name="T66" fmla="*/ 9752 w 79"/>
                <a:gd name="T67" fmla="*/ 1050 h 51"/>
                <a:gd name="T68" fmla="*/ 9364 w 79"/>
                <a:gd name="T69" fmla="*/ 928 h 51"/>
                <a:gd name="T70" fmla="*/ 9364 w 79"/>
                <a:gd name="T71" fmla="*/ 928 h 51"/>
                <a:gd name="T72" fmla="*/ 9231 w 79"/>
                <a:gd name="T73" fmla="*/ 810 h 51"/>
                <a:gd name="T74" fmla="*/ 9231 w 79"/>
                <a:gd name="T75" fmla="*/ 693 h 51"/>
                <a:gd name="T76" fmla="*/ 8970 w 79"/>
                <a:gd name="T77" fmla="*/ 356 h 51"/>
                <a:gd name="T78" fmla="*/ 8842 w 79"/>
                <a:gd name="T79" fmla="*/ 356 h 51"/>
                <a:gd name="T80" fmla="*/ 8842 w 79"/>
                <a:gd name="T81" fmla="*/ 239 h 51"/>
                <a:gd name="T82" fmla="*/ 8683 w 79"/>
                <a:gd name="T83" fmla="*/ 239 h 51"/>
                <a:gd name="T84" fmla="*/ 8683 w 79"/>
                <a:gd name="T85" fmla="*/ 239 h 51"/>
                <a:gd name="T86" fmla="*/ 8683 w 79"/>
                <a:gd name="T87" fmla="*/ 117 h 51"/>
                <a:gd name="T88" fmla="*/ 8550 w 79"/>
                <a:gd name="T89" fmla="*/ 0 h 51"/>
                <a:gd name="T90" fmla="*/ 1202 w 79"/>
                <a:gd name="T91" fmla="*/ 1289 h 51"/>
                <a:gd name="T92" fmla="*/ 1074 w 79"/>
                <a:gd name="T93" fmla="*/ 810 h 51"/>
                <a:gd name="T94" fmla="*/ 680 w 79"/>
                <a:gd name="T95" fmla="*/ 1167 h 51"/>
                <a:gd name="T96" fmla="*/ 680 w 79"/>
                <a:gd name="T97" fmla="*/ 1167 h 51"/>
                <a:gd name="T98" fmla="*/ 522 w 79"/>
                <a:gd name="T99" fmla="*/ 1050 h 51"/>
                <a:gd name="T100" fmla="*/ 522 w 79"/>
                <a:gd name="T101" fmla="*/ 1050 h 51"/>
                <a:gd name="T102" fmla="*/ 394 w 79"/>
                <a:gd name="T103" fmla="*/ 1289 h 51"/>
                <a:gd name="T104" fmla="*/ 133 w 79"/>
                <a:gd name="T105" fmla="*/ 1504 h 51"/>
                <a:gd name="T106" fmla="*/ 0 w 79"/>
                <a:gd name="T107" fmla="*/ 1621 h 51"/>
                <a:gd name="T108" fmla="*/ 522 w 79"/>
                <a:gd name="T109" fmla="*/ 4194 h 51"/>
                <a:gd name="T110" fmla="*/ 813 w 79"/>
                <a:gd name="T111" fmla="*/ 5937 h 51"/>
                <a:gd name="T112" fmla="*/ 2537 w 79"/>
                <a:gd name="T113" fmla="*/ 5698 h 51"/>
                <a:gd name="T114" fmla="*/ 2537 w 79"/>
                <a:gd name="T115" fmla="*/ 5698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57" name="Freeform 60"/>
            <p:cNvSpPr>
              <a:spLocks/>
            </p:cNvSpPr>
            <p:nvPr/>
          </p:nvSpPr>
          <p:spPr bwMode="auto">
            <a:xfrm>
              <a:off x="4196" y="1970"/>
              <a:ext cx="523" cy="287"/>
            </a:xfrm>
            <a:custGeom>
              <a:avLst/>
              <a:gdLst>
                <a:gd name="T0" fmla="*/ 4179 w 102"/>
                <a:gd name="T1" fmla="*/ 6343 h 59"/>
                <a:gd name="T2" fmla="*/ 3497 w 102"/>
                <a:gd name="T3" fmla="*/ 6436 h 59"/>
                <a:gd name="T4" fmla="*/ 2969 w 102"/>
                <a:gd name="T5" fmla="*/ 6436 h 59"/>
                <a:gd name="T6" fmla="*/ 682 w 102"/>
                <a:gd name="T7" fmla="*/ 6436 h 59"/>
                <a:gd name="T8" fmla="*/ 1210 w 102"/>
                <a:gd name="T9" fmla="*/ 5988 h 59"/>
                <a:gd name="T10" fmla="*/ 1343 w 102"/>
                <a:gd name="T11" fmla="*/ 5633 h 59"/>
                <a:gd name="T12" fmla="*/ 2548 w 102"/>
                <a:gd name="T13" fmla="*/ 4616 h 59"/>
                <a:gd name="T14" fmla="*/ 2841 w 102"/>
                <a:gd name="T15" fmla="*/ 5064 h 59"/>
                <a:gd name="T16" fmla="*/ 3630 w 102"/>
                <a:gd name="T17" fmla="*/ 5064 h 59"/>
                <a:gd name="T18" fmla="*/ 3917 w 102"/>
                <a:gd name="T19" fmla="*/ 4947 h 59"/>
                <a:gd name="T20" fmla="*/ 4574 w 102"/>
                <a:gd name="T21" fmla="*/ 4825 h 59"/>
                <a:gd name="T22" fmla="*/ 4866 w 102"/>
                <a:gd name="T23" fmla="*/ 4709 h 59"/>
                <a:gd name="T24" fmla="*/ 5650 w 102"/>
                <a:gd name="T25" fmla="*/ 4140 h 59"/>
                <a:gd name="T26" fmla="*/ 5943 w 102"/>
                <a:gd name="T27" fmla="*/ 3220 h 59"/>
                <a:gd name="T28" fmla="*/ 6599 w 102"/>
                <a:gd name="T29" fmla="*/ 2082 h 59"/>
                <a:gd name="T30" fmla="*/ 7019 w 102"/>
                <a:gd name="T31" fmla="*/ 2179 h 59"/>
                <a:gd name="T32" fmla="*/ 7414 w 102"/>
                <a:gd name="T33" fmla="*/ 1372 h 59"/>
                <a:gd name="T34" fmla="*/ 7968 w 102"/>
                <a:gd name="T35" fmla="*/ 1158 h 59"/>
                <a:gd name="T36" fmla="*/ 8230 w 102"/>
                <a:gd name="T37" fmla="*/ 569 h 59"/>
                <a:gd name="T38" fmla="*/ 8230 w 102"/>
                <a:gd name="T39" fmla="*/ 117 h 59"/>
                <a:gd name="T40" fmla="*/ 9173 w 102"/>
                <a:gd name="T41" fmla="*/ 448 h 59"/>
                <a:gd name="T42" fmla="*/ 9440 w 102"/>
                <a:gd name="T43" fmla="*/ 117 h 59"/>
                <a:gd name="T44" fmla="*/ 9834 w 102"/>
                <a:gd name="T45" fmla="*/ 238 h 59"/>
                <a:gd name="T46" fmla="*/ 10255 w 102"/>
                <a:gd name="T47" fmla="*/ 448 h 59"/>
                <a:gd name="T48" fmla="*/ 10778 w 102"/>
                <a:gd name="T49" fmla="*/ 924 h 59"/>
                <a:gd name="T50" fmla="*/ 10383 w 102"/>
                <a:gd name="T51" fmla="*/ 1610 h 59"/>
                <a:gd name="T52" fmla="*/ 10911 w 102"/>
                <a:gd name="T53" fmla="*/ 1727 h 59"/>
                <a:gd name="T54" fmla="*/ 11332 w 102"/>
                <a:gd name="T55" fmla="*/ 1965 h 59"/>
                <a:gd name="T56" fmla="*/ 11726 w 102"/>
                <a:gd name="T57" fmla="*/ 2082 h 59"/>
                <a:gd name="T58" fmla="*/ 12542 w 102"/>
                <a:gd name="T59" fmla="*/ 2296 h 59"/>
                <a:gd name="T60" fmla="*/ 12542 w 102"/>
                <a:gd name="T61" fmla="*/ 2651 h 59"/>
                <a:gd name="T62" fmla="*/ 12408 w 102"/>
                <a:gd name="T63" fmla="*/ 2982 h 59"/>
                <a:gd name="T64" fmla="*/ 12803 w 102"/>
                <a:gd name="T65" fmla="*/ 3337 h 59"/>
                <a:gd name="T66" fmla="*/ 12542 w 102"/>
                <a:gd name="T67" fmla="*/ 3454 h 59"/>
                <a:gd name="T68" fmla="*/ 12670 w 102"/>
                <a:gd name="T69" fmla="*/ 3575 h 59"/>
                <a:gd name="T70" fmla="*/ 12408 w 102"/>
                <a:gd name="T71" fmla="*/ 3692 h 59"/>
                <a:gd name="T72" fmla="*/ 12670 w 102"/>
                <a:gd name="T73" fmla="*/ 3809 h 59"/>
                <a:gd name="T74" fmla="*/ 12670 w 102"/>
                <a:gd name="T75" fmla="*/ 4140 h 59"/>
                <a:gd name="T76" fmla="*/ 12408 w 102"/>
                <a:gd name="T77" fmla="*/ 4140 h 59"/>
                <a:gd name="T78" fmla="*/ 12937 w 102"/>
                <a:gd name="T79" fmla="*/ 4261 h 59"/>
                <a:gd name="T80" fmla="*/ 13485 w 102"/>
                <a:gd name="T81" fmla="*/ 4140 h 59"/>
                <a:gd name="T82" fmla="*/ 13619 w 102"/>
                <a:gd name="T83" fmla="*/ 4825 h 59"/>
                <a:gd name="T84" fmla="*/ 13619 w 102"/>
                <a:gd name="T85" fmla="*/ 49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58" name="Freeform 61"/>
            <p:cNvSpPr>
              <a:spLocks/>
            </p:cNvSpPr>
            <p:nvPr/>
          </p:nvSpPr>
          <p:spPr bwMode="auto">
            <a:xfrm>
              <a:off x="4232" y="2350"/>
              <a:ext cx="353" cy="258"/>
            </a:xfrm>
            <a:custGeom>
              <a:avLst/>
              <a:gdLst>
                <a:gd name="T0" fmla="*/ 5495 w 69"/>
                <a:gd name="T1" fmla="*/ 6114 h 53"/>
                <a:gd name="T2" fmla="*/ 5075 w 69"/>
                <a:gd name="T3" fmla="*/ 5997 h 53"/>
                <a:gd name="T4" fmla="*/ 4947 w 69"/>
                <a:gd name="T5" fmla="*/ 5545 h 53"/>
                <a:gd name="T6" fmla="*/ 4425 w 69"/>
                <a:gd name="T7" fmla="*/ 5072 h 53"/>
                <a:gd name="T8" fmla="*/ 4159 w 69"/>
                <a:gd name="T9" fmla="*/ 4503 h 53"/>
                <a:gd name="T10" fmla="*/ 3873 w 69"/>
                <a:gd name="T11" fmla="*/ 4264 h 53"/>
                <a:gd name="T12" fmla="*/ 3351 w 69"/>
                <a:gd name="T13" fmla="*/ 3933 h 53"/>
                <a:gd name="T14" fmla="*/ 3090 w 69"/>
                <a:gd name="T15" fmla="*/ 3695 h 53"/>
                <a:gd name="T16" fmla="*/ 2957 w 69"/>
                <a:gd name="T17" fmla="*/ 3461 h 53"/>
                <a:gd name="T18" fmla="*/ 2016 w 69"/>
                <a:gd name="T19" fmla="*/ 2892 h 53"/>
                <a:gd name="T20" fmla="*/ 1755 w 69"/>
                <a:gd name="T21" fmla="*/ 2653 h 53"/>
                <a:gd name="T22" fmla="*/ 1335 w 69"/>
                <a:gd name="T23" fmla="*/ 2181 h 53"/>
                <a:gd name="T24" fmla="*/ 1074 w 69"/>
                <a:gd name="T25" fmla="*/ 1850 h 53"/>
                <a:gd name="T26" fmla="*/ 133 w 69"/>
                <a:gd name="T27" fmla="*/ 1611 h 53"/>
                <a:gd name="T28" fmla="*/ 133 w 69"/>
                <a:gd name="T29" fmla="*/ 1163 h 53"/>
                <a:gd name="T30" fmla="*/ 394 w 69"/>
                <a:gd name="T31" fmla="*/ 925 h 53"/>
                <a:gd name="T32" fmla="*/ 394 w 69"/>
                <a:gd name="T33" fmla="*/ 808 h 53"/>
                <a:gd name="T34" fmla="*/ 1074 w 69"/>
                <a:gd name="T35" fmla="*/ 570 h 53"/>
                <a:gd name="T36" fmla="*/ 1596 w 69"/>
                <a:gd name="T37" fmla="*/ 355 h 53"/>
                <a:gd name="T38" fmla="*/ 1755 w 69"/>
                <a:gd name="T39" fmla="*/ 239 h 53"/>
                <a:gd name="T40" fmla="*/ 4159 w 69"/>
                <a:gd name="T41" fmla="*/ 117 h 53"/>
                <a:gd name="T42" fmla="*/ 4159 w 69"/>
                <a:gd name="T43" fmla="*/ 239 h 53"/>
                <a:gd name="T44" fmla="*/ 4686 w 69"/>
                <a:gd name="T45" fmla="*/ 448 h 53"/>
                <a:gd name="T46" fmla="*/ 6830 w 69"/>
                <a:gd name="T47" fmla="*/ 448 h 53"/>
                <a:gd name="T48" fmla="*/ 9106 w 69"/>
                <a:gd name="T49" fmla="*/ 1967 h 53"/>
                <a:gd name="T50" fmla="*/ 8845 w 69"/>
                <a:gd name="T51" fmla="*/ 2181 h 53"/>
                <a:gd name="T52" fmla="*/ 8426 w 69"/>
                <a:gd name="T53" fmla="*/ 2775 h 53"/>
                <a:gd name="T54" fmla="*/ 8298 w 69"/>
                <a:gd name="T55" fmla="*/ 3223 h 53"/>
                <a:gd name="T56" fmla="*/ 8298 w 69"/>
                <a:gd name="T57" fmla="*/ 3461 h 53"/>
                <a:gd name="T58" fmla="*/ 8037 w 69"/>
                <a:gd name="T59" fmla="*/ 3578 h 53"/>
                <a:gd name="T60" fmla="*/ 7904 w 69"/>
                <a:gd name="T61" fmla="*/ 3816 h 53"/>
                <a:gd name="T62" fmla="*/ 7643 w 69"/>
                <a:gd name="T63" fmla="*/ 4031 h 53"/>
                <a:gd name="T64" fmla="*/ 7091 w 69"/>
                <a:gd name="T65" fmla="*/ 4503 h 53"/>
                <a:gd name="T66" fmla="*/ 6702 w 69"/>
                <a:gd name="T67" fmla="*/ 4741 h 53"/>
                <a:gd name="T68" fmla="*/ 6569 w 69"/>
                <a:gd name="T69" fmla="*/ 4951 h 53"/>
                <a:gd name="T70" fmla="*/ 6149 w 69"/>
                <a:gd name="T71" fmla="*/ 5072 h 53"/>
                <a:gd name="T72" fmla="*/ 6149 w 69"/>
                <a:gd name="T73" fmla="*/ 5189 h 53"/>
                <a:gd name="T74" fmla="*/ 6021 w 69"/>
                <a:gd name="T75" fmla="*/ 5428 h 53"/>
                <a:gd name="T76" fmla="*/ 5761 w 69"/>
                <a:gd name="T77" fmla="*/ 5545 h 53"/>
                <a:gd name="T78" fmla="*/ 5761 w 69"/>
                <a:gd name="T79" fmla="*/ 5545 h 53"/>
                <a:gd name="T80" fmla="*/ 5761 w 69"/>
                <a:gd name="T81" fmla="*/ 5661 h 53"/>
                <a:gd name="T82" fmla="*/ 5888 w 69"/>
                <a:gd name="T83" fmla="*/ 5759 h 53"/>
                <a:gd name="T84" fmla="*/ 5628 w 69"/>
                <a:gd name="T85" fmla="*/ 5876 h 53"/>
                <a:gd name="T86" fmla="*/ 549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59" name="Freeform 62"/>
            <p:cNvSpPr>
              <a:spLocks/>
            </p:cNvSpPr>
            <p:nvPr/>
          </p:nvSpPr>
          <p:spPr bwMode="auto">
            <a:xfrm>
              <a:off x="4073" y="2384"/>
              <a:ext cx="375" cy="376"/>
            </a:xfrm>
            <a:custGeom>
              <a:avLst/>
              <a:gdLst>
                <a:gd name="T0" fmla="*/ 1212 w 73"/>
                <a:gd name="T1" fmla="*/ 4771 h 77"/>
                <a:gd name="T2" fmla="*/ 1505 w 73"/>
                <a:gd name="T3" fmla="*/ 5127 h 77"/>
                <a:gd name="T4" fmla="*/ 1767 w 73"/>
                <a:gd name="T5" fmla="*/ 5367 h 77"/>
                <a:gd name="T6" fmla="*/ 1767 w 73"/>
                <a:gd name="T7" fmla="*/ 5699 h 77"/>
                <a:gd name="T8" fmla="*/ 1901 w 73"/>
                <a:gd name="T9" fmla="*/ 5816 h 77"/>
                <a:gd name="T10" fmla="*/ 1767 w 73"/>
                <a:gd name="T11" fmla="*/ 6416 h 77"/>
                <a:gd name="T12" fmla="*/ 1634 w 73"/>
                <a:gd name="T13" fmla="*/ 6988 h 77"/>
                <a:gd name="T14" fmla="*/ 1901 w 73"/>
                <a:gd name="T15" fmla="*/ 7916 h 77"/>
                <a:gd name="T16" fmla="*/ 2163 w 73"/>
                <a:gd name="T17" fmla="*/ 8272 h 77"/>
                <a:gd name="T18" fmla="*/ 2296 w 73"/>
                <a:gd name="T19" fmla="*/ 8609 h 77"/>
                <a:gd name="T20" fmla="*/ 2430 w 73"/>
                <a:gd name="T21" fmla="*/ 8848 h 77"/>
                <a:gd name="T22" fmla="*/ 7865 w 73"/>
                <a:gd name="T23" fmla="*/ 8848 h 77"/>
                <a:gd name="T24" fmla="*/ 8127 w 73"/>
                <a:gd name="T25" fmla="*/ 8965 h 77"/>
                <a:gd name="T26" fmla="*/ 7998 w 73"/>
                <a:gd name="T27" fmla="*/ 8272 h 77"/>
                <a:gd name="T28" fmla="*/ 8127 w 73"/>
                <a:gd name="T29" fmla="*/ 8038 h 77"/>
                <a:gd name="T30" fmla="*/ 8682 w 73"/>
                <a:gd name="T31" fmla="*/ 8038 h 77"/>
                <a:gd name="T32" fmla="*/ 9077 w 73"/>
                <a:gd name="T33" fmla="*/ 8038 h 77"/>
                <a:gd name="T34" fmla="*/ 9077 w 73"/>
                <a:gd name="T35" fmla="*/ 7559 h 77"/>
                <a:gd name="T36" fmla="*/ 9077 w 73"/>
                <a:gd name="T37" fmla="*/ 7227 h 77"/>
                <a:gd name="T38" fmla="*/ 9339 w 73"/>
                <a:gd name="T39" fmla="*/ 6177 h 77"/>
                <a:gd name="T40" fmla="*/ 9632 w 73"/>
                <a:gd name="T41" fmla="*/ 5581 h 77"/>
                <a:gd name="T42" fmla="*/ 9894 w 73"/>
                <a:gd name="T43" fmla="*/ 5484 h 77"/>
                <a:gd name="T44" fmla="*/ 9894 w 73"/>
                <a:gd name="T45" fmla="*/ 5367 h 77"/>
                <a:gd name="T46" fmla="*/ 9765 w 73"/>
                <a:gd name="T47" fmla="*/ 5367 h 77"/>
                <a:gd name="T48" fmla="*/ 9339 w 73"/>
                <a:gd name="T49" fmla="*/ 5244 h 77"/>
                <a:gd name="T50" fmla="*/ 9211 w 73"/>
                <a:gd name="T51" fmla="*/ 4771 h 77"/>
                <a:gd name="T52" fmla="*/ 8682 w 73"/>
                <a:gd name="T53" fmla="*/ 4317 h 77"/>
                <a:gd name="T54" fmla="*/ 8394 w 73"/>
                <a:gd name="T55" fmla="*/ 3721 h 77"/>
                <a:gd name="T56" fmla="*/ 8127 w 73"/>
                <a:gd name="T57" fmla="*/ 3482 h 77"/>
                <a:gd name="T58" fmla="*/ 7598 w 73"/>
                <a:gd name="T59" fmla="*/ 3150 h 77"/>
                <a:gd name="T60" fmla="*/ 7310 w 73"/>
                <a:gd name="T61" fmla="*/ 2910 h 77"/>
                <a:gd name="T62" fmla="*/ 7176 w 73"/>
                <a:gd name="T63" fmla="*/ 2671 h 77"/>
                <a:gd name="T64" fmla="*/ 6226 w 73"/>
                <a:gd name="T65" fmla="*/ 2100 h 77"/>
                <a:gd name="T66" fmla="*/ 5964 w 73"/>
                <a:gd name="T67" fmla="*/ 1860 h 77"/>
                <a:gd name="T68" fmla="*/ 5568 w 73"/>
                <a:gd name="T69" fmla="*/ 1406 h 77"/>
                <a:gd name="T70" fmla="*/ 5276 w 73"/>
                <a:gd name="T71" fmla="*/ 1050 h 77"/>
                <a:gd name="T72" fmla="*/ 4325 w 73"/>
                <a:gd name="T73" fmla="*/ 811 h 77"/>
                <a:gd name="T74" fmla="*/ 4325 w 73"/>
                <a:gd name="T75" fmla="*/ 356 h 77"/>
                <a:gd name="T76" fmla="*/ 4618 w 73"/>
                <a:gd name="T77" fmla="*/ 117 h 77"/>
                <a:gd name="T78" fmla="*/ 4618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60" name="Freeform 63"/>
            <p:cNvSpPr>
              <a:spLocks/>
            </p:cNvSpPr>
            <p:nvPr/>
          </p:nvSpPr>
          <p:spPr bwMode="auto">
            <a:xfrm>
              <a:off x="4426" y="1916"/>
              <a:ext cx="318" cy="141"/>
            </a:xfrm>
            <a:custGeom>
              <a:avLst/>
              <a:gdLst>
                <a:gd name="T0" fmla="*/ 4867 w 62"/>
                <a:gd name="T1" fmla="*/ 238 h 29"/>
                <a:gd name="T2" fmla="*/ 262 w 62"/>
                <a:gd name="T3" fmla="*/ 1964 h 29"/>
                <a:gd name="T4" fmla="*/ 554 w 62"/>
                <a:gd name="T5" fmla="*/ 1843 h 29"/>
                <a:gd name="T6" fmla="*/ 1077 w 62"/>
                <a:gd name="T7" fmla="*/ 1488 h 29"/>
                <a:gd name="T8" fmla="*/ 1344 w 62"/>
                <a:gd name="T9" fmla="*/ 1254 h 29"/>
                <a:gd name="T10" fmla="*/ 1472 w 62"/>
                <a:gd name="T11" fmla="*/ 1157 h 29"/>
                <a:gd name="T12" fmla="*/ 1893 w 62"/>
                <a:gd name="T13" fmla="*/ 1040 h 29"/>
                <a:gd name="T14" fmla="*/ 2554 w 62"/>
                <a:gd name="T15" fmla="*/ 802 h 29"/>
                <a:gd name="T16" fmla="*/ 2841 w 62"/>
                <a:gd name="T17" fmla="*/ 924 h 29"/>
                <a:gd name="T18" fmla="*/ 3103 w 62"/>
                <a:gd name="T19" fmla="*/ 924 h 29"/>
                <a:gd name="T20" fmla="*/ 3370 w 62"/>
                <a:gd name="T21" fmla="*/ 1371 h 29"/>
                <a:gd name="T22" fmla="*/ 3631 w 62"/>
                <a:gd name="T23" fmla="*/ 1371 h 29"/>
                <a:gd name="T24" fmla="*/ 3631 w 62"/>
                <a:gd name="T25" fmla="*/ 1609 h 29"/>
                <a:gd name="T26" fmla="*/ 4185 w 62"/>
                <a:gd name="T27" fmla="*/ 1726 h 29"/>
                <a:gd name="T28" fmla="*/ 4575 w 62"/>
                <a:gd name="T29" fmla="*/ 1964 h 29"/>
                <a:gd name="T30" fmla="*/ 4734 w 62"/>
                <a:gd name="T31" fmla="*/ 2173 h 29"/>
                <a:gd name="T32" fmla="*/ 4314 w 62"/>
                <a:gd name="T33" fmla="*/ 2883 h 29"/>
                <a:gd name="T34" fmla="*/ 4734 w 62"/>
                <a:gd name="T35" fmla="*/ 3097 h 29"/>
                <a:gd name="T36" fmla="*/ 5129 w 62"/>
                <a:gd name="T37" fmla="*/ 3214 h 29"/>
                <a:gd name="T38" fmla="*/ 5262 w 62"/>
                <a:gd name="T39" fmla="*/ 3214 h 29"/>
                <a:gd name="T40" fmla="*/ 5657 w 62"/>
                <a:gd name="T41" fmla="*/ 3097 h 29"/>
                <a:gd name="T42" fmla="*/ 6206 w 62"/>
                <a:gd name="T43" fmla="*/ 3335 h 29"/>
                <a:gd name="T44" fmla="*/ 6339 w 62"/>
                <a:gd name="T45" fmla="*/ 3214 h 29"/>
                <a:gd name="T46" fmla="*/ 6078 w 62"/>
                <a:gd name="T47" fmla="*/ 2980 h 29"/>
                <a:gd name="T48" fmla="*/ 5945 w 62"/>
                <a:gd name="T49" fmla="*/ 2883 h 29"/>
                <a:gd name="T50" fmla="*/ 6078 w 62"/>
                <a:gd name="T51" fmla="*/ 2767 h 29"/>
                <a:gd name="T52" fmla="*/ 5945 w 62"/>
                <a:gd name="T53" fmla="*/ 2650 h 29"/>
                <a:gd name="T54" fmla="*/ 5524 w 62"/>
                <a:gd name="T55" fmla="*/ 2173 h 29"/>
                <a:gd name="T56" fmla="*/ 5524 w 62"/>
                <a:gd name="T57" fmla="*/ 1843 h 29"/>
                <a:gd name="T58" fmla="*/ 5524 w 62"/>
                <a:gd name="T59" fmla="*/ 1371 h 29"/>
                <a:gd name="T60" fmla="*/ 5524 w 62"/>
                <a:gd name="T61" fmla="*/ 1157 h 29"/>
                <a:gd name="T62" fmla="*/ 5524 w 62"/>
                <a:gd name="T63" fmla="*/ 1040 h 29"/>
                <a:gd name="T64" fmla="*/ 5945 w 62"/>
                <a:gd name="T65" fmla="*/ 686 h 29"/>
                <a:gd name="T66" fmla="*/ 6078 w 62"/>
                <a:gd name="T67" fmla="*/ 447 h 29"/>
                <a:gd name="T68" fmla="*/ 6339 w 62"/>
                <a:gd name="T69" fmla="*/ 447 h 29"/>
                <a:gd name="T70" fmla="*/ 6078 w 62"/>
                <a:gd name="T71" fmla="*/ 924 h 29"/>
                <a:gd name="T72" fmla="*/ 5945 w 62"/>
                <a:gd name="T73" fmla="*/ 1157 h 29"/>
                <a:gd name="T74" fmla="*/ 6206 w 62"/>
                <a:gd name="T75" fmla="*/ 1371 h 29"/>
                <a:gd name="T76" fmla="*/ 6206 w 62"/>
                <a:gd name="T77" fmla="*/ 1843 h 29"/>
                <a:gd name="T78" fmla="*/ 6078 w 62"/>
                <a:gd name="T79" fmla="*/ 2081 h 29"/>
                <a:gd name="T80" fmla="*/ 6206 w 62"/>
                <a:gd name="T81" fmla="*/ 2173 h 29"/>
                <a:gd name="T82" fmla="*/ 6206 w 62"/>
                <a:gd name="T83" fmla="*/ 2412 h 29"/>
                <a:gd name="T84" fmla="*/ 6339 w 62"/>
                <a:gd name="T85" fmla="*/ 2767 h 29"/>
                <a:gd name="T86" fmla="*/ 6734 w 62"/>
                <a:gd name="T87" fmla="*/ 2883 h 29"/>
                <a:gd name="T88" fmla="*/ 7022 w 62"/>
                <a:gd name="T89" fmla="*/ 2767 h 29"/>
                <a:gd name="T90" fmla="*/ 7022 w 62"/>
                <a:gd name="T91" fmla="*/ 2980 h 29"/>
                <a:gd name="T92" fmla="*/ 7155 w 62"/>
                <a:gd name="T93" fmla="*/ 3214 h 29"/>
                <a:gd name="T94" fmla="*/ 7417 w 62"/>
                <a:gd name="T95" fmla="*/ 3335 h 29"/>
                <a:gd name="T96" fmla="*/ 7550 w 62"/>
                <a:gd name="T97" fmla="*/ 3214 h 29"/>
                <a:gd name="T98" fmla="*/ 8232 w 62"/>
                <a:gd name="T99" fmla="*/ 2980 h 29"/>
                <a:gd name="T100" fmla="*/ 8365 w 62"/>
                <a:gd name="T101" fmla="*/ 2173 h 29"/>
                <a:gd name="T102" fmla="*/ 7288 w 62"/>
                <a:gd name="T103" fmla="*/ 2412 h 29"/>
                <a:gd name="T104" fmla="*/ 6339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61" name="Freeform 64"/>
            <p:cNvSpPr>
              <a:spLocks/>
            </p:cNvSpPr>
            <p:nvPr/>
          </p:nvSpPr>
          <p:spPr bwMode="auto">
            <a:xfrm>
              <a:off x="4668" y="1901"/>
              <a:ext cx="76" cy="117"/>
            </a:xfrm>
            <a:custGeom>
              <a:avLst/>
              <a:gdLst>
                <a:gd name="T0" fmla="*/ 1951 w 15"/>
                <a:gd name="T1" fmla="*/ 2545 h 24"/>
                <a:gd name="T2" fmla="*/ 1951 w 15"/>
                <a:gd name="T3" fmla="*/ 2330 h 24"/>
                <a:gd name="T4" fmla="*/ 1824 w 15"/>
                <a:gd name="T5" fmla="*/ 2091 h 24"/>
                <a:gd name="T6" fmla="*/ 1566 w 15"/>
                <a:gd name="T7" fmla="*/ 1853 h 24"/>
                <a:gd name="T8" fmla="*/ 1307 w 15"/>
                <a:gd name="T9" fmla="*/ 1736 h 24"/>
                <a:gd name="T10" fmla="*/ 1181 w 15"/>
                <a:gd name="T11" fmla="*/ 1619 h 24"/>
                <a:gd name="T12" fmla="*/ 1181 w 15"/>
                <a:gd name="T13" fmla="*/ 1380 h 24"/>
                <a:gd name="T14" fmla="*/ 897 w 15"/>
                <a:gd name="T15" fmla="*/ 1048 h 24"/>
                <a:gd name="T16" fmla="*/ 770 w 15"/>
                <a:gd name="T17" fmla="*/ 926 h 24"/>
                <a:gd name="T18" fmla="*/ 643 w 15"/>
                <a:gd name="T19" fmla="*/ 687 h 24"/>
                <a:gd name="T20" fmla="*/ 512 w 15"/>
                <a:gd name="T21" fmla="*/ 570 h 24"/>
                <a:gd name="T22" fmla="*/ 512 w 15"/>
                <a:gd name="T23" fmla="*/ 478 h 24"/>
                <a:gd name="T24" fmla="*/ 512 w 15"/>
                <a:gd name="T25" fmla="*/ 478 h 24"/>
                <a:gd name="T26" fmla="*/ 512 w 15"/>
                <a:gd name="T27" fmla="*/ 356 h 24"/>
                <a:gd name="T28" fmla="*/ 643 w 15"/>
                <a:gd name="T29" fmla="*/ 0 h 24"/>
                <a:gd name="T30" fmla="*/ 512 w 15"/>
                <a:gd name="T31" fmla="*/ 0 h 24"/>
                <a:gd name="T32" fmla="*/ 258 w 15"/>
                <a:gd name="T33" fmla="*/ 0 h 24"/>
                <a:gd name="T34" fmla="*/ 127 w 15"/>
                <a:gd name="T35" fmla="*/ 117 h 24"/>
                <a:gd name="T36" fmla="*/ 127 w 15"/>
                <a:gd name="T37" fmla="*/ 239 h 24"/>
                <a:gd name="T38" fmla="*/ 127 w 15"/>
                <a:gd name="T39" fmla="*/ 356 h 24"/>
                <a:gd name="T40" fmla="*/ 0 w 15"/>
                <a:gd name="T41" fmla="*/ 356 h 24"/>
                <a:gd name="T42" fmla="*/ 897 w 15"/>
                <a:gd name="T43" fmla="*/ 2779 h 24"/>
                <a:gd name="T44" fmla="*/ 1951 w 15"/>
                <a:gd name="T45" fmla="*/ 2545 h 24"/>
                <a:gd name="T46" fmla="*/ 1951 w 15"/>
                <a:gd name="T47" fmla="*/ 2545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62" name="Freeform 65"/>
            <p:cNvSpPr>
              <a:spLocks/>
            </p:cNvSpPr>
            <p:nvPr/>
          </p:nvSpPr>
          <p:spPr bwMode="auto">
            <a:xfrm>
              <a:off x="4688" y="1765"/>
              <a:ext cx="98" cy="205"/>
            </a:xfrm>
            <a:custGeom>
              <a:avLst/>
              <a:gdLst>
                <a:gd name="T0" fmla="*/ 0 w 19"/>
                <a:gd name="T1" fmla="*/ 3597 h 42"/>
                <a:gd name="T2" fmla="*/ 0 w 19"/>
                <a:gd name="T3" fmla="*/ 3714 h 42"/>
                <a:gd name="T4" fmla="*/ 268 w 19"/>
                <a:gd name="T5" fmla="*/ 3954 h 42"/>
                <a:gd name="T6" fmla="*/ 825 w 19"/>
                <a:gd name="T7" fmla="*/ 4310 h 42"/>
                <a:gd name="T8" fmla="*/ 1222 w 19"/>
                <a:gd name="T9" fmla="*/ 4408 h 42"/>
                <a:gd name="T10" fmla="*/ 1382 w 19"/>
                <a:gd name="T11" fmla="*/ 4647 h 42"/>
                <a:gd name="T12" fmla="*/ 1516 w 19"/>
                <a:gd name="T13" fmla="*/ 4886 h 42"/>
                <a:gd name="T14" fmla="*/ 1785 w 19"/>
                <a:gd name="T15" fmla="*/ 4525 h 42"/>
                <a:gd name="T16" fmla="*/ 1914 w 19"/>
                <a:gd name="T17" fmla="*/ 4076 h 42"/>
                <a:gd name="T18" fmla="*/ 2342 w 19"/>
                <a:gd name="T19" fmla="*/ 3480 h 42"/>
                <a:gd name="T20" fmla="*/ 2605 w 19"/>
                <a:gd name="T21" fmla="*/ 3026 h 42"/>
                <a:gd name="T22" fmla="*/ 2476 w 19"/>
                <a:gd name="T23" fmla="*/ 2216 h 42"/>
                <a:gd name="T24" fmla="*/ 2342 w 19"/>
                <a:gd name="T25" fmla="*/ 1498 h 42"/>
                <a:gd name="T26" fmla="*/ 1914 w 19"/>
                <a:gd name="T27" fmla="*/ 1620 h 42"/>
                <a:gd name="T28" fmla="*/ 1785 w 19"/>
                <a:gd name="T29" fmla="*/ 1620 h 42"/>
                <a:gd name="T30" fmla="*/ 1651 w 19"/>
                <a:gd name="T31" fmla="*/ 1620 h 42"/>
                <a:gd name="T32" fmla="*/ 1785 w 19"/>
                <a:gd name="T33" fmla="*/ 1289 h 42"/>
                <a:gd name="T34" fmla="*/ 1914 w 19"/>
                <a:gd name="T35" fmla="*/ 1289 h 42"/>
                <a:gd name="T36" fmla="*/ 2048 w 19"/>
                <a:gd name="T37" fmla="*/ 927 h 42"/>
                <a:gd name="T38" fmla="*/ 2208 w 19"/>
                <a:gd name="T39" fmla="*/ 693 h 42"/>
                <a:gd name="T40" fmla="*/ 557 w 19"/>
                <a:gd name="T41" fmla="*/ 0 h 42"/>
                <a:gd name="T42" fmla="*/ 397 w 19"/>
                <a:gd name="T43" fmla="*/ 239 h 42"/>
                <a:gd name="T44" fmla="*/ 268 w 19"/>
                <a:gd name="T45" fmla="*/ 693 h 42"/>
                <a:gd name="T46" fmla="*/ 0 w 19"/>
                <a:gd name="T47" fmla="*/ 927 h 42"/>
                <a:gd name="T48" fmla="*/ 134 w 19"/>
                <a:gd name="T49" fmla="*/ 1049 h 42"/>
                <a:gd name="T50" fmla="*/ 134 w 19"/>
                <a:gd name="T51" fmla="*/ 1289 h 42"/>
                <a:gd name="T52" fmla="*/ 134 w 19"/>
                <a:gd name="T53" fmla="*/ 1738 h 42"/>
                <a:gd name="T54" fmla="*/ 397 w 19"/>
                <a:gd name="T55" fmla="*/ 1977 h 42"/>
                <a:gd name="T56" fmla="*/ 691 w 19"/>
                <a:gd name="T57" fmla="*/ 2099 h 42"/>
                <a:gd name="T58" fmla="*/ 959 w 19"/>
                <a:gd name="T59" fmla="*/ 2216 h 42"/>
                <a:gd name="T60" fmla="*/ 1222 w 19"/>
                <a:gd name="T61" fmla="*/ 2455 h 42"/>
                <a:gd name="T62" fmla="*/ 557 w 19"/>
                <a:gd name="T63" fmla="*/ 2787 h 42"/>
                <a:gd name="T64" fmla="*/ 134 w 19"/>
                <a:gd name="T65" fmla="*/ 3265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63" name="Freeform 66"/>
            <p:cNvSpPr>
              <a:spLocks/>
            </p:cNvSpPr>
            <p:nvPr/>
          </p:nvSpPr>
          <p:spPr bwMode="auto">
            <a:xfrm>
              <a:off x="4775" y="1672"/>
              <a:ext cx="118" cy="107"/>
            </a:xfrm>
            <a:custGeom>
              <a:avLst/>
              <a:gdLst>
                <a:gd name="T0" fmla="*/ 0 w 23"/>
                <a:gd name="T1" fmla="*/ 447 h 22"/>
                <a:gd name="T2" fmla="*/ 1077 w 23"/>
                <a:gd name="T3" fmla="*/ 238 h 22"/>
                <a:gd name="T4" fmla="*/ 1077 w 23"/>
                <a:gd name="T5" fmla="*/ 355 h 22"/>
                <a:gd name="T6" fmla="*/ 1211 w 23"/>
                <a:gd name="T7" fmla="*/ 355 h 22"/>
                <a:gd name="T8" fmla="*/ 1211 w 23"/>
                <a:gd name="T9" fmla="*/ 355 h 22"/>
                <a:gd name="T10" fmla="*/ 2709 w 23"/>
                <a:gd name="T11" fmla="*/ 0 h 22"/>
                <a:gd name="T12" fmla="*/ 3104 w 23"/>
                <a:gd name="T13" fmla="*/ 1041 h 22"/>
                <a:gd name="T14" fmla="*/ 3104 w 23"/>
                <a:gd name="T15" fmla="*/ 1158 h 22"/>
                <a:gd name="T16" fmla="*/ 2976 w 23"/>
                <a:gd name="T17" fmla="*/ 1158 h 22"/>
                <a:gd name="T18" fmla="*/ 3104 w 23"/>
                <a:gd name="T19" fmla="*/ 1279 h 22"/>
                <a:gd name="T20" fmla="*/ 3104 w 23"/>
                <a:gd name="T21" fmla="*/ 1279 h 22"/>
                <a:gd name="T22" fmla="*/ 2842 w 23"/>
                <a:gd name="T23" fmla="*/ 1372 h 22"/>
                <a:gd name="T24" fmla="*/ 2288 w 23"/>
                <a:gd name="T25" fmla="*/ 1488 h 22"/>
                <a:gd name="T26" fmla="*/ 2160 w 23"/>
                <a:gd name="T27" fmla="*/ 1488 h 22"/>
                <a:gd name="T28" fmla="*/ 2160 w 23"/>
                <a:gd name="T29" fmla="*/ 1488 h 22"/>
                <a:gd name="T30" fmla="*/ 2160 w 23"/>
                <a:gd name="T31" fmla="*/ 1610 h 22"/>
                <a:gd name="T32" fmla="*/ 2160 w 23"/>
                <a:gd name="T33" fmla="*/ 1610 h 22"/>
                <a:gd name="T34" fmla="*/ 1765 w 23"/>
                <a:gd name="T35" fmla="*/ 1727 h 22"/>
                <a:gd name="T36" fmla="*/ 1344 w 23"/>
                <a:gd name="T37" fmla="*/ 1843 h 22"/>
                <a:gd name="T38" fmla="*/ 1344 w 23"/>
                <a:gd name="T39" fmla="*/ 1843 h 22"/>
                <a:gd name="T40" fmla="*/ 1077 w 23"/>
                <a:gd name="T41" fmla="*/ 2082 h 22"/>
                <a:gd name="T42" fmla="*/ 395 w 23"/>
                <a:gd name="T43" fmla="*/ 2412 h 22"/>
                <a:gd name="T44" fmla="*/ 262 w 23"/>
                <a:gd name="T45" fmla="*/ 2529 h 22"/>
                <a:gd name="T46" fmla="*/ 0 w 23"/>
                <a:gd name="T47" fmla="*/ 2412 h 22"/>
                <a:gd name="T48" fmla="*/ 262 w 23"/>
                <a:gd name="T49" fmla="*/ 2174 h 22"/>
                <a:gd name="T50" fmla="*/ 262 w 23"/>
                <a:gd name="T51" fmla="*/ 2082 h 22"/>
                <a:gd name="T52" fmla="*/ 262 w 23"/>
                <a:gd name="T53" fmla="*/ 1965 h 22"/>
                <a:gd name="T54" fmla="*/ 0 w 23"/>
                <a:gd name="T55" fmla="*/ 447 h 22"/>
                <a:gd name="T56" fmla="*/ 0 w 23"/>
                <a:gd name="T57" fmla="*/ 4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64" name="Freeform 67"/>
            <p:cNvSpPr>
              <a:spLocks/>
            </p:cNvSpPr>
            <p:nvPr/>
          </p:nvSpPr>
          <p:spPr bwMode="auto">
            <a:xfrm>
              <a:off x="4770" y="1589"/>
              <a:ext cx="232" cy="112"/>
            </a:xfrm>
            <a:custGeom>
              <a:avLst/>
              <a:gdLst>
                <a:gd name="T0" fmla="*/ 1382 w 45"/>
                <a:gd name="T1" fmla="*/ 808 h 23"/>
                <a:gd name="T2" fmla="*/ 3294 w 45"/>
                <a:gd name="T3" fmla="*/ 355 h 23"/>
                <a:gd name="T4" fmla="*/ 3428 w 45"/>
                <a:gd name="T5" fmla="*/ 355 h 23"/>
                <a:gd name="T6" fmla="*/ 3428 w 45"/>
                <a:gd name="T7" fmla="*/ 239 h 23"/>
                <a:gd name="T8" fmla="*/ 3697 w 45"/>
                <a:gd name="T9" fmla="*/ 0 h 23"/>
                <a:gd name="T10" fmla="*/ 3985 w 45"/>
                <a:gd name="T11" fmla="*/ 0 h 23"/>
                <a:gd name="T12" fmla="*/ 4253 w 45"/>
                <a:gd name="T13" fmla="*/ 355 h 23"/>
                <a:gd name="T14" fmla="*/ 4387 w 45"/>
                <a:gd name="T15" fmla="*/ 570 h 23"/>
                <a:gd name="T16" fmla="*/ 4119 w 45"/>
                <a:gd name="T17" fmla="*/ 808 h 23"/>
                <a:gd name="T18" fmla="*/ 3985 w 45"/>
                <a:gd name="T19" fmla="*/ 1164 h 23"/>
                <a:gd name="T20" fmla="*/ 4516 w 45"/>
                <a:gd name="T21" fmla="*/ 1164 h 23"/>
                <a:gd name="T22" fmla="*/ 4944 w 45"/>
                <a:gd name="T23" fmla="*/ 1729 h 23"/>
                <a:gd name="T24" fmla="*/ 5609 w 45"/>
                <a:gd name="T25" fmla="*/ 1850 h 23"/>
                <a:gd name="T26" fmla="*/ 5903 w 45"/>
                <a:gd name="T27" fmla="*/ 1612 h 23"/>
                <a:gd name="T28" fmla="*/ 5769 w 45"/>
                <a:gd name="T29" fmla="*/ 1373 h 23"/>
                <a:gd name="T30" fmla="*/ 5475 w 45"/>
                <a:gd name="T31" fmla="*/ 1164 h 23"/>
                <a:gd name="T32" fmla="*/ 5769 w 45"/>
                <a:gd name="T33" fmla="*/ 1281 h 23"/>
                <a:gd name="T34" fmla="*/ 6166 w 45"/>
                <a:gd name="T35" fmla="*/ 1850 h 23"/>
                <a:gd name="T36" fmla="*/ 6032 w 45"/>
                <a:gd name="T37" fmla="*/ 1967 h 23"/>
                <a:gd name="T38" fmla="*/ 5475 w 45"/>
                <a:gd name="T39" fmla="*/ 2206 h 23"/>
                <a:gd name="T40" fmla="*/ 5078 w 45"/>
                <a:gd name="T41" fmla="*/ 2420 h 23"/>
                <a:gd name="T42" fmla="*/ 5078 w 45"/>
                <a:gd name="T43" fmla="*/ 2298 h 23"/>
                <a:gd name="T44" fmla="*/ 4944 w 45"/>
                <a:gd name="T45" fmla="*/ 2089 h 23"/>
                <a:gd name="T46" fmla="*/ 4650 w 45"/>
                <a:gd name="T47" fmla="*/ 2537 h 23"/>
                <a:gd name="T48" fmla="*/ 4387 w 45"/>
                <a:gd name="T49" fmla="*/ 2537 h 23"/>
                <a:gd name="T50" fmla="*/ 4387 w 45"/>
                <a:gd name="T51" fmla="*/ 2420 h 23"/>
                <a:gd name="T52" fmla="*/ 4119 w 45"/>
                <a:gd name="T53" fmla="*/ 2298 h 23"/>
                <a:gd name="T54" fmla="*/ 3825 w 45"/>
                <a:gd name="T55" fmla="*/ 2206 h 23"/>
                <a:gd name="T56" fmla="*/ 3697 w 45"/>
                <a:gd name="T57" fmla="*/ 1967 h 23"/>
                <a:gd name="T58" fmla="*/ 2872 w 45"/>
                <a:gd name="T59" fmla="*/ 1967 h 23"/>
                <a:gd name="T60" fmla="*/ 1382 w 45"/>
                <a:gd name="T61" fmla="*/ 2298 h 23"/>
                <a:gd name="T62" fmla="*/ 1222 w 45"/>
                <a:gd name="T63" fmla="*/ 2206 h 23"/>
                <a:gd name="T64" fmla="*/ 0 w 45"/>
                <a:gd name="T65" fmla="*/ 2420 h 23"/>
                <a:gd name="T66" fmla="*/ 0 w 45"/>
                <a:gd name="T67" fmla="*/ 1042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65" name="Freeform 68"/>
            <p:cNvSpPr>
              <a:spLocks/>
            </p:cNvSpPr>
            <p:nvPr/>
          </p:nvSpPr>
          <p:spPr bwMode="auto">
            <a:xfrm>
              <a:off x="4878" y="1662"/>
              <a:ext cx="61" cy="64"/>
            </a:xfrm>
            <a:custGeom>
              <a:avLst/>
              <a:gdLst>
                <a:gd name="T0" fmla="*/ 0 w 12"/>
                <a:gd name="T1" fmla="*/ 241 h 13"/>
                <a:gd name="T2" fmla="*/ 386 w 12"/>
                <a:gd name="T3" fmla="*/ 1310 h 13"/>
                <a:gd name="T4" fmla="*/ 386 w 12"/>
                <a:gd name="T5" fmla="*/ 1428 h 13"/>
                <a:gd name="T6" fmla="*/ 259 w 12"/>
                <a:gd name="T7" fmla="*/ 1428 h 13"/>
                <a:gd name="T8" fmla="*/ 386 w 12"/>
                <a:gd name="T9" fmla="*/ 1551 h 13"/>
                <a:gd name="T10" fmla="*/ 386 w 12"/>
                <a:gd name="T11" fmla="*/ 1551 h 13"/>
                <a:gd name="T12" fmla="*/ 386 w 12"/>
                <a:gd name="T13" fmla="*/ 1551 h 13"/>
                <a:gd name="T14" fmla="*/ 803 w 12"/>
                <a:gd name="T15" fmla="*/ 1428 h 13"/>
                <a:gd name="T16" fmla="*/ 930 w 12"/>
                <a:gd name="T17" fmla="*/ 1310 h 13"/>
                <a:gd name="T18" fmla="*/ 930 w 12"/>
                <a:gd name="T19" fmla="*/ 1186 h 13"/>
                <a:gd name="T20" fmla="*/ 930 w 12"/>
                <a:gd name="T21" fmla="*/ 1068 h 13"/>
                <a:gd name="T22" fmla="*/ 930 w 12"/>
                <a:gd name="T23" fmla="*/ 822 h 13"/>
                <a:gd name="T24" fmla="*/ 1057 w 12"/>
                <a:gd name="T25" fmla="*/ 729 h 13"/>
                <a:gd name="T26" fmla="*/ 1057 w 12"/>
                <a:gd name="T27" fmla="*/ 822 h 13"/>
                <a:gd name="T28" fmla="*/ 1057 w 12"/>
                <a:gd name="T29" fmla="*/ 945 h 13"/>
                <a:gd name="T30" fmla="*/ 1057 w 12"/>
                <a:gd name="T31" fmla="*/ 1186 h 13"/>
                <a:gd name="T32" fmla="*/ 1190 w 12"/>
                <a:gd name="T33" fmla="*/ 1186 h 13"/>
                <a:gd name="T34" fmla="*/ 1190 w 12"/>
                <a:gd name="T35" fmla="*/ 1186 h 13"/>
                <a:gd name="T36" fmla="*/ 1190 w 12"/>
                <a:gd name="T37" fmla="*/ 1068 h 13"/>
                <a:gd name="T38" fmla="*/ 1317 w 12"/>
                <a:gd name="T39" fmla="*/ 1068 h 13"/>
                <a:gd name="T40" fmla="*/ 1449 w 12"/>
                <a:gd name="T41" fmla="*/ 945 h 13"/>
                <a:gd name="T42" fmla="*/ 1576 w 12"/>
                <a:gd name="T43" fmla="*/ 945 h 13"/>
                <a:gd name="T44" fmla="*/ 1576 w 12"/>
                <a:gd name="T45" fmla="*/ 945 h 13"/>
                <a:gd name="T46" fmla="*/ 1449 w 12"/>
                <a:gd name="T47" fmla="*/ 822 h 13"/>
                <a:gd name="T48" fmla="*/ 1449 w 12"/>
                <a:gd name="T49" fmla="*/ 729 h 13"/>
                <a:gd name="T50" fmla="*/ 1449 w 12"/>
                <a:gd name="T51" fmla="*/ 729 h 13"/>
                <a:gd name="T52" fmla="*/ 1317 w 12"/>
                <a:gd name="T53" fmla="*/ 729 h 13"/>
                <a:gd name="T54" fmla="*/ 1190 w 12"/>
                <a:gd name="T55" fmla="*/ 606 h 13"/>
                <a:gd name="T56" fmla="*/ 1190 w 12"/>
                <a:gd name="T57" fmla="*/ 606 h 13"/>
                <a:gd name="T58" fmla="*/ 930 w 12"/>
                <a:gd name="T59" fmla="*/ 482 h 13"/>
                <a:gd name="T60" fmla="*/ 803 w 12"/>
                <a:gd name="T61" fmla="*/ 241 h 13"/>
                <a:gd name="T62" fmla="*/ 803 w 12"/>
                <a:gd name="T63" fmla="*/ 241 h 13"/>
                <a:gd name="T64" fmla="*/ 646 w 12"/>
                <a:gd name="T65" fmla="*/ 0 h 13"/>
                <a:gd name="T66" fmla="*/ 0 w 12"/>
                <a:gd name="T67" fmla="*/ 241 h 13"/>
                <a:gd name="T68" fmla="*/ 0 w 12"/>
                <a:gd name="T69" fmla="*/ 24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66" name="Freeform 69"/>
            <p:cNvSpPr>
              <a:spLocks/>
            </p:cNvSpPr>
            <p:nvPr/>
          </p:nvSpPr>
          <p:spPr bwMode="auto">
            <a:xfrm>
              <a:off x="4811" y="1394"/>
              <a:ext cx="108" cy="229"/>
            </a:xfrm>
            <a:custGeom>
              <a:avLst/>
              <a:gdLst>
                <a:gd name="T0" fmla="*/ 2854 w 21"/>
                <a:gd name="T1" fmla="*/ 4629 h 47"/>
                <a:gd name="T2" fmla="*/ 2726 w 21"/>
                <a:gd name="T3" fmla="*/ 4629 h 47"/>
                <a:gd name="T4" fmla="*/ 2592 w 21"/>
                <a:gd name="T5" fmla="*/ 4629 h 47"/>
                <a:gd name="T6" fmla="*/ 2458 w 21"/>
                <a:gd name="T7" fmla="*/ 4867 h 47"/>
                <a:gd name="T8" fmla="*/ 2299 w 21"/>
                <a:gd name="T9" fmla="*/ 4867 h 47"/>
                <a:gd name="T10" fmla="*/ 2299 w 21"/>
                <a:gd name="T11" fmla="*/ 4984 h 47"/>
                <a:gd name="T12" fmla="*/ 2299 w 21"/>
                <a:gd name="T13" fmla="*/ 4984 h 47"/>
                <a:gd name="T14" fmla="*/ 2299 w 21"/>
                <a:gd name="T15" fmla="*/ 4984 h 47"/>
                <a:gd name="T16" fmla="*/ 2170 w 21"/>
                <a:gd name="T17" fmla="*/ 4984 h 47"/>
                <a:gd name="T18" fmla="*/ 2170 w 21"/>
                <a:gd name="T19" fmla="*/ 5082 h 47"/>
                <a:gd name="T20" fmla="*/ 262 w 21"/>
                <a:gd name="T21" fmla="*/ 5438 h 47"/>
                <a:gd name="T22" fmla="*/ 134 w 21"/>
                <a:gd name="T23" fmla="*/ 5316 h 47"/>
                <a:gd name="T24" fmla="*/ 0 w 21"/>
                <a:gd name="T25" fmla="*/ 5199 h 47"/>
                <a:gd name="T26" fmla="*/ 0 w 21"/>
                <a:gd name="T27" fmla="*/ 5082 h 47"/>
                <a:gd name="T28" fmla="*/ 134 w 21"/>
                <a:gd name="T29" fmla="*/ 4984 h 47"/>
                <a:gd name="T30" fmla="*/ 0 w 21"/>
                <a:gd name="T31" fmla="*/ 4746 h 47"/>
                <a:gd name="T32" fmla="*/ 0 w 21"/>
                <a:gd name="T33" fmla="*/ 3942 h 47"/>
                <a:gd name="T34" fmla="*/ 0 w 21"/>
                <a:gd name="T35" fmla="*/ 3703 h 47"/>
                <a:gd name="T36" fmla="*/ 134 w 21"/>
                <a:gd name="T37" fmla="*/ 3230 h 47"/>
                <a:gd name="T38" fmla="*/ 134 w 21"/>
                <a:gd name="T39" fmla="*/ 3016 h 47"/>
                <a:gd name="T40" fmla="*/ 134 w 21"/>
                <a:gd name="T41" fmla="*/ 2777 h 47"/>
                <a:gd name="T42" fmla="*/ 134 w 21"/>
                <a:gd name="T43" fmla="*/ 2538 h 47"/>
                <a:gd name="T44" fmla="*/ 134 w 21"/>
                <a:gd name="T45" fmla="*/ 2422 h 47"/>
                <a:gd name="T46" fmla="*/ 134 w 21"/>
                <a:gd name="T47" fmla="*/ 2305 h 47"/>
                <a:gd name="T48" fmla="*/ 555 w 21"/>
                <a:gd name="T49" fmla="*/ 2090 h 47"/>
                <a:gd name="T50" fmla="*/ 689 w 21"/>
                <a:gd name="T51" fmla="*/ 1613 h 47"/>
                <a:gd name="T52" fmla="*/ 555 w 21"/>
                <a:gd name="T53" fmla="*/ 1379 h 47"/>
                <a:gd name="T54" fmla="*/ 555 w 21"/>
                <a:gd name="T55" fmla="*/ 1164 h 47"/>
                <a:gd name="T56" fmla="*/ 555 w 21"/>
                <a:gd name="T57" fmla="*/ 1164 h 47"/>
                <a:gd name="T58" fmla="*/ 555 w 21"/>
                <a:gd name="T59" fmla="*/ 1043 h 47"/>
                <a:gd name="T60" fmla="*/ 396 w 21"/>
                <a:gd name="T61" fmla="*/ 809 h 47"/>
                <a:gd name="T62" fmla="*/ 555 w 21"/>
                <a:gd name="T63" fmla="*/ 453 h 47"/>
                <a:gd name="T64" fmla="*/ 396 w 21"/>
                <a:gd name="T65" fmla="*/ 356 h 47"/>
                <a:gd name="T66" fmla="*/ 396 w 21"/>
                <a:gd name="T67" fmla="*/ 239 h 47"/>
                <a:gd name="T68" fmla="*/ 555 w 21"/>
                <a:gd name="T69" fmla="*/ 239 h 47"/>
                <a:gd name="T70" fmla="*/ 689 w 21"/>
                <a:gd name="T71" fmla="*/ 117 h 47"/>
                <a:gd name="T72" fmla="*/ 818 w 21"/>
                <a:gd name="T73" fmla="*/ 117 h 47"/>
                <a:gd name="T74" fmla="*/ 818 w 21"/>
                <a:gd name="T75" fmla="*/ 117 h 47"/>
                <a:gd name="T76" fmla="*/ 951 w 21"/>
                <a:gd name="T77" fmla="*/ 0 h 47"/>
                <a:gd name="T78" fmla="*/ 2299 w 21"/>
                <a:gd name="T79" fmla="*/ 3347 h 47"/>
                <a:gd name="T80" fmla="*/ 2299 w 21"/>
                <a:gd name="T81" fmla="*/ 3464 h 47"/>
                <a:gd name="T82" fmla="*/ 2299 w 21"/>
                <a:gd name="T83" fmla="*/ 3586 h 47"/>
                <a:gd name="T84" fmla="*/ 2299 w 21"/>
                <a:gd name="T85" fmla="*/ 3586 h 47"/>
                <a:gd name="T86" fmla="*/ 2592 w 21"/>
                <a:gd name="T87" fmla="*/ 3820 h 47"/>
                <a:gd name="T88" fmla="*/ 2726 w 21"/>
                <a:gd name="T89" fmla="*/ 3820 h 47"/>
                <a:gd name="T90" fmla="*/ 2726 w 21"/>
                <a:gd name="T91" fmla="*/ 3942 h 47"/>
                <a:gd name="T92" fmla="*/ 2726 w 21"/>
                <a:gd name="T93" fmla="*/ 4059 h 47"/>
                <a:gd name="T94" fmla="*/ 2854 w 21"/>
                <a:gd name="T95" fmla="*/ 4273 h 47"/>
                <a:gd name="T96" fmla="*/ 2854 w 21"/>
                <a:gd name="T97" fmla="*/ 4390 h 47"/>
                <a:gd name="T98" fmla="*/ 2854 w 21"/>
                <a:gd name="T99" fmla="*/ 4512 h 47"/>
                <a:gd name="T100" fmla="*/ 2854 w 21"/>
                <a:gd name="T101" fmla="*/ 4629 h 47"/>
                <a:gd name="T102" fmla="*/ 2854 w 21"/>
                <a:gd name="T103" fmla="*/ 4629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67" name="Freeform 70"/>
            <p:cNvSpPr>
              <a:spLocks/>
            </p:cNvSpPr>
            <p:nvPr/>
          </p:nvSpPr>
          <p:spPr bwMode="auto">
            <a:xfrm>
              <a:off x="4847" y="1189"/>
              <a:ext cx="251" cy="385"/>
            </a:xfrm>
            <a:custGeom>
              <a:avLst/>
              <a:gdLst>
                <a:gd name="T0" fmla="*/ 1337 w 49"/>
                <a:gd name="T1" fmla="*/ 8217 h 79"/>
                <a:gd name="T2" fmla="*/ 1337 w 49"/>
                <a:gd name="T3" fmla="*/ 8455 h 79"/>
                <a:gd name="T4" fmla="*/ 1598 w 49"/>
                <a:gd name="T5" fmla="*/ 8694 h 79"/>
                <a:gd name="T6" fmla="*/ 1757 w 49"/>
                <a:gd name="T7" fmla="*/ 8787 h 79"/>
                <a:gd name="T8" fmla="*/ 1890 w 49"/>
                <a:gd name="T9" fmla="*/ 9143 h 79"/>
                <a:gd name="T10" fmla="*/ 2018 w 49"/>
                <a:gd name="T11" fmla="*/ 8909 h 79"/>
                <a:gd name="T12" fmla="*/ 2151 w 49"/>
                <a:gd name="T13" fmla="*/ 8455 h 79"/>
                <a:gd name="T14" fmla="*/ 2413 w 49"/>
                <a:gd name="T15" fmla="*/ 7861 h 79"/>
                <a:gd name="T16" fmla="*/ 2413 w 49"/>
                <a:gd name="T17" fmla="*/ 7768 h 79"/>
                <a:gd name="T18" fmla="*/ 2674 w 49"/>
                <a:gd name="T19" fmla="*/ 7291 h 79"/>
                <a:gd name="T20" fmla="*/ 2833 w 49"/>
                <a:gd name="T21" fmla="*/ 7412 h 79"/>
                <a:gd name="T22" fmla="*/ 2966 w 49"/>
                <a:gd name="T23" fmla="*/ 7412 h 79"/>
                <a:gd name="T24" fmla="*/ 2966 w 49"/>
                <a:gd name="T25" fmla="*/ 7174 h 79"/>
                <a:gd name="T26" fmla="*/ 3488 w 49"/>
                <a:gd name="T27" fmla="*/ 7052 h 79"/>
                <a:gd name="T28" fmla="*/ 3488 w 49"/>
                <a:gd name="T29" fmla="*/ 6842 h 79"/>
                <a:gd name="T30" fmla="*/ 3755 w 49"/>
                <a:gd name="T31" fmla="*/ 6720 h 79"/>
                <a:gd name="T32" fmla="*/ 3908 w 49"/>
                <a:gd name="T33" fmla="*/ 6482 h 79"/>
                <a:gd name="T34" fmla="*/ 4170 w 49"/>
                <a:gd name="T35" fmla="*/ 6009 h 79"/>
                <a:gd name="T36" fmla="*/ 4170 w 49"/>
                <a:gd name="T37" fmla="*/ 5911 h 79"/>
                <a:gd name="T38" fmla="*/ 4564 w 49"/>
                <a:gd name="T39" fmla="*/ 5911 h 79"/>
                <a:gd name="T40" fmla="*/ 4697 w 49"/>
                <a:gd name="T41" fmla="*/ 5678 h 79"/>
                <a:gd name="T42" fmla="*/ 4984 w 49"/>
                <a:gd name="T43" fmla="*/ 5439 h 79"/>
                <a:gd name="T44" fmla="*/ 5379 w 49"/>
                <a:gd name="T45" fmla="*/ 5556 h 79"/>
                <a:gd name="T46" fmla="*/ 5773 w 49"/>
                <a:gd name="T47" fmla="*/ 5083 h 79"/>
                <a:gd name="T48" fmla="*/ 6193 w 49"/>
                <a:gd name="T49" fmla="*/ 4752 h 79"/>
                <a:gd name="T50" fmla="*/ 6454 w 49"/>
                <a:gd name="T51" fmla="*/ 4630 h 79"/>
                <a:gd name="T52" fmla="*/ 6587 w 49"/>
                <a:gd name="T53" fmla="*/ 4396 h 79"/>
                <a:gd name="T54" fmla="*/ 6454 w 49"/>
                <a:gd name="T55" fmla="*/ 4274 h 79"/>
                <a:gd name="T56" fmla="*/ 6326 w 49"/>
                <a:gd name="T57" fmla="*/ 4157 h 79"/>
                <a:gd name="T58" fmla="*/ 6454 w 49"/>
                <a:gd name="T59" fmla="*/ 4060 h 79"/>
                <a:gd name="T60" fmla="*/ 6326 w 49"/>
                <a:gd name="T61" fmla="*/ 3704 h 79"/>
                <a:gd name="T62" fmla="*/ 6060 w 49"/>
                <a:gd name="T63" fmla="*/ 3587 h 79"/>
                <a:gd name="T64" fmla="*/ 5773 w 49"/>
                <a:gd name="T65" fmla="*/ 3704 h 79"/>
                <a:gd name="T66" fmla="*/ 5512 w 49"/>
                <a:gd name="T67" fmla="*/ 3231 h 79"/>
                <a:gd name="T68" fmla="*/ 5512 w 49"/>
                <a:gd name="T69" fmla="*/ 3017 h 79"/>
                <a:gd name="T70" fmla="*/ 5379 w 49"/>
                <a:gd name="T71" fmla="*/ 3017 h 79"/>
                <a:gd name="T72" fmla="*/ 5117 w 49"/>
                <a:gd name="T73" fmla="*/ 3017 h 79"/>
                <a:gd name="T74" fmla="*/ 4830 w 49"/>
                <a:gd name="T75" fmla="*/ 2900 h 79"/>
                <a:gd name="T76" fmla="*/ 4697 w 49"/>
                <a:gd name="T77" fmla="*/ 2539 h 79"/>
                <a:gd name="T78" fmla="*/ 3227 w 49"/>
                <a:gd name="T79" fmla="*/ 0 h 79"/>
                <a:gd name="T80" fmla="*/ 2966 w 49"/>
                <a:gd name="T81" fmla="*/ 0 h 79"/>
                <a:gd name="T82" fmla="*/ 2833 w 49"/>
                <a:gd name="T83" fmla="*/ 239 h 79"/>
                <a:gd name="T84" fmla="*/ 2413 w 49"/>
                <a:gd name="T85" fmla="*/ 239 h 79"/>
                <a:gd name="T86" fmla="*/ 2018 w 49"/>
                <a:gd name="T87" fmla="*/ 570 h 79"/>
                <a:gd name="T88" fmla="*/ 1890 w 49"/>
                <a:gd name="T89" fmla="*/ 239 h 79"/>
                <a:gd name="T90" fmla="*/ 1757 w 49"/>
                <a:gd name="T91" fmla="*/ 117 h 79"/>
                <a:gd name="T92" fmla="*/ 814 w 49"/>
                <a:gd name="T93" fmla="*/ 1852 h 79"/>
                <a:gd name="T94" fmla="*/ 943 w 49"/>
                <a:gd name="T95" fmla="*/ 2208 h 79"/>
                <a:gd name="T96" fmla="*/ 943 w 49"/>
                <a:gd name="T97" fmla="*/ 2539 h 79"/>
                <a:gd name="T98" fmla="*/ 681 w 49"/>
                <a:gd name="T99" fmla="*/ 2778 h 79"/>
                <a:gd name="T100" fmla="*/ 814 w 49"/>
                <a:gd name="T101" fmla="*/ 3704 h 79"/>
                <a:gd name="T102" fmla="*/ 522 w 49"/>
                <a:gd name="T103" fmla="*/ 4157 h 79"/>
                <a:gd name="T104" fmla="*/ 522 w 49"/>
                <a:gd name="T105" fmla="*/ 4513 h 79"/>
                <a:gd name="T106" fmla="*/ 394 w 49"/>
                <a:gd name="T107" fmla="*/ 4630 h 79"/>
                <a:gd name="T108" fmla="*/ 394 w 49"/>
                <a:gd name="T109" fmla="*/ 4869 h 79"/>
                <a:gd name="T110" fmla="*/ 133 w 49"/>
                <a:gd name="T111" fmla="*/ 4752 h 79"/>
                <a:gd name="T112" fmla="*/ 0 w 49"/>
                <a:gd name="T113" fmla="*/ 486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3068" name="Group 71"/>
            <p:cNvGrpSpPr>
              <a:grpSpLocks/>
            </p:cNvGrpSpPr>
            <p:nvPr/>
          </p:nvGrpSpPr>
          <p:grpSpPr bwMode="auto">
            <a:xfrm>
              <a:off x="2038" y="2920"/>
              <a:ext cx="609" cy="371"/>
              <a:chOff x="1991" y="3321"/>
              <a:chExt cx="361" cy="231"/>
            </a:xfrm>
          </p:grpSpPr>
          <p:sp>
            <p:nvSpPr>
              <p:cNvPr id="43069"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70"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71"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72"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73"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74"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75"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3076"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grpSp>
      <p:sp>
        <p:nvSpPr>
          <p:cNvPr id="43015" name="Rectangle 162"/>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3016" name="Rectangle 163"/>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3017" name="Rectangle 164"/>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3018" name="Rectangle 165"/>
          <p:cNvSpPr>
            <a:spLocks noChangeArrowheads="1"/>
          </p:cNvSpPr>
          <p:nvPr/>
        </p:nvSpPr>
        <p:spPr bwMode="auto">
          <a:xfrm>
            <a:off x="3064934" y="5961063"/>
            <a:ext cx="208844"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3019" name="Rectangle 166"/>
          <p:cNvSpPr>
            <a:spLocks noChangeArrowheads="1"/>
          </p:cNvSpPr>
          <p:nvPr/>
        </p:nvSpPr>
        <p:spPr bwMode="auto">
          <a:xfrm>
            <a:off x="395111" y="5892800"/>
            <a:ext cx="36307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89"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a:t>
            </a:r>
            <a:r>
              <a:rPr lang="en-US" sz="1400" b="1">
                <a:solidFill>
                  <a:srgbClr val="000000"/>
                </a:solidFill>
                <a:latin typeface="Arial Narrow" charset="0"/>
              </a:rPr>
              <a:t>Data       &lt;</a:t>
            </a:r>
            <a:r>
              <a:rPr lang="en-US" sz="1400" b="1" dirty="0">
                <a:solidFill>
                  <a:srgbClr val="000000"/>
                </a:solidFill>
                <a:latin typeface="Arial Narrow" charset="0"/>
              </a:rPr>
              <a:t>10</a:t>
            </a:r>
            <a:r>
              <a:rPr lang="en-US" sz="1400" b="1">
                <a:solidFill>
                  <a:srgbClr val="000000"/>
                </a:solidFill>
                <a:latin typeface="Arial Narrow" charset="0"/>
              </a:rPr>
              <a:t>%        10</a:t>
            </a:r>
            <a:r>
              <a:rPr lang="en-US" sz="1400" b="1" dirty="0">
                <a:solidFill>
                  <a:srgbClr val="000000"/>
                </a:solidFill>
                <a:latin typeface="Arial Narrow" charset="0"/>
              </a:rPr>
              <a:t>%–</a:t>
            </a:r>
            <a:r>
              <a:rPr lang="en-US" sz="1400" b="1">
                <a:solidFill>
                  <a:srgbClr val="000000"/>
                </a:solidFill>
                <a:latin typeface="Arial Narrow" charset="0"/>
              </a:rPr>
              <a:t>14%        15-19%</a:t>
            </a:r>
            <a:endParaRPr lang="en-US" sz="1400" b="1" dirty="0">
              <a:solidFill>
                <a:srgbClr val="000000"/>
              </a:solidFill>
              <a:latin typeface="Arial Narrow" charset="0"/>
            </a:endParaRPr>
          </a:p>
        </p:txBody>
      </p:sp>
      <p:sp>
        <p:nvSpPr>
          <p:cNvPr id="88" name="TextBox 87">
            <a:extLst>
              <a:ext uri="{FF2B5EF4-FFF2-40B4-BE49-F238E27FC236}">
                <a16:creationId xmlns:a16="http://schemas.microsoft.com/office/drawing/2014/main" xmlns="" id="{52D99341-9719-4DC3-BDC9-0FCE67797DA0}"/>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1994</a:t>
            </a:r>
          </a:p>
        </p:txBody>
      </p:sp>
      <p:sp>
        <p:nvSpPr>
          <p:cNvPr id="90" name="Rectangle 117">
            <a:extLst>
              <a:ext uri="{FF2B5EF4-FFF2-40B4-BE49-F238E27FC236}">
                <a16:creationId xmlns:a16="http://schemas.microsoft.com/office/drawing/2014/main" xmlns="" id="{9FCDC46E-53A1-498E-920E-CAFE81498AE7}"/>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7470397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034" name="Group 156"/>
          <p:cNvGrpSpPr>
            <a:grpSpLocks/>
          </p:cNvGrpSpPr>
          <p:nvPr/>
        </p:nvGrpSpPr>
        <p:grpSpPr bwMode="auto">
          <a:xfrm>
            <a:off x="1027440" y="1709738"/>
            <a:ext cx="6167967" cy="3567112"/>
            <a:chOff x="728" y="1077"/>
            <a:chExt cx="4371" cy="2247"/>
          </a:xfrm>
        </p:grpSpPr>
        <p:sp>
          <p:nvSpPr>
            <p:cNvPr id="44043" name="Freeform 5"/>
            <p:cNvSpPr>
              <a:spLocks/>
            </p:cNvSpPr>
            <p:nvPr/>
          </p:nvSpPr>
          <p:spPr bwMode="auto">
            <a:xfrm>
              <a:off x="2843" y="1262"/>
              <a:ext cx="457" cy="269"/>
            </a:xfrm>
            <a:custGeom>
              <a:avLst/>
              <a:gdLst>
                <a:gd name="T0" fmla="*/ 0 w 89"/>
                <a:gd name="T1" fmla="*/ 5957 h 55"/>
                <a:gd name="T2" fmla="*/ 688 w 89"/>
                <a:gd name="T3" fmla="*/ 0 h 55"/>
                <a:gd name="T4" fmla="*/ 5956 w 89"/>
                <a:gd name="T5" fmla="*/ 357 h 55"/>
                <a:gd name="T6" fmla="*/ 11102 w 89"/>
                <a:gd name="T7" fmla="*/ 479 h 55"/>
                <a:gd name="T8" fmla="*/ 11102 w 89"/>
                <a:gd name="T9" fmla="*/ 572 h 55"/>
                <a:gd name="T10" fmla="*/ 11230 w 89"/>
                <a:gd name="T11" fmla="*/ 1052 h 55"/>
                <a:gd name="T12" fmla="*/ 11230 w 89"/>
                <a:gd name="T13" fmla="*/ 1174 h 55"/>
                <a:gd name="T14" fmla="*/ 11102 w 89"/>
                <a:gd name="T15" fmla="*/ 1531 h 55"/>
                <a:gd name="T16" fmla="*/ 11102 w 89"/>
                <a:gd name="T17" fmla="*/ 2103 h 55"/>
                <a:gd name="T18" fmla="*/ 11363 w 89"/>
                <a:gd name="T19" fmla="*/ 2680 h 55"/>
                <a:gd name="T20" fmla="*/ 11497 w 89"/>
                <a:gd name="T21" fmla="*/ 2920 h 55"/>
                <a:gd name="T22" fmla="*/ 11656 w 89"/>
                <a:gd name="T23" fmla="*/ 3517 h 55"/>
                <a:gd name="T24" fmla="*/ 11656 w 89"/>
                <a:gd name="T25" fmla="*/ 4451 h 55"/>
                <a:gd name="T26" fmla="*/ 11784 w 89"/>
                <a:gd name="T27" fmla="*/ 4690 h 55"/>
                <a:gd name="T28" fmla="*/ 11784 w 89"/>
                <a:gd name="T29" fmla="*/ 5023 h 55"/>
                <a:gd name="T30" fmla="*/ 11784 w 89"/>
                <a:gd name="T31" fmla="*/ 5145 h 55"/>
                <a:gd name="T32" fmla="*/ 12051 w 89"/>
                <a:gd name="T33" fmla="*/ 5957 h 55"/>
                <a:gd name="T34" fmla="*/ 12051 w 89"/>
                <a:gd name="T35" fmla="*/ 6197 h 55"/>
                <a:gd name="T36" fmla="*/ 12051 w 89"/>
                <a:gd name="T37" fmla="*/ 6436 h 55"/>
                <a:gd name="T38" fmla="*/ 0 w 89"/>
                <a:gd name="T39" fmla="*/ 5957 h 55"/>
                <a:gd name="T40" fmla="*/ 0 w 89"/>
                <a:gd name="T41" fmla="*/ 595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44" name="Freeform 6"/>
            <p:cNvSpPr>
              <a:spLocks/>
            </p:cNvSpPr>
            <p:nvPr/>
          </p:nvSpPr>
          <p:spPr bwMode="auto">
            <a:xfrm>
              <a:off x="2823" y="1511"/>
              <a:ext cx="483" cy="312"/>
            </a:xfrm>
            <a:custGeom>
              <a:avLst/>
              <a:gdLst>
                <a:gd name="T0" fmla="*/ 0 w 94"/>
                <a:gd name="T1" fmla="*/ 5918 h 64"/>
                <a:gd name="T2" fmla="*/ 396 w 94"/>
                <a:gd name="T3" fmla="*/ 1974 h 64"/>
                <a:gd name="T4" fmla="*/ 555 w 94"/>
                <a:gd name="T5" fmla="*/ 0 h 64"/>
                <a:gd name="T6" fmla="*/ 12620 w 94"/>
                <a:gd name="T7" fmla="*/ 473 h 64"/>
                <a:gd name="T8" fmla="*/ 12620 w 94"/>
                <a:gd name="T9" fmla="*/ 687 h 64"/>
                <a:gd name="T10" fmla="*/ 12486 w 94"/>
                <a:gd name="T11" fmla="*/ 809 h 64"/>
                <a:gd name="T12" fmla="*/ 12198 w 94"/>
                <a:gd name="T13" fmla="*/ 1165 h 64"/>
                <a:gd name="T14" fmla="*/ 12198 w 94"/>
                <a:gd name="T15" fmla="*/ 1282 h 64"/>
                <a:gd name="T16" fmla="*/ 12753 w 94"/>
                <a:gd name="T17" fmla="*/ 1736 h 64"/>
                <a:gd name="T18" fmla="*/ 12753 w 94"/>
                <a:gd name="T19" fmla="*/ 5324 h 64"/>
                <a:gd name="T20" fmla="*/ 12753 w 94"/>
                <a:gd name="T21" fmla="*/ 5324 h 64"/>
                <a:gd name="T22" fmla="*/ 12486 w 94"/>
                <a:gd name="T23" fmla="*/ 5324 h 64"/>
                <a:gd name="T24" fmla="*/ 12620 w 94"/>
                <a:gd name="T25" fmla="*/ 5441 h 64"/>
                <a:gd name="T26" fmla="*/ 12753 w 94"/>
                <a:gd name="T27" fmla="*/ 5562 h 64"/>
                <a:gd name="T28" fmla="*/ 12620 w 94"/>
                <a:gd name="T29" fmla="*/ 5796 h 64"/>
                <a:gd name="T30" fmla="*/ 12753 w 94"/>
                <a:gd name="T31" fmla="*/ 5918 h 64"/>
                <a:gd name="T32" fmla="*/ 12753 w 94"/>
                <a:gd name="T33" fmla="*/ 6250 h 64"/>
                <a:gd name="T34" fmla="*/ 12620 w 94"/>
                <a:gd name="T35" fmla="*/ 6250 h 64"/>
                <a:gd name="T36" fmla="*/ 12753 w 94"/>
                <a:gd name="T37" fmla="*/ 6489 h 64"/>
                <a:gd name="T38" fmla="*/ 12486 w 94"/>
                <a:gd name="T39" fmla="*/ 6845 h 64"/>
                <a:gd name="T40" fmla="*/ 12753 w 94"/>
                <a:gd name="T41" fmla="*/ 7176 h 64"/>
                <a:gd name="T42" fmla="*/ 12753 w 94"/>
                <a:gd name="T43" fmla="*/ 7415 h 64"/>
                <a:gd name="T44" fmla="*/ 12753 w 94"/>
                <a:gd name="T45" fmla="*/ 7415 h 64"/>
                <a:gd name="T46" fmla="*/ 12358 w 94"/>
                <a:gd name="T47" fmla="*/ 7176 h 64"/>
                <a:gd name="T48" fmla="*/ 11669 w 94"/>
                <a:gd name="T49" fmla="*/ 6845 h 64"/>
                <a:gd name="T50" fmla="*/ 11407 w 94"/>
                <a:gd name="T51" fmla="*/ 6728 h 64"/>
                <a:gd name="T52" fmla="*/ 11114 w 94"/>
                <a:gd name="T53" fmla="*/ 6728 h 64"/>
                <a:gd name="T54" fmla="*/ 10852 w 94"/>
                <a:gd name="T55" fmla="*/ 6937 h 64"/>
                <a:gd name="T56" fmla="*/ 10718 w 94"/>
                <a:gd name="T57" fmla="*/ 6937 h 64"/>
                <a:gd name="T58" fmla="*/ 10456 w 94"/>
                <a:gd name="T59" fmla="*/ 6937 h 64"/>
                <a:gd name="T60" fmla="*/ 10323 w 94"/>
                <a:gd name="T61" fmla="*/ 6606 h 64"/>
                <a:gd name="T62" fmla="*/ 10164 w 94"/>
                <a:gd name="T63" fmla="*/ 6489 h 64"/>
                <a:gd name="T64" fmla="*/ 9902 w 94"/>
                <a:gd name="T65" fmla="*/ 6606 h 64"/>
                <a:gd name="T66" fmla="*/ 9634 w 94"/>
                <a:gd name="T67" fmla="*/ 6606 h 64"/>
                <a:gd name="T68" fmla="*/ 9372 w 94"/>
                <a:gd name="T69" fmla="*/ 6250 h 64"/>
                <a:gd name="T70" fmla="*/ 0 w 94"/>
                <a:gd name="T71" fmla="*/ 5918 h 64"/>
                <a:gd name="T72" fmla="*/ 0 w 94"/>
                <a:gd name="T73" fmla="*/ 5918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45" name="Freeform 7"/>
            <p:cNvSpPr>
              <a:spLocks/>
            </p:cNvSpPr>
            <p:nvPr/>
          </p:nvSpPr>
          <p:spPr bwMode="auto">
            <a:xfrm>
              <a:off x="2807" y="1760"/>
              <a:ext cx="571" cy="268"/>
            </a:xfrm>
            <a:custGeom>
              <a:avLst/>
              <a:gdLst>
                <a:gd name="T0" fmla="*/ 0 w 111"/>
                <a:gd name="T1" fmla="*/ 3942 h 55"/>
                <a:gd name="T2" fmla="*/ 396 w 111"/>
                <a:gd name="T3" fmla="*/ 0 h 55"/>
                <a:gd name="T4" fmla="*/ 9789 w 111"/>
                <a:gd name="T5" fmla="*/ 356 h 55"/>
                <a:gd name="T6" fmla="*/ 10083 w 111"/>
                <a:gd name="T7" fmla="*/ 687 h 55"/>
                <a:gd name="T8" fmla="*/ 10345 w 111"/>
                <a:gd name="T9" fmla="*/ 687 h 55"/>
                <a:gd name="T10" fmla="*/ 10612 w 111"/>
                <a:gd name="T11" fmla="*/ 570 h 55"/>
                <a:gd name="T12" fmla="*/ 10746 w 111"/>
                <a:gd name="T13" fmla="*/ 687 h 55"/>
                <a:gd name="T14" fmla="*/ 10900 w 111"/>
                <a:gd name="T15" fmla="*/ 1043 h 55"/>
                <a:gd name="T16" fmla="*/ 11168 w 111"/>
                <a:gd name="T17" fmla="*/ 1043 h 55"/>
                <a:gd name="T18" fmla="*/ 11302 w 111"/>
                <a:gd name="T19" fmla="*/ 1043 h 55"/>
                <a:gd name="T20" fmla="*/ 11564 w 111"/>
                <a:gd name="T21" fmla="*/ 809 h 55"/>
                <a:gd name="T22" fmla="*/ 11857 w 111"/>
                <a:gd name="T23" fmla="*/ 809 h 55"/>
                <a:gd name="T24" fmla="*/ 12120 w 111"/>
                <a:gd name="T25" fmla="*/ 926 h 55"/>
                <a:gd name="T26" fmla="*/ 12809 w 111"/>
                <a:gd name="T27" fmla="*/ 1282 h 55"/>
                <a:gd name="T28" fmla="*/ 13205 w 111"/>
                <a:gd name="T29" fmla="*/ 1496 h 55"/>
                <a:gd name="T30" fmla="*/ 13205 w 111"/>
                <a:gd name="T31" fmla="*/ 1735 h 55"/>
                <a:gd name="T32" fmla="*/ 13467 w 111"/>
                <a:gd name="T33" fmla="*/ 1852 h 55"/>
                <a:gd name="T34" fmla="*/ 13467 w 111"/>
                <a:gd name="T35" fmla="*/ 1969 h 55"/>
                <a:gd name="T36" fmla="*/ 13339 w 111"/>
                <a:gd name="T37" fmla="*/ 2207 h 55"/>
                <a:gd name="T38" fmla="*/ 13467 w 111"/>
                <a:gd name="T39" fmla="*/ 2422 h 55"/>
                <a:gd name="T40" fmla="*/ 13601 w 111"/>
                <a:gd name="T41" fmla="*/ 2777 h 55"/>
                <a:gd name="T42" fmla="*/ 13761 w 111"/>
                <a:gd name="T43" fmla="*/ 2894 h 55"/>
                <a:gd name="T44" fmla="*/ 13761 w 111"/>
                <a:gd name="T45" fmla="*/ 3016 h 55"/>
                <a:gd name="T46" fmla="*/ 13761 w 111"/>
                <a:gd name="T47" fmla="*/ 3231 h 55"/>
                <a:gd name="T48" fmla="*/ 14023 w 111"/>
                <a:gd name="T49" fmla="*/ 3348 h 55"/>
                <a:gd name="T50" fmla="*/ 14157 w 111"/>
                <a:gd name="T51" fmla="*/ 3465 h 55"/>
                <a:gd name="T52" fmla="*/ 14023 w 111"/>
                <a:gd name="T53" fmla="*/ 3703 h 55"/>
                <a:gd name="T54" fmla="*/ 14023 w 111"/>
                <a:gd name="T55" fmla="*/ 3942 h 55"/>
                <a:gd name="T56" fmla="*/ 14290 w 111"/>
                <a:gd name="T57" fmla="*/ 4059 h 55"/>
                <a:gd name="T58" fmla="*/ 14290 w 111"/>
                <a:gd name="T59" fmla="*/ 4273 h 55"/>
                <a:gd name="T60" fmla="*/ 14157 w 111"/>
                <a:gd name="T61" fmla="*/ 4390 h 55"/>
                <a:gd name="T62" fmla="*/ 14290 w 111"/>
                <a:gd name="T63" fmla="*/ 4512 h 55"/>
                <a:gd name="T64" fmla="*/ 14424 w 111"/>
                <a:gd name="T65" fmla="*/ 4751 h 55"/>
                <a:gd name="T66" fmla="*/ 14290 w 111"/>
                <a:gd name="T67" fmla="*/ 4868 h 55"/>
                <a:gd name="T68" fmla="*/ 14424 w 111"/>
                <a:gd name="T69" fmla="*/ 5082 h 55"/>
                <a:gd name="T70" fmla="*/ 14424 w 111"/>
                <a:gd name="T71" fmla="*/ 5199 h 55"/>
                <a:gd name="T72" fmla="*/ 14553 w 111"/>
                <a:gd name="T73" fmla="*/ 5316 h 55"/>
                <a:gd name="T74" fmla="*/ 14712 w 111"/>
                <a:gd name="T75" fmla="*/ 5555 h 55"/>
                <a:gd name="T76" fmla="*/ 14846 w 111"/>
                <a:gd name="T77" fmla="*/ 5794 h 55"/>
                <a:gd name="T78" fmla="*/ 15108 w 111"/>
                <a:gd name="T79" fmla="*/ 6008 h 55"/>
                <a:gd name="T80" fmla="*/ 15108 w 111"/>
                <a:gd name="T81" fmla="*/ 6125 h 55"/>
                <a:gd name="T82" fmla="*/ 15108 w 111"/>
                <a:gd name="T83" fmla="*/ 6247 h 55"/>
                <a:gd name="T84" fmla="*/ 15108 w 111"/>
                <a:gd name="T85" fmla="*/ 6364 h 55"/>
                <a:gd name="T86" fmla="*/ 3416 w 111"/>
                <a:gd name="T87" fmla="*/ 6125 h 55"/>
                <a:gd name="T88" fmla="*/ 3544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46" name="Freeform 8"/>
            <p:cNvSpPr>
              <a:spLocks/>
            </p:cNvSpPr>
            <p:nvPr/>
          </p:nvSpPr>
          <p:spPr bwMode="auto">
            <a:xfrm>
              <a:off x="2921" y="2018"/>
              <a:ext cx="512" cy="259"/>
            </a:xfrm>
            <a:custGeom>
              <a:avLst/>
              <a:gdLst>
                <a:gd name="T0" fmla="*/ 394 w 100"/>
                <a:gd name="T1" fmla="*/ 0 h 53"/>
                <a:gd name="T2" fmla="*/ 11955 w 100"/>
                <a:gd name="T3" fmla="*/ 239 h 53"/>
                <a:gd name="T4" fmla="*/ 12739 w 100"/>
                <a:gd name="T5" fmla="*/ 694 h 53"/>
                <a:gd name="T6" fmla="*/ 12477 w 100"/>
                <a:gd name="T7" fmla="*/ 933 h 53"/>
                <a:gd name="T8" fmla="*/ 12477 w 100"/>
                <a:gd name="T9" fmla="*/ 1168 h 53"/>
                <a:gd name="T10" fmla="*/ 12611 w 100"/>
                <a:gd name="T11" fmla="*/ 1407 h 53"/>
                <a:gd name="T12" fmla="*/ 12739 w 100"/>
                <a:gd name="T13" fmla="*/ 1407 h 53"/>
                <a:gd name="T14" fmla="*/ 12897 w 100"/>
                <a:gd name="T15" fmla="*/ 1745 h 53"/>
                <a:gd name="T16" fmla="*/ 13030 w 100"/>
                <a:gd name="T17" fmla="*/ 1862 h 53"/>
                <a:gd name="T18" fmla="*/ 13292 w 100"/>
                <a:gd name="T19" fmla="*/ 1862 h 53"/>
                <a:gd name="T20" fmla="*/ 13292 w 100"/>
                <a:gd name="T21" fmla="*/ 1984 h 53"/>
                <a:gd name="T22" fmla="*/ 13420 w 100"/>
                <a:gd name="T23" fmla="*/ 6187 h 53"/>
                <a:gd name="T24" fmla="*/ 0 w 100"/>
                <a:gd name="T25" fmla="*/ 5947 h 53"/>
                <a:gd name="T26" fmla="*/ 394 w 100"/>
                <a:gd name="T27" fmla="*/ 0 h 53"/>
                <a:gd name="T28" fmla="*/ 394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47" name="Freeform 9"/>
            <p:cNvSpPr>
              <a:spLocks/>
            </p:cNvSpPr>
            <p:nvPr/>
          </p:nvSpPr>
          <p:spPr bwMode="auto">
            <a:xfrm>
              <a:off x="2848" y="2262"/>
              <a:ext cx="595" cy="293"/>
            </a:xfrm>
            <a:custGeom>
              <a:avLst/>
              <a:gdLst>
                <a:gd name="T0" fmla="*/ 1893 w 116"/>
                <a:gd name="T1" fmla="*/ 117 h 60"/>
                <a:gd name="T2" fmla="*/ 0 w 116"/>
                <a:gd name="T3" fmla="*/ 1050 h 60"/>
                <a:gd name="T4" fmla="*/ 5396 w 116"/>
                <a:gd name="T5" fmla="*/ 5128 h 60"/>
                <a:gd name="T6" fmla="*/ 5658 w 116"/>
                <a:gd name="T7" fmla="*/ 5245 h 60"/>
                <a:gd name="T8" fmla="*/ 6078 w 116"/>
                <a:gd name="T9" fmla="*/ 5582 h 60"/>
                <a:gd name="T10" fmla="*/ 6473 w 116"/>
                <a:gd name="T11" fmla="*/ 5484 h 60"/>
                <a:gd name="T12" fmla="*/ 6735 w 116"/>
                <a:gd name="T13" fmla="*/ 5582 h 60"/>
                <a:gd name="T14" fmla="*/ 6894 w 116"/>
                <a:gd name="T15" fmla="*/ 5821 h 60"/>
                <a:gd name="T16" fmla="*/ 7417 w 116"/>
                <a:gd name="T17" fmla="*/ 5938 h 60"/>
                <a:gd name="T18" fmla="*/ 7684 w 116"/>
                <a:gd name="T19" fmla="*/ 6055 h 60"/>
                <a:gd name="T20" fmla="*/ 7971 w 116"/>
                <a:gd name="T21" fmla="*/ 5938 h 60"/>
                <a:gd name="T22" fmla="*/ 8233 w 116"/>
                <a:gd name="T23" fmla="*/ 6177 h 60"/>
                <a:gd name="T24" fmla="*/ 8761 w 116"/>
                <a:gd name="T25" fmla="*/ 6177 h 60"/>
                <a:gd name="T26" fmla="*/ 9048 w 116"/>
                <a:gd name="T27" fmla="*/ 6417 h 60"/>
                <a:gd name="T28" fmla="*/ 9181 w 116"/>
                <a:gd name="T29" fmla="*/ 6632 h 60"/>
                <a:gd name="T30" fmla="*/ 9576 w 116"/>
                <a:gd name="T31" fmla="*/ 6509 h 60"/>
                <a:gd name="T32" fmla="*/ 10130 w 116"/>
                <a:gd name="T33" fmla="*/ 6749 h 60"/>
                <a:gd name="T34" fmla="*/ 10392 w 116"/>
                <a:gd name="T35" fmla="*/ 6632 h 60"/>
                <a:gd name="T36" fmla="*/ 10654 w 116"/>
                <a:gd name="T37" fmla="*/ 6632 h 60"/>
                <a:gd name="T38" fmla="*/ 10654 w 116"/>
                <a:gd name="T39" fmla="*/ 6988 h 60"/>
                <a:gd name="T40" fmla="*/ 10787 w 116"/>
                <a:gd name="T41" fmla="*/ 6749 h 60"/>
                <a:gd name="T42" fmla="*/ 11074 w 116"/>
                <a:gd name="T43" fmla="*/ 6509 h 60"/>
                <a:gd name="T44" fmla="*/ 11208 w 116"/>
                <a:gd name="T45" fmla="*/ 6632 h 60"/>
                <a:gd name="T46" fmla="*/ 11469 w 116"/>
                <a:gd name="T47" fmla="*/ 6749 h 60"/>
                <a:gd name="T48" fmla="*/ 11736 w 116"/>
                <a:gd name="T49" fmla="*/ 6632 h 60"/>
                <a:gd name="T50" fmla="*/ 11736 w 116"/>
                <a:gd name="T51" fmla="*/ 6749 h 60"/>
                <a:gd name="T52" fmla="*/ 12156 w 116"/>
                <a:gd name="T53" fmla="*/ 6988 h 60"/>
                <a:gd name="T54" fmla="*/ 12551 w 116"/>
                <a:gd name="T55" fmla="*/ 6749 h 60"/>
                <a:gd name="T56" fmla="*/ 13367 w 116"/>
                <a:gd name="T57" fmla="*/ 6509 h 60"/>
                <a:gd name="T58" fmla="*/ 13629 w 116"/>
                <a:gd name="T59" fmla="*/ 6509 h 60"/>
                <a:gd name="T60" fmla="*/ 14311 w 116"/>
                <a:gd name="T61" fmla="*/ 6509 h 60"/>
                <a:gd name="T62" fmla="*/ 15260 w 116"/>
                <a:gd name="T63" fmla="*/ 6866 h 60"/>
                <a:gd name="T64" fmla="*/ 15521 w 116"/>
                <a:gd name="T65" fmla="*/ 6988 h 60"/>
                <a:gd name="T66" fmla="*/ 15655 w 116"/>
                <a:gd name="T67" fmla="*/ 3599 h 60"/>
                <a:gd name="T68" fmla="*/ 15393 w 116"/>
                <a:gd name="T69" fmla="*/ 3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48" name="Freeform 10"/>
            <p:cNvSpPr>
              <a:spLocks/>
            </p:cNvSpPr>
            <p:nvPr/>
          </p:nvSpPr>
          <p:spPr bwMode="auto">
            <a:xfrm>
              <a:off x="3296"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49" name="Freeform 11"/>
            <p:cNvSpPr>
              <a:spLocks/>
            </p:cNvSpPr>
            <p:nvPr/>
          </p:nvSpPr>
          <p:spPr bwMode="auto">
            <a:xfrm>
              <a:off x="3353"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50" name="Freeform 12"/>
            <p:cNvSpPr>
              <a:spLocks/>
            </p:cNvSpPr>
            <p:nvPr/>
          </p:nvSpPr>
          <p:spPr bwMode="auto">
            <a:xfrm>
              <a:off x="3526" y="1438"/>
              <a:ext cx="364" cy="371"/>
            </a:xfrm>
            <a:custGeom>
              <a:avLst/>
              <a:gdLst>
                <a:gd name="T0" fmla="*/ 3917 w 71"/>
                <a:gd name="T1" fmla="*/ 8723 h 76"/>
                <a:gd name="T2" fmla="*/ 3235 w 71"/>
                <a:gd name="T3" fmla="*/ 8362 h 76"/>
                <a:gd name="T4" fmla="*/ 2968 w 71"/>
                <a:gd name="T5" fmla="*/ 7552 h 76"/>
                <a:gd name="T6" fmla="*/ 3102 w 71"/>
                <a:gd name="T7" fmla="*/ 7342 h 76"/>
                <a:gd name="T8" fmla="*/ 2840 w 71"/>
                <a:gd name="T9" fmla="*/ 6864 h 76"/>
                <a:gd name="T10" fmla="*/ 2840 w 71"/>
                <a:gd name="T11" fmla="*/ 6292 h 76"/>
                <a:gd name="T12" fmla="*/ 2287 w 71"/>
                <a:gd name="T13" fmla="*/ 5814 h 76"/>
                <a:gd name="T14" fmla="*/ 1630 w 71"/>
                <a:gd name="T15" fmla="*/ 5243 h 76"/>
                <a:gd name="T16" fmla="*/ 1077 w 71"/>
                <a:gd name="T17" fmla="*/ 5004 h 76"/>
                <a:gd name="T18" fmla="*/ 948 w 71"/>
                <a:gd name="T19" fmla="*/ 4886 h 76"/>
                <a:gd name="T20" fmla="*/ 395 w 71"/>
                <a:gd name="T21" fmla="*/ 4764 h 76"/>
                <a:gd name="T22" fmla="*/ 133 w 71"/>
                <a:gd name="T23" fmla="*/ 4525 h 76"/>
                <a:gd name="T24" fmla="*/ 261 w 71"/>
                <a:gd name="T25" fmla="*/ 3598 h 76"/>
                <a:gd name="T26" fmla="*/ 395 w 71"/>
                <a:gd name="T27" fmla="*/ 3266 h 76"/>
                <a:gd name="T28" fmla="*/ 0 w 71"/>
                <a:gd name="T29" fmla="*/ 2909 h 76"/>
                <a:gd name="T30" fmla="*/ 133 w 71"/>
                <a:gd name="T31" fmla="*/ 2548 h 76"/>
                <a:gd name="T32" fmla="*/ 682 w 71"/>
                <a:gd name="T33" fmla="*/ 1977 h 76"/>
                <a:gd name="T34" fmla="*/ 948 w 71"/>
                <a:gd name="T35" fmla="*/ 1860 h 76"/>
                <a:gd name="T36" fmla="*/ 948 w 71"/>
                <a:gd name="T37" fmla="*/ 693 h 76"/>
                <a:gd name="T38" fmla="*/ 1210 w 71"/>
                <a:gd name="T39" fmla="*/ 571 h 76"/>
                <a:gd name="T40" fmla="*/ 1758 w 71"/>
                <a:gd name="T41" fmla="*/ 571 h 76"/>
                <a:gd name="T42" fmla="*/ 2968 w 71"/>
                <a:gd name="T43" fmla="*/ 117 h 76"/>
                <a:gd name="T44" fmla="*/ 3235 w 71"/>
                <a:gd name="T45" fmla="*/ 117 h 76"/>
                <a:gd name="T46" fmla="*/ 3102 w 71"/>
                <a:gd name="T47" fmla="*/ 356 h 76"/>
                <a:gd name="T48" fmla="*/ 2968 w 71"/>
                <a:gd name="T49" fmla="*/ 693 h 76"/>
                <a:gd name="T50" fmla="*/ 3496 w 71"/>
                <a:gd name="T51" fmla="*/ 571 h 76"/>
                <a:gd name="T52" fmla="*/ 3784 w 71"/>
                <a:gd name="T53" fmla="*/ 693 h 76"/>
                <a:gd name="T54" fmla="*/ 4178 w 71"/>
                <a:gd name="T55" fmla="*/ 928 h 76"/>
                <a:gd name="T56" fmla="*/ 4312 w 71"/>
                <a:gd name="T57" fmla="*/ 1167 h 76"/>
                <a:gd name="T58" fmla="*/ 5942 w 71"/>
                <a:gd name="T59" fmla="*/ 1504 h 76"/>
                <a:gd name="T60" fmla="*/ 6465 w 71"/>
                <a:gd name="T61" fmla="*/ 1738 h 76"/>
                <a:gd name="T62" fmla="*/ 6726 w 71"/>
                <a:gd name="T63" fmla="*/ 1738 h 76"/>
                <a:gd name="T64" fmla="*/ 6860 w 71"/>
                <a:gd name="T65" fmla="*/ 1738 h 76"/>
                <a:gd name="T66" fmla="*/ 7541 w 71"/>
                <a:gd name="T67" fmla="*/ 1860 h 76"/>
                <a:gd name="T68" fmla="*/ 7541 w 71"/>
                <a:gd name="T69" fmla="*/ 1977 h 76"/>
                <a:gd name="T70" fmla="*/ 7808 w 71"/>
                <a:gd name="T71" fmla="*/ 2099 h 76"/>
                <a:gd name="T72" fmla="*/ 8228 w 71"/>
                <a:gd name="T73" fmla="*/ 2455 h 76"/>
                <a:gd name="T74" fmla="*/ 8095 w 71"/>
                <a:gd name="T75" fmla="*/ 2909 h 76"/>
                <a:gd name="T76" fmla="*/ 8490 w 71"/>
                <a:gd name="T77" fmla="*/ 2909 h 76"/>
                <a:gd name="T78" fmla="*/ 8357 w 71"/>
                <a:gd name="T79" fmla="*/ 3144 h 76"/>
                <a:gd name="T80" fmla="*/ 8623 w 71"/>
                <a:gd name="T81" fmla="*/ 3481 h 76"/>
                <a:gd name="T82" fmla="*/ 8228 w 71"/>
                <a:gd name="T83" fmla="*/ 3837 h 76"/>
                <a:gd name="T84" fmla="*/ 7936 w 71"/>
                <a:gd name="T85" fmla="*/ 4432 h 76"/>
                <a:gd name="T86" fmla="*/ 7936 w 71"/>
                <a:gd name="T87" fmla="*/ 4525 h 76"/>
                <a:gd name="T88" fmla="*/ 8490 w 71"/>
                <a:gd name="T89" fmla="*/ 4076 h 76"/>
                <a:gd name="T90" fmla="*/ 8885 w 71"/>
                <a:gd name="T91" fmla="*/ 3837 h 76"/>
                <a:gd name="T92" fmla="*/ 9172 w 71"/>
                <a:gd name="T93" fmla="*/ 3598 h 76"/>
                <a:gd name="T94" fmla="*/ 9172 w 71"/>
                <a:gd name="T95" fmla="*/ 3266 h 76"/>
                <a:gd name="T96" fmla="*/ 9305 w 71"/>
                <a:gd name="T97" fmla="*/ 3144 h 76"/>
                <a:gd name="T98" fmla="*/ 9438 w 71"/>
                <a:gd name="T99" fmla="*/ 2909 h 76"/>
                <a:gd name="T100" fmla="*/ 9567 w 71"/>
                <a:gd name="T101" fmla="*/ 3027 h 76"/>
                <a:gd name="T102" fmla="*/ 9305 w 71"/>
                <a:gd name="T103" fmla="*/ 3837 h 76"/>
                <a:gd name="T104" fmla="*/ 9172 w 71"/>
                <a:gd name="T105" fmla="*/ 4076 h 76"/>
                <a:gd name="T106" fmla="*/ 8885 w 71"/>
                <a:gd name="T107" fmla="*/ 4647 h 76"/>
                <a:gd name="T108" fmla="*/ 8885 w 71"/>
                <a:gd name="T109" fmla="*/ 5243 h 76"/>
                <a:gd name="T110" fmla="*/ 8623 w 71"/>
                <a:gd name="T111" fmla="*/ 5458 h 76"/>
                <a:gd name="T112" fmla="*/ 8751 w 71"/>
                <a:gd name="T113" fmla="*/ 6292 h 76"/>
                <a:gd name="T114" fmla="*/ 8490 w 71"/>
                <a:gd name="T115" fmla="*/ 6864 h 76"/>
                <a:gd name="T116" fmla="*/ 8751 w 71"/>
                <a:gd name="T117" fmla="*/ 8147 h 76"/>
                <a:gd name="T118" fmla="*/ 8751 w 71"/>
                <a:gd name="T119" fmla="*/ 8269 h 76"/>
                <a:gd name="T120" fmla="*/ 8751 w 71"/>
                <a:gd name="T121" fmla="*/ 8601 h 76"/>
                <a:gd name="T122" fmla="*/ 4050 w 71"/>
                <a:gd name="T123" fmla="*/ 884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51" name="Freeform 13"/>
            <p:cNvSpPr>
              <a:spLocks/>
            </p:cNvSpPr>
            <p:nvPr/>
          </p:nvSpPr>
          <p:spPr bwMode="auto">
            <a:xfrm>
              <a:off x="3787" y="2057"/>
              <a:ext cx="509" cy="249"/>
            </a:xfrm>
            <a:custGeom>
              <a:avLst/>
              <a:gdLst>
                <a:gd name="T0" fmla="*/ 2725 w 99"/>
                <a:gd name="T1" fmla="*/ 5698 h 51"/>
                <a:gd name="T2" fmla="*/ 2591 w 99"/>
                <a:gd name="T3" fmla="*/ 5458 h 51"/>
                <a:gd name="T4" fmla="*/ 2987 w 99"/>
                <a:gd name="T5" fmla="*/ 5458 h 51"/>
                <a:gd name="T6" fmla="*/ 10864 w 99"/>
                <a:gd name="T7" fmla="*/ 4765 h 51"/>
                <a:gd name="T8" fmla="*/ 11553 w 99"/>
                <a:gd name="T9" fmla="*/ 4433 h 51"/>
                <a:gd name="T10" fmla="*/ 12108 w 99"/>
                <a:gd name="T11" fmla="*/ 4077 h 51"/>
                <a:gd name="T12" fmla="*/ 12108 w 99"/>
                <a:gd name="T13" fmla="*/ 3838 h 51"/>
                <a:gd name="T14" fmla="*/ 12237 w 99"/>
                <a:gd name="T15" fmla="*/ 3598 h 51"/>
                <a:gd name="T16" fmla="*/ 13455 w 99"/>
                <a:gd name="T17" fmla="*/ 2671 h 51"/>
                <a:gd name="T18" fmla="*/ 13321 w 99"/>
                <a:gd name="T19" fmla="*/ 2549 h 51"/>
                <a:gd name="T20" fmla="*/ 13193 w 99"/>
                <a:gd name="T21" fmla="*/ 2456 h 51"/>
                <a:gd name="T22" fmla="*/ 12900 w 99"/>
                <a:gd name="T23" fmla="*/ 2334 h 51"/>
                <a:gd name="T24" fmla="*/ 12766 w 99"/>
                <a:gd name="T25" fmla="*/ 2334 h 51"/>
                <a:gd name="T26" fmla="*/ 12237 w 99"/>
                <a:gd name="T27" fmla="*/ 1621 h 51"/>
                <a:gd name="T28" fmla="*/ 12108 w 99"/>
                <a:gd name="T29" fmla="*/ 1406 h 51"/>
                <a:gd name="T30" fmla="*/ 12108 w 99"/>
                <a:gd name="T31" fmla="*/ 928 h 51"/>
                <a:gd name="T32" fmla="*/ 11815 w 99"/>
                <a:gd name="T33" fmla="*/ 810 h 51"/>
                <a:gd name="T34" fmla="*/ 11419 w 99"/>
                <a:gd name="T35" fmla="*/ 478 h 51"/>
                <a:gd name="T36" fmla="*/ 11157 w 99"/>
                <a:gd name="T37" fmla="*/ 478 h 51"/>
                <a:gd name="T38" fmla="*/ 10997 w 99"/>
                <a:gd name="T39" fmla="*/ 693 h 51"/>
                <a:gd name="T40" fmla="*/ 10602 w 99"/>
                <a:gd name="T41" fmla="*/ 693 h 51"/>
                <a:gd name="T42" fmla="*/ 10206 w 99"/>
                <a:gd name="T43" fmla="*/ 693 h 51"/>
                <a:gd name="T44" fmla="*/ 9650 w 99"/>
                <a:gd name="T45" fmla="*/ 571 h 51"/>
                <a:gd name="T46" fmla="*/ 8961 w 99"/>
                <a:gd name="T47" fmla="*/ 478 h 51"/>
                <a:gd name="T48" fmla="*/ 8566 w 99"/>
                <a:gd name="T49" fmla="*/ 0 h 51"/>
                <a:gd name="T50" fmla="*/ 8298 w 99"/>
                <a:gd name="T51" fmla="*/ 117 h 51"/>
                <a:gd name="T52" fmla="*/ 7877 w 99"/>
                <a:gd name="T53" fmla="*/ 0 h 51"/>
                <a:gd name="T54" fmla="*/ 7877 w 99"/>
                <a:gd name="T55" fmla="*/ 239 h 51"/>
                <a:gd name="T56" fmla="*/ 7877 w 99"/>
                <a:gd name="T57" fmla="*/ 693 h 51"/>
                <a:gd name="T58" fmla="*/ 7481 w 99"/>
                <a:gd name="T59" fmla="*/ 928 h 51"/>
                <a:gd name="T60" fmla="*/ 6925 w 99"/>
                <a:gd name="T61" fmla="*/ 928 h 51"/>
                <a:gd name="T62" fmla="*/ 6267 w 99"/>
                <a:gd name="T63" fmla="*/ 2099 h 51"/>
                <a:gd name="T64" fmla="*/ 5712 w 99"/>
                <a:gd name="T65" fmla="*/ 2456 h 51"/>
                <a:gd name="T66" fmla="*/ 5311 w 99"/>
                <a:gd name="T67" fmla="*/ 2217 h 51"/>
                <a:gd name="T68" fmla="*/ 5023 w 99"/>
                <a:gd name="T69" fmla="*/ 2788 h 51"/>
                <a:gd name="T70" fmla="*/ 4756 w 99"/>
                <a:gd name="T71" fmla="*/ 2788 h 51"/>
                <a:gd name="T72" fmla="*/ 4360 w 99"/>
                <a:gd name="T73" fmla="*/ 2671 h 51"/>
                <a:gd name="T74" fmla="*/ 4072 w 99"/>
                <a:gd name="T75" fmla="*/ 3027 h 51"/>
                <a:gd name="T76" fmla="*/ 3542 w 99"/>
                <a:gd name="T77" fmla="*/ 2788 h 51"/>
                <a:gd name="T78" fmla="*/ 2725 w 99"/>
                <a:gd name="T79" fmla="*/ 2910 h 51"/>
                <a:gd name="T80" fmla="*/ 2725 w 99"/>
                <a:gd name="T81" fmla="*/ 3144 h 51"/>
                <a:gd name="T82" fmla="*/ 2458 w 99"/>
                <a:gd name="T83" fmla="*/ 3144 h 51"/>
                <a:gd name="T84" fmla="*/ 2458 w 99"/>
                <a:gd name="T85" fmla="*/ 3144 h 51"/>
                <a:gd name="T86" fmla="*/ 2298 w 99"/>
                <a:gd name="T87" fmla="*/ 3481 h 51"/>
                <a:gd name="T88" fmla="*/ 2298 w 99"/>
                <a:gd name="T89" fmla="*/ 3481 h 51"/>
                <a:gd name="T90" fmla="*/ 2458 w 99"/>
                <a:gd name="T91" fmla="*/ 3838 h 51"/>
                <a:gd name="T92" fmla="*/ 1640 w 99"/>
                <a:gd name="T93" fmla="*/ 3955 h 51"/>
                <a:gd name="T94" fmla="*/ 1769 w 99"/>
                <a:gd name="T95" fmla="*/ 4648 h 51"/>
                <a:gd name="T96" fmla="*/ 1347 w 99"/>
                <a:gd name="T97" fmla="*/ 4531 h 51"/>
                <a:gd name="T98" fmla="*/ 817 w 99"/>
                <a:gd name="T99" fmla="*/ 4433 h 51"/>
                <a:gd name="T100" fmla="*/ 555 w 99"/>
                <a:gd name="T101" fmla="*/ 4887 h 51"/>
                <a:gd name="T102" fmla="*/ 555 w 99"/>
                <a:gd name="T103" fmla="*/ 4887 h 51"/>
                <a:gd name="T104" fmla="*/ 689 w 99"/>
                <a:gd name="T105" fmla="*/ 5126 h 51"/>
                <a:gd name="T106" fmla="*/ 396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52" name="Freeform 14"/>
            <p:cNvSpPr>
              <a:spLocks/>
            </p:cNvSpPr>
            <p:nvPr/>
          </p:nvSpPr>
          <p:spPr bwMode="auto">
            <a:xfrm>
              <a:off x="3742"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53" name="Freeform 15"/>
            <p:cNvSpPr>
              <a:spLocks/>
            </p:cNvSpPr>
            <p:nvPr/>
          </p:nvSpPr>
          <p:spPr bwMode="auto">
            <a:xfrm>
              <a:off x="3890" y="2409"/>
              <a:ext cx="266" cy="404"/>
            </a:xfrm>
            <a:custGeom>
              <a:avLst/>
              <a:gdLst>
                <a:gd name="T0" fmla="*/ 0 w 52"/>
                <a:gd name="T1" fmla="*/ 355 h 83"/>
                <a:gd name="T2" fmla="*/ 133 w 52"/>
                <a:gd name="T3" fmla="*/ 569 h 83"/>
                <a:gd name="T4" fmla="*/ 0 w 52"/>
                <a:gd name="T5" fmla="*/ 6347 h 83"/>
                <a:gd name="T6" fmla="*/ 0 w 52"/>
                <a:gd name="T7" fmla="*/ 6561 h 83"/>
                <a:gd name="T8" fmla="*/ 394 w 52"/>
                <a:gd name="T9" fmla="*/ 9453 h 83"/>
                <a:gd name="T10" fmla="*/ 522 w 52"/>
                <a:gd name="T11" fmla="*/ 9453 h 83"/>
                <a:gd name="T12" fmla="*/ 680 w 52"/>
                <a:gd name="T13" fmla="*/ 9336 h 83"/>
                <a:gd name="T14" fmla="*/ 941 w 52"/>
                <a:gd name="T15" fmla="*/ 9453 h 83"/>
                <a:gd name="T16" fmla="*/ 1074 w 52"/>
                <a:gd name="T17" fmla="*/ 9336 h 83"/>
                <a:gd name="T18" fmla="*/ 1074 w 52"/>
                <a:gd name="T19" fmla="*/ 8883 h 83"/>
                <a:gd name="T20" fmla="*/ 1202 w 52"/>
                <a:gd name="T21" fmla="*/ 8649 h 83"/>
                <a:gd name="T22" fmla="*/ 1335 w 52"/>
                <a:gd name="T23" fmla="*/ 8883 h 83"/>
                <a:gd name="T24" fmla="*/ 1335 w 52"/>
                <a:gd name="T25" fmla="*/ 9005 h 83"/>
                <a:gd name="T26" fmla="*/ 1463 w 52"/>
                <a:gd name="T27" fmla="*/ 9214 h 83"/>
                <a:gd name="T28" fmla="*/ 1755 w 52"/>
                <a:gd name="T29" fmla="*/ 9569 h 83"/>
                <a:gd name="T30" fmla="*/ 1882 w 52"/>
                <a:gd name="T31" fmla="*/ 9569 h 83"/>
                <a:gd name="T32" fmla="*/ 2015 w 52"/>
                <a:gd name="T33" fmla="*/ 9569 h 83"/>
                <a:gd name="T34" fmla="*/ 2276 w 52"/>
                <a:gd name="T35" fmla="*/ 9336 h 83"/>
                <a:gd name="T36" fmla="*/ 2276 w 52"/>
                <a:gd name="T37" fmla="*/ 9336 h 83"/>
                <a:gd name="T38" fmla="*/ 2409 w 52"/>
                <a:gd name="T39" fmla="*/ 9214 h 83"/>
                <a:gd name="T40" fmla="*/ 2409 w 52"/>
                <a:gd name="T41" fmla="*/ 9214 h 83"/>
                <a:gd name="T42" fmla="*/ 2409 w 52"/>
                <a:gd name="T43" fmla="*/ 9122 h 83"/>
                <a:gd name="T44" fmla="*/ 2276 w 52"/>
                <a:gd name="T45" fmla="*/ 9122 h 83"/>
                <a:gd name="T46" fmla="*/ 2276 w 52"/>
                <a:gd name="T47" fmla="*/ 9005 h 83"/>
                <a:gd name="T48" fmla="*/ 2409 w 52"/>
                <a:gd name="T49" fmla="*/ 8883 h 83"/>
                <a:gd name="T50" fmla="*/ 2409 w 52"/>
                <a:gd name="T51" fmla="*/ 8766 h 83"/>
                <a:gd name="T52" fmla="*/ 2143 w 52"/>
                <a:gd name="T53" fmla="*/ 8649 h 83"/>
                <a:gd name="T54" fmla="*/ 2143 w 52"/>
                <a:gd name="T55" fmla="*/ 8649 h 83"/>
                <a:gd name="T56" fmla="*/ 2015 w 52"/>
                <a:gd name="T57" fmla="*/ 8649 h 83"/>
                <a:gd name="T58" fmla="*/ 1882 w 52"/>
                <a:gd name="T59" fmla="*/ 8411 h 83"/>
                <a:gd name="T60" fmla="*/ 1882 w 52"/>
                <a:gd name="T61" fmla="*/ 8294 h 83"/>
                <a:gd name="T62" fmla="*/ 1882 w 52"/>
                <a:gd name="T63" fmla="*/ 8197 h 83"/>
                <a:gd name="T64" fmla="*/ 1882 w 52"/>
                <a:gd name="T65" fmla="*/ 8197 h 83"/>
                <a:gd name="T66" fmla="*/ 1882 w 52"/>
                <a:gd name="T67" fmla="*/ 8080 h 83"/>
                <a:gd name="T68" fmla="*/ 6962 w 52"/>
                <a:gd name="T69" fmla="*/ 7603 h 83"/>
                <a:gd name="T70" fmla="*/ 6962 w 52"/>
                <a:gd name="T71" fmla="*/ 7486 h 83"/>
                <a:gd name="T72" fmla="*/ 6701 w 52"/>
                <a:gd name="T73" fmla="*/ 7272 h 83"/>
                <a:gd name="T74" fmla="*/ 6701 w 52"/>
                <a:gd name="T75" fmla="*/ 6683 h 83"/>
                <a:gd name="T76" fmla="*/ 6435 w 52"/>
                <a:gd name="T77" fmla="*/ 6347 h 83"/>
                <a:gd name="T78" fmla="*/ 6435 w 52"/>
                <a:gd name="T79" fmla="*/ 5992 h 83"/>
                <a:gd name="T80" fmla="*/ 6568 w 52"/>
                <a:gd name="T81" fmla="*/ 5758 h 83"/>
                <a:gd name="T82" fmla="*/ 6568 w 52"/>
                <a:gd name="T83" fmla="*/ 5427 h 83"/>
                <a:gd name="T84" fmla="*/ 6701 w 52"/>
                <a:gd name="T85" fmla="*/ 5189 h 83"/>
                <a:gd name="T86" fmla="*/ 6829 w 52"/>
                <a:gd name="T87" fmla="*/ 5189 h 83"/>
                <a:gd name="T88" fmla="*/ 6568 w 52"/>
                <a:gd name="T89" fmla="*/ 5072 h 83"/>
                <a:gd name="T90" fmla="*/ 6701 w 52"/>
                <a:gd name="T91" fmla="*/ 4833 h 83"/>
                <a:gd name="T92" fmla="*/ 6568 w 52"/>
                <a:gd name="T93" fmla="*/ 4736 h 83"/>
                <a:gd name="T94" fmla="*/ 6435 w 52"/>
                <a:gd name="T95" fmla="*/ 4619 h 83"/>
                <a:gd name="T96" fmla="*/ 6282 w 52"/>
                <a:gd name="T97" fmla="*/ 4502 h 83"/>
                <a:gd name="T98" fmla="*/ 6149 w 52"/>
                <a:gd name="T99" fmla="*/ 4264 h 83"/>
                <a:gd name="T100" fmla="*/ 6021 w 52"/>
                <a:gd name="T101" fmla="*/ 4147 h 83"/>
                <a:gd name="T102" fmla="*/ 4814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54" name="Freeform 16"/>
            <p:cNvSpPr>
              <a:spLocks/>
            </p:cNvSpPr>
            <p:nvPr/>
          </p:nvSpPr>
          <p:spPr bwMode="auto">
            <a:xfrm>
              <a:off x="4060" y="1789"/>
              <a:ext cx="291" cy="307"/>
            </a:xfrm>
            <a:custGeom>
              <a:avLst/>
              <a:gdLst>
                <a:gd name="T0" fmla="*/ 679 w 57"/>
                <a:gd name="T1" fmla="*/ 6364 h 63"/>
                <a:gd name="T2" fmla="*/ 1067 w 57"/>
                <a:gd name="T3" fmla="*/ 6481 h 63"/>
                <a:gd name="T4" fmla="*/ 1327 w 57"/>
                <a:gd name="T5" fmla="*/ 6364 h 63"/>
                <a:gd name="T6" fmla="*/ 1720 w 57"/>
                <a:gd name="T7" fmla="*/ 6837 h 63"/>
                <a:gd name="T8" fmla="*/ 2399 w 57"/>
                <a:gd name="T9" fmla="*/ 6934 h 63"/>
                <a:gd name="T10" fmla="*/ 2920 w 57"/>
                <a:gd name="T11" fmla="*/ 7051 h 63"/>
                <a:gd name="T12" fmla="*/ 3334 w 57"/>
                <a:gd name="T13" fmla="*/ 7051 h 63"/>
                <a:gd name="T14" fmla="*/ 3727 w 57"/>
                <a:gd name="T15" fmla="*/ 7051 h 63"/>
                <a:gd name="T16" fmla="*/ 3860 w 57"/>
                <a:gd name="T17" fmla="*/ 6837 h 63"/>
                <a:gd name="T18" fmla="*/ 4120 w 57"/>
                <a:gd name="T19" fmla="*/ 6837 h 63"/>
                <a:gd name="T20" fmla="*/ 4533 w 57"/>
                <a:gd name="T21" fmla="*/ 7173 h 63"/>
                <a:gd name="T22" fmla="*/ 4794 w 57"/>
                <a:gd name="T23" fmla="*/ 7290 h 63"/>
                <a:gd name="T24" fmla="*/ 5187 w 57"/>
                <a:gd name="T25" fmla="*/ 7051 h 63"/>
                <a:gd name="T26" fmla="*/ 5315 w 57"/>
                <a:gd name="T27" fmla="*/ 6720 h 63"/>
                <a:gd name="T28" fmla="*/ 5447 w 57"/>
                <a:gd name="T29" fmla="*/ 6008 h 63"/>
                <a:gd name="T30" fmla="*/ 5866 w 57"/>
                <a:gd name="T31" fmla="*/ 6247 h 63"/>
                <a:gd name="T32" fmla="*/ 5994 w 57"/>
                <a:gd name="T33" fmla="*/ 5911 h 63"/>
                <a:gd name="T34" fmla="*/ 6254 w 57"/>
                <a:gd name="T35" fmla="*/ 5438 h 63"/>
                <a:gd name="T36" fmla="*/ 6387 w 57"/>
                <a:gd name="T37" fmla="*/ 5200 h 63"/>
                <a:gd name="T38" fmla="*/ 6775 w 57"/>
                <a:gd name="T39" fmla="*/ 5083 h 63"/>
                <a:gd name="T40" fmla="*/ 7066 w 57"/>
                <a:gd name="T41" fmla="*/ 4751 h 63"/>
                <a:gd name="T42" fmla="*/ 7326 w 57"/>
                <a:gd name="T43" fmla="*/ 4512 h 63"/>
                <a:gd name="T44" fmla="*/ 7326 w 57"/>
                <a:gd name="T45" fmla="*/ 4157 h 63"/>
                <a:gd name="T46" fmla="*/ 7454 w 57"/>
                <a:gd name="T47" fmla="*/ 3942 h 63"/>
                <a:gd name="T48" fmla="*/ 7193 w 57"/>
                <a:gd name="T49" fmla="*/ 3016 h 63"/>
                <a:gd name="T50" fmla="*/ 7326 w 57"/>
                <a:gd name="T51" fmla="*/ 2661 h 63"/>
                <a:gd name="T52" fmla="*/ 7586 w 57"/>
                <a:gd name="T53" fmla="*/ 2539 h 63"/>
                <a:gd name="T54" fmla="*/ 6126 w 57"/>
                <a:gd name="T55" fmla="*/ 356 h 63"/>
                <a:gd name="T56" fmla="*/ 5580 w 57"/>
                <a:gd name="T57" fmla="*/ 687 h 63"/>
                <a:gd name="T58" fmla="*/ 4927 w 57"/>
                <a:gd name="T59" fmla="*/ 1165 h 63"/>
                <a:gd name="T60" fmla="*/ 4533 w 57"/>
                <a:gd name="T61" fmla="*/ 1165 h 63"/>
                <a:gd name="T62" fmla="*/ 3987 w 57"/>
                <a:gd name="T63" fmla="*/ 1496 h 63"/>
                <a:gd name="T64" fmla="*/ 3599 w 57"/>
                <a:gd name="T65" fmla="*/ 1379 h 63"/>
                <a:gd name="T66" fmla="*/ 3334 w 57"/>
                <a:gd name="T67" fmla="*/ 1379 h 63"/>
                <a:gd name="T68" fmla="*/ 3334 w 57"/>
                <a:gd name="T69" fmla="*/ 1282 h 63"/>
                <a:gd name="T70" fmla="*/ 2527 w 57"/>
                <a:gd name="T71" fmla="*/ 1043 h 63"/>
                <a:gd name="T72" fmla="*/ 2267 w 57"/>
                <a:gd name="T73" fmla="*/ 1165 h 63"/>
                <a:gd name="T74" fmla="*/ 0 w 57"/>
                <a:gd name="T75" fmla="*/ 1282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55" name="Freeform 17"/>
            <p:cNvSpPr>
              <a:spLocks/>
            </p:cNvSpPr>
            <p:nvPr/>
          </p:nvSpPr>
          <p:spPr bwMode="auto">
            <a:xfrm>
              <a:off x="4141"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56" name="Freeform 18"/>
            <p:cNvSpPr>
              <a:spLocks/>
            </p:cNvSpPr>
            <p:nvPr/>
          </p:nvSpPr>
          <p:spPr bwMode="auto">
            <a:xfrm>
              <a:off x="3962" y="2716"/>
              <a:ext cx="630" cy="453"/>
            </a:xfrm>
            <a:custGeom>
              <a:avLst/>
              <a:gdLst>
                <a:gd name="T0" fmla="*/ 0 w 123"/>
                <a:gd name="T1" fmla="*/ 925 h 93"/>
                <a:gd name="T2" fmla="*/ 0 w 123"/>
                <a:gd name="T3" fmla="*/ 1164 h 93"/>
                <a:gd name="T4" fmla="*/ 261 w 123"/>
                <a:gd name="T5" fmla="*/ 1378 h 93"/>
                <a:gd name="T6" fmla="*/ 394 w 123"/>
                <a:gd name="T7" fmla="*/ 1734 h 93"/>
                <a:gd name="T8" fmla="*/ 522 w 123"/>
                <a:gd name="T9" fmla="*/ 1968 h 93"/>
                <a:gd name="T10" fmla="*/ 394 w 123"/>
                <a:gd name="T11" fmla="*/ 2207 h 93"/>
                <a:gd name="T12" fmla="*/ 942 w 123"/>
                <a:gd name="T13" fmla="*/ 2090 h 93"/>
                <a:gd name="T14" fmla="*/ 1209 w 123"/>
                <a:gd name="T15" fmla="*/ 1734 h 93"/>
                <a:gd name="T16" fmla="*/ 1337 w 123"/>
                <a:gd name="T17" fmla="*/ 1734 h 93"/>
                <a:gd name="T18" fmla="*/ 1209 w 123"/>
                <a:gd name="T19" fmla="*/ 1968 h 93"/>
                <a:gd name="T20" fmla="*/ 2546 w 123"/>
                <a:gd name="T21" fmla="*/ 1612 h 93"/>
                <a:gd name="T22" fmla="*/ 2546 w 123"/>
                <a:gd name="T23" fmla="*/ 1851 h 93"/>
                <a:gd name="T24" fmla="*/ 3360 w 123"/>
                <a:gd name="T25" fmla="*/ 1968 h 93"/>
                <a:gd name="T26" fmla="*/ 3908 w 123"/>
                <a:gd name="T27" fmla="*/ 2090 h 93"/>
                <a:gd name="T28" fmla="*/ 4169 w 123"/>
                <a:gd name="T29" fmla="*/ 2207 h 93"/>
                <a:gd name="T30" fmla="*/ 4169 w 123"/>
                <a:gd name="T31" fmla="*/ 2299 h 93"/>
                <a:gd name="T32" fmla="*/ 4825 w 123"/>
                <a:gd name="T33" fmla="*/ 2776 h 93"/>
                <a:gd name="T34" fmla="*/ 4697 w 123"/>
                <a:gd name="T35" fmla="*/ 2893 h 93"/>
                <a:gd name="T36" fmla="*/ 4564 w 123"/>
                <a:gd name="T37" fmla="*/ 3015 h 93"/>
                <a:gd name="T38" fmla="*/ 5511 w 123"/>
                <a:gd name="T39" fmla="*/ 2776 h 93"/>
                <a:gd name="T40" fmla="*/ 6715 w 123"/>
                <a:gd name="T41" fmla="*/ 2421 h 93"/>
                <a:gd name="T42" fmla="*/ 6715 w 123"/>
                <a:gd name="T43" fmla="*/ 2090 h 93"/>
                <a:gd name="T44" fmla="*/ 8185 w 123"/>
                <a:gd name="T45" fmla="*/ 2421 h 93"/>
                <a:gd name="T46" fmla="*/ 9260 w 123"/>
                <a:gd name="T47" fmla="*/ 3225 h 93"/>
                <a:gd name="T48" fmla="*/ 9942 w 123"/>
                <a:gd name="T49" fmla="*/ 3463 h 93"/>
                <a:gd name="T50" fmla="*/ 10336 w 123"/>
                <a:gd name="T51" fmla="*/ 4150 h 93"/>
                <a:gd name="T52" fmla="*/ 10203 w 123"/>
                <a:gd name="T53" fmla="*/ 5553 h 93"/>
                <a:gd name="T54" fmla="*/ 10756 w 123"/>
                <a:gd name="T55" fmla="*/ 6240 h 93"/>
                <a:gd name="T56" fmla="*/ 10623 w 123"/>
                <a:gd name="T57" fmla="*/ 5792 h 93"/>
                <a:gd name="T58" fmla="*/ 11017 w 123"/>
                <a:gd name="T59" fmla="*/ 5884 h 93"/>
                <a:gd name="T60" fmla="*/ 11150 w 123"/>
                <a:gd name="T61" fmla="*/ 5792 h 93"/>
                <a:gd name="T62" fmla="*/ 11150 w 123"/>
                <a:gd name="T63" fmla="*/ 6123 h 93"/>
                <a:gd name="T64" fmla="*/ 10756 w 123"/>
                <a:gd name="T65" fmla="*/ 6595 h 93"/>
                <a:gd name="T66" fmla="*/ 11150 w 123"/>
                <a:gd name="T67" fmla="*/ 7048 h 93"/>
                <a:gd name="T68" fmla="*/ 11965 w 123"/>
                <a:gd name="T69" fmla="*/ 7852 h 93"/>
                <a:gd name="T70" fmla="*/ 12226 w 123"/>
                <a:gd name="T71" fmla="*/ 7974 h 93"/>
                <a:gd name="T72" fmla="*/ 12620 w 123"/>
                <a:gd name="T73" fmla="*/ 8544 h 93"/>
                <a:gd name="T74" fmla="*/ 13302 w 123"/>
                <a:gd name="T75" fmla="*/ 9469 h 93"/>
                <a:gd name="T76" fmla="*/ 14505 w 123"/>
                <a:gd name="T77" fmla="*/ 10180 h 93"/>
                <a:gd name="T78" fmla="*/ 14925 w 123"/>
                <a:gd name="T79" fmla="*/ 10390 h 93"/>
                <a:gd name="T80" fmla="*/ 14772 w 123"/>
                <a:gd name="T81" fmla="*/ 10512 h 93"/>
                <a:gd name="T82" fmla="*/ 14639 w 123"/>
                <a:gd name="T83" fmla="*/ 10628 h 93"/>
                <a:gd name="T84" fmla="*/ 15192 w 123"/>
                <a:gd name="T85" fmla="*/ 10628 h 93"/>
                <a:gd name="T86" fmla="*/ 16267 w 123"/>
                <a:gd name="T87" fmla="*/ 10180 h 93"/>
                <a:gd name="T88" fmla="*/ 16267 w 123"/>
                <a:gd name="T89" fmla="*/ 9469 h 93"/>
                <a:gd name="T90" fmla="*/ 16395 w 123"/>
                <a:gd name="T91" fmla="*/ 8544 h 93"/>
                <a:gd name="T92" fmla="*/ 16267 w 123"/>
                <a:gd name="T93" fmla="*/ 7048 h 93"/>
                <a:gd name="T94" fmla="*/ 15192 w 123"/>
                <a:gd name="T95" fmla="*/ 5553 h 93"/>
                <a:gd name="T96" fmla="*/ 14772 w 123"/>
                <a:gd name="T97" fmla="*/ 4959 h 93"/>
                <a:gd name="T98" fmla="*/ 14772 w 123"/>
                <a:gd name="T99" fmla="*/ 4389 h 93"/>
                <a:gd name="T100" fmla="*/ 13850 w 123"/>
                <a:gd name="T101" fmla="*/ 3346 h 93"/>
                <a:gd name="T102" fmla="*/ 13302 w 123"/>
                <a:gd name="T103" fmla="*/ 2776 h 93"/>
                <a:gd name="T104" fmla="*/ 12354 w 123"/>
                <a:gd name="T105" fmla="*/ 925 h 93"/>
                <a:gd name="T106" fmla="*/ 12093 w 123"/>
                <a:gd name="T107" fmla="*/ 687 h 93"/>
                <a:gd name="T108" fmla="*/ 11832 w 123"/>
                <a:gd name="T109" fmla="*/ 117 h 93"/>
                <a:gd name="T110" fmla="*/ 11017 w 123"/>
                <a:gd name="T111" fmla="*/ 117 h 93"/>
                <a:gd name="T112" fmla="*/ 11017 w 123"/>
                <a:gd name="T113" fmla="*/ 809 h 93"/>
                <a:gd name="T114" fmla="*/ 10756 w 123"/>
                <a:gd name="T115" fmla="*/ 925 h 93"/>
                <a:gd name="T116" fmla="*/ 5245 w 123"/>
                <a:gd name="T117" fmla="*/ 809 h 93"/>
                <a:gd name="T118" fmla="*/ 5117 w 123"/>
                <a:gd name="T119" fmla="*/ 356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57" name="Freeform 19"/>
            <p:cNvSpPr>
              <a:spLocks/>
            </p:cNvSpPr>
            <p:nvPr/>
          </p:nvSpPr>
          <p:spPr bwMode="auto">
            <a:xfrm>
              <a:off x="4243" y="1896"/>
              <a:ext cx="313" cy="293"/>
            </a:xfrm>
            <a:custGeom>
              <a:avLst/>
              <a:gdLst>
                <a:gd name="T0" fmla="*/ 2714 w 61"/>
                <a:gd name="T1" fmla="*/ 0 h 60"/>
                <a:gd name="T2" fmla="*/ 2714 w 61"/>
                <a:gd name="T3" fmla="*/ 356 h 60"/>
                <a:gd name="T4" fmla="*/ 2843 w 61"/>
                <a:gd name="T5" fmla="*/ 571 h 60"/>
                <a:gd name="T6" fmla="*/ 2555 w 61"/>
                <a:gd name="T7" fmla="*/ 1504 h 60"/>
                <a:gd name="T8" fmla="*/ 2555 w 61"/>
                <a:gd name="T9" fmla="*/ 1738 h 60"/>
                <a:gd name="T10" fmla="*/ 2422 w 61"/>
                <a:gd name="T11" fmla="*/ 2217 h 60"/>
                <a:gd name="T12" fmla="*/ 2027 w 61"/>
                <a:gd name="T13" fmla="*/ 2554 h 60"/>
                <a:gd name="T14" fmla="*/ 1765 w 61"/>
                <a:gd name="T15" fmla="*/ 2671 h 60"/>
                <a:gd name="T16" fmla="*/ 1473 w 61"/>
                <a:gd name="T17" fmla="*/ 2788 h 60"/>
                <a:gd name="T18" fmla="*/ 1344 w 61"/>
                <a:gd name="T19" fmla="*/ 3028 h 60"/>
                <a:gd name="T20" fmla="*/ 1211 w 61"/>
                <a:gd name="T21" fmla="*/ 3506 h 60"/>
                <a:gd name="T22" fmla="*/ 816 w 61"/>
                <a:gd name="T23" fmla="*/ 3506 h 60"/>
                <a:gd name="T24" fmla="*/ 554 w 61"/>
                <a:gd name="T25" fmla="*/ 3960 h 60"/>
                <a:gd name="T26" fmla="*/ 554 w 61"/>
                <a:gd name="T27" fmla="*/ 4434 h 60"/>
                <a:gd name="T28" fmla="*/ 262 w 61"/>
                <a:gd name="T29" fmla="*/ 4771 h 60"/>
                <a:gd name="T30" fmla="*/ 0 w 61"/>
                <a:gd name="T31" fmla="*/ 5010 h 60"/>
                <a:gd name="T32" fmla="*/ 0 w 61"/>
                <a:gd name="T33" fmla="*/ 5367 h 60"/>
                <a:gd name="T34" fmla="*/ 395 w 61"/>
                <a:gd name="T35" fmla="*/ 5938 h 60"/>
                <a:gd name="T36" fmla="*/ 816 w 61"/>
                <a:gd name="T37" fmla="*/ 6295 h 60"/>
                <a:gd name="T38" fmla="*/ 1078 w 61"/>
                <a:gd name="T39" fmla="*/ 6295 h 60"/>
                <a:gd name="T40" fmla="*/ 1078 w 61"/>
                <a:gd name="T41" fmla="*/ 6417 h 60"/>
                <a:gd name="T42" fmla="*/ 1344 w 61"/>
                <a:gd name="T43" fmla="*/ 6417 h 60"/>
                <a:gd name="T44" fmla="*/ 1344 w 61"/>
                <a:gd name="T45" fmla="*/ 6632 h 60"/>
                <a:gd name="T46" fmla="*/ 2027 w 61"/>
                <a:gd name="T47" fmla="*/ 6988 h 60"/>
                <a:gd name="T48" fmla="*/ 2422 w 61"/>
                <a:gd name="T49" fmla="*/ 6866 h 60"/>
                <a:gd name="T50" fmla="*/ 2555 w 61"/>
                <a:gd name="T51" fmla="*/ 6632 h 60"/>
                <a:gd name="T52" fmla="*/ 2843 w 61"/>
                <a:gd name="T53" fmla="*/ 6866 h 60"/>
                <a:gd name="T54" fmla="*/ 3371 w 61"/>
                <a:gd name="T55" fmla="*/ 6632 h 60"/>
                <a:gd name="T56" fmla="*/ 3499 w 61"/>
                <a:gd name="T57" fmla="*/ 6417 h 60"/>
                <a:gd name="T58" fmla="*/ 4054 w 61"/>
                <a:gd name="T59" fmla="*/ 6177 h 60"/>
                <a:gd name="T60" fmla="*/ 4449 w 61"/>
                <a:gd name="T61" fmla="*/ 5938 h 60"/>
                <a:gd name="T62" fmla="*/ 4449 w 61"/>
                <a:gd name="T63" fmla="*/ 5582 h 60"/>
                <a:gd name="T64" fmla="*/ 5136 w 61"/>
                <a:gd name="T65" fmla="*/ 3721 h 60"/>
                <a:gd name="T66" fmla="*/ 5398 w 61"/>
                <a:gd name="T67" fmla="*/ 3838 h 60"/>
                <a:gd name="T68" fmla="*/ 5531 w 61"/>
                <a:gd name="T69" fmla="*/ 4078 h 60"/>
                <a:gd name="T70" fmla="*/ 5952 w 61"/>
                <a:gd name="T71" fmla="*/ 3721 h 60"/>
                <a:gd name="T72" fmla="*/ 6214 w 61"/>
                <a:gd name="T73" fmla="*/ 3150 h 60"/>
                <a:gd name="T74" fmla="*/ 6609 w 61"/>
                <a:gd name="T75" fmla="*/ 2910 h 60"/>
                <a:gd name="T76" fmla="*/ 6896 w 61"/>
                <a:gd name="T77" fmla="*/ 2671 h 60"/>
                <a:gd name="T78" fmla="*/ 7030 w 61"/>
                <a:gd name="T79" fmla="*/ 2339 h 60"/>
                <a:gd name="T80" fmla="*/ 7030 w 61"/>
                <a:gd name="T81" fmla="*/ 2217 h 60"/>
                <a:gd name="T82" fmla="*/ 7030 w 61"/>
                <a:gd name="T83" fmla="*/ 1738 h 60"/>
                <a:gd name="T84" fmla="*/ 7979 w 61"/>
                <a:gd name="T85" fmla="*/ 2217 h 60"/>
                <a:gd name="T86" fmla="*/ 8107 w 61"/>
                <a:gd name="T87" fmla="*/ 2217 h 60"/>
                <a:gd name="T88" fmla="*/ 7979 w 61"/>
                <a:gd name="T89" fmla="*/ 1504 h 60"/>
                <a:gd name="T90" fmla="*/ 7846 w 61"/>
                <a:gd name="T91" fmla="*/ 1289 h 60"/>
                <a:gd name="T92" fmla="*/ 7558 w 61"/>
                <a:gd name="T93" fmla="*/ 1289 h 60"/>
                <a:gd name="T94" fmla="*/ 6896 w 61"/>
                <a:gd name="T95" fmla="*/ 1406 h 60"/>
                <a:gd name="T96" fmla="*/ 6609 w 61"/>
                <a:gd name="T97" fmla="*/ 1621 h 60"/>
                <a:gd name="T98" fmla="*/ 6214 w 61"/>
                <a:gd name="T99" fmla="*/ 1504 h 60"/>
                <a:gd name="T100" fmla="*/ 6080 w 61"/>
                <a:gd name="T101" fmla="*/ 1738 h 60"/>
                <a:gd name="T102" fmla="*/ 5685 w 61"/>
                <a:gd name="T103" fmla="*/ 1978 h 60"/>
                <a:gd name="T104" fmla="*/ 5265 w 61"/>
                <a:gd name="T105" fmla="*/ 2339 h 60"/>
                <a:gd name="T106" fmla="*/ 4869 w 61"/>
                <a:gd name="T107" fmla="*/ 1504 h 60"/>
                <a:gd name="T108" fmla="*/ 2843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58" name="Freeform 20"/>
            <p:cNvSpPr>
              <a:spLocks/>
            </p:cNvSpPr>
            <p:nvPr/>
          </p:nvSpPr>
          <p:spPr bwMode="auto">
            <a:xfrm>
              <a:off x="3433" y="2306"/>
              <a:ext cx="344" cy="302"/>
            </a:xfrm>
            <a:custGeom>
              <a:avLst/>
              <a:gdLst>
                <a:gd name="T0" fmla="*/ 0 w 67"/>
                <a:gd name="T1" fmla="*/ 356 h 62"/>
                <a:gd name="T2" fmla="*/ 8117 w 67"/>
                <a:gd name="T3" fmla="*/ 0 h 62"/>
                <a:gd name="T4" fmla="*/ 8117 w 67"/>
                <a:gd name="T5" fmla="*/ 117 h 62"/>
                <a:gd name="T6" fmla="*/ 8251 w 67"/>
                <a:gd name="T7" fmla="*/ 239 h 62"/>
                <a:gd name="T8" fmla="*/ 8384 w 67"/>
                <a:gd name="T9" fmla="*/ 356 h 62"/>
                <a:gd name="T10" fmla="*/ 8251 w 67"/>
                <a:gd name="T11" fmla="*/ 570 h 62"/>
                <a:gd name="T12" fmla="*/ 8117 w 67"/>
                <a:gd name="T13" fmla="*/ 687 h 62"/>
                <a:gd name="T14" fmla="*/ 7856 w 67"/>
                <a:gd name="T15" fmla="*/ 925 h 62"/>
                <a:gd name="T16" fmla="*/ 7856 w 67"/>
                <a:gd name="T17" fmla="*/ 1042 h 62"/>
                <a:gd name="T18" fmla="*/ 9067 w 67"/>
                <a:gd name="T19" fmla="*/ 1042 h 62"/>
                <a:gd name="T20" fmla="*/ 9067 w 67"/>
                <a:gd name="T21" fmla="*/ 1042 h 62"/>
                <a:gd name="T22" fmla="*/ 9067 w 67"/>
                <a:gd name="T23" fmla="*/ 1164 h 62"/>
                <a:gd name="T24" fmla="*/ 8939 w 67"/>
                <a:gd name="T25" fmla="*/ 1378 h 62"/>
                <a:gd name="T26" fmla="*/ 8805 w 67"/>
                <a:gd name="T27" fmla="*/ 1495 h 62"/>
                <a:gd name="T28" fmla="*/ 8672 w 67"/>
                <a:gd name="T29" fmla="*/ 1968 h 62"/>
                <a:gd name="T30" fmla="*/ 8384 w 67"/>
                <a:gd name="T31" fmla="*/ 2207 h 62"/>
                <a:gd name="T32" fmla="*/ 8384 w 67"/>
                <a:gd name="T33" fmla="*/ 2538 h 62"/>
                <a:gd name="T34" fmla="*/ 8384 w 67"/>
                <a:gd name="T35" fmla="*/ 2893 h 62"/>
                <a:gd name="T36" fmla="*/ 8384 w 67"/>
                <a:gd name="T37" fmla="*/ 2893 h 62"/>
                <a:gd name="T38" fmla="*/ 8117 w 67"/>
                <a:gd name="T39" fmla="*/ 3015 h 62"/>
                <a:gd name="T40" fmla="*/ 8117 w 67"/>
                <a:gd name="T41" fmla="*/ 3132 h 62"/>
                <a:gd name="T42" fmla="*/ 7722 w 67"/>
                <a:gd name="T43" fmla="*/ 3346 h 62"/>
                <a:gd name="T44" fmla="*/ 7722 w 67"/>
                <a:gd name="T45" fmla="*/ 3702 h 62"/>
                <a:gd name="T46" fmla="*/ 7722 w 67"/>
                <a:gd name="T47" fmla="*/ 4033 h 62"/>
                <a:gd name="T48" fmla="*/ 7594 w 67"/>
                <a:gd name="T49" fmla="*/ 4150 h 62"/>
                <a:gd name="T50" fmla="*/ 7301 w 67"/>
                <a:gd name="T51" fmla="*/ 4389 h 62"/>
                <a:gd name="T52" fmla="*/ 7039 w 67"/>
                <a:gd name="T53" fmla="*/ 4627 h 62"/>
                <a:gd name="T54" fmla="*/ 6906 w 67"/>
                <a:gd name="T55" fmla="*/ 4744 h 62"/>
                <a:gd name="T56" fmla="*/ 6906 w 67"/>
                <a:gd name="T57" fmla="*/ 4959 h 62"/>
                <a:gd name="T58" fmla="*/ 6777 w 67"/>
                <a:gd name="T59" fmla="*/ 5197 h 62"/>
                <a:gd name="T60" fmla="*/ 6777 w 67"/>
                <a:gd name="T61" fmla="*/ 5314 h 62"/>
                <a:gd name="T62" fmla="*/ 6644 w 67"/>
                <a:gd name="T63" fmla="*/ 5670 h 62"/>
                <a:gd name="T64" fmla="*/ 6485 w 67"/>
                <a:gd name="T65" fmla="*/ 5884 h 62"/>
                <a:gd name="T66" fmla="*/ 6644 w 67"/>
                <a:gd name="T67" fmla="*/ 6240 h 62"/>
                <a:gd name="T68" fmla="*/ 6777 w 67"/>
                <a:gd name="T69" fmla="*/ 6357 h 62"/>
                <a:gd name="T70" fmla="*/ 6777 w 67"/>
                <a:gd name="T71" fmla="*/ 6595 h 62"/>
                <a:gd name="T72" fmla="*/ 6777 w 67"/>
                <a:gd name="T73" fmla="*/ 6595 h 62"/>
                <a:gd name="T74" fmla="*/ 6777 w 67"/>
                <a:gd name="T75" fmla="*/ 6712 h 62"/>
                <a:gd name="T76" fmla="*/ 6777 w 67"/>
                <a:gd name="T77" fmla="*/ 6712 h 62"/>
                <a:gd name="T78" fmla="*/ 6644 w 67"/>
                <a:gd name="T79" fmla="*/ 6927 h 62"/>
                <a:gd name="T80" fmla="*/ 6777 w 67"/>
                <a:gd name="T81" fmla="*/ 7048 h 62"/>
                <a:gd name="T82" fmla="*/ 1083 w 67"/>
                <a:gd name="T83" fmla="*/ 7165 h 62"/>
                <a:gd name="T84" fmla="*/ 1083 w 67"/>
                <a:gd name="T85" fmla="*/ 6123 h 62"/>
                <a:gd name="T86" fmla="*/ 816 w 67"/>
                <a:gd name="T87" fmla="*/ 6001 h 62"/>
                <a:gd name="T88" fmla="*/ 555 w 67"/>
                <a:gd name="T89" fmla="*/ 6123 h 62"/>
                <a:gd name="T90" fmla="*/ 555 w 67"/>
                <a:gd name="T91" fmla="*/ 6123 h 62"/>
                <a:gd name="T92" fmla="*/ 262 w 67"/>
                <a:gd name="T93" fmla="*/ 5884 h 62"/>
                <a:gd name="T94" fmla="*/ 262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59" name="Freeform 21"/>
            <p:cNvSpPr>
              <a:spLocks/>
            </p:cNvSpPr>
            <p:nvPr/>
          </p:nvSpPr>
          <p:spPr bwMode="auto">
            <a:xfrm>
              <a:off x="1491" y="1614"/>
              <a:ext cx="553" cy="897"/>
            </a:xfrm>
            <a:custGeom>
              <a:avLst/>
              <a:gdLst>
                <a:gd name="T0" fmla="*/ 8182 w 108"/>
                <a:gd name="T1" fmla="*/ 20748 h 184"/>
                <a:gd name="T2" fmla="*/ 8182 w 108"/>
                <a:gd name="T3" fmla="*/ 20509 h 184"/>
                <a:gd name="T4" fmla="*/ 8049 w 108"/>
                <a:gd name="T5" fmla="*/ 20270 h 184"/>
                <a:gd name="T6" fmla="*/ 7655 w 108"/>
                <a:gd name="T7" fmla="*/ 18896 h 184"/>
                <a:gd name="T8" fmla="*/ 6713 w 108"/>
                <a:gd name="T9" fmla="*/ 18086 h 184"/>
                <a:gd name="T10" fmla="*/ 6452 w 108"/>
                <a:gd name="T11" fmla="*/ 17730 h 184"/>
                <a:gd name="T12" fmla="*/ 6185 w 108"/>
                <a:gd name="T13" fmla="*/ 17375 h 184"/>
                <a:gd name="T14" fmla="*/ 5243 w 108"/>
                <a:gd name="T15" fmla="*/ 17038 h 184"/>
                <a:gd name="T16" fmla="*/ 4429 w 108"/>
                <a:gd name="T17" fmla="*/ 16326 h 184"/>
                <a:gd name="T18" fmla="*/ 2965 w 108"/>
                <a:gd name="T19" fmla="*/ 15756 h 184"/>
                <a:gd name="T20" fmla="*/ 2965 w 108"/>
                <a:gd name="T21" fmla="*/ 15308 h 184"/>
                <a:gd name="T22" fmla="*/ 3093 w 108"/>
                <a:gd name="T23" fmla="*/ 14713 h 184"/>
                <a:gd name="T24" fmla="*/ 2832 w 108"/>
                <a:gd name="T25" fmla="*/ 14142 h 184"/>
                <a:gd name="T26" fmla="*/ 2965 w 108"/>
                <a:gd name="T27" fmla="*/ 13904 h 184"/>
                <a:gd name="T28" fmla="*/ 2151 w 108"/>
                <a:gd name="T29" fmla="*/ 12621 h 184"/>
                <a:gd name="T30" fmla="*/ 1598 w 108"/>
                <a:gd name="T31" fmla="*/ 11812 h 184"/>
                <a:gd name="T32" fmla="*/ 1889 w 108"/>
                <a:gd name="T33" fmla="*/ 11120 h 184"/>
                <a:gd name="T34" fmla="*/ 1889 w 108"/>
                <a:gd name="T35" fmla="*/ 10550 h 184"/>
                <a:gd name="T36" fmla="*/ 1208 w 108"/>
                <a:gd name="T37" fmla="*/ 9960 h 184"/>
                <a:gd name="T38" fmla="*/ 1208 w 108"/>
                <a:gd name="T39" fmla="*/ 9029 h 184"/>
                <a:gd name="T40" fmla="*/ 1470 w 108"/>
                <a:gd name="T41" fmla="*/ 8697 h 184"/>
                <a:gd name="T42" fmla="*/ 1598 w 108"/>
                <a:gd name="T43" fmla="*/ 9150 h 184"/>
                <a:gd name="T44" fmla="*/ 2017 w 108"/>
                <a:gd name="T45" fmla="*/ 9029 h 184"/>
                <a:gd name="T46" fmla="*/ 1889 w 108"/>
                <a:gd name="T47" fmla="*/ 8224 h 184"/>
                <a:gd name="T48" fmla="*/ 1598 w 108"/>
                <a:gd name="T49" fmla="*/ 8463 h 184"/>
                <a:gd name="T50" fmla="*/ 942 w 108"/>
                <a:gd name="T51" fmla="*/ 8102 h 184"/>
                <a:gd name="T52" fmla="*/ 814 w 108"/>
                <a:gd name="T53" fmla="*/ 7059 h 184"/>
                <a:gd name="T54" fmla="*/ 133 w 108"/>
                <a:gd name="T55" fmla="*/ 5918 h 184"/>
                <a:gd name="T56" fmla="*/ 133 w 108"/>
                <a:gd name="T57" fmla="*/ 5324 h 184"/>
                <a:gd name="T58" fmla="*/ 522 w 108"/>
                <a:gd name="T59" fmla="*/ 4636 h 184"/>
                <a:gd name="T60" fmla="*/ 261 w 108"/>
                <a:gd name="T61" fmla="*/ 3710 h 184"/>
                <a:gd name="T62" fmla="*/ 0 w 108"/>
                <a:gd name="T63" fmla="*/ 3232 h 184"/>
                <a:gd name="T64" fmla="*/ 0 w 108"/>
                <a:gd name="T65" fmla="*/ 2779 h 184"/>
                <a:gd name="T66" fmla="*/ 814 w 108"/>
                <a:gd name="T67" fmla="*/ 1736 h 184"/>
                <a:gd name="T68" fmla="*/ 1208 w 108"/>
                <a:gd name="T69" fmla="*/ 1165 h 184"/>
                <a:gd name="T70" fmla="*/ 1208 w 108"/>
                <a:gd name="T71" fmla="*/ 117 h 184"/>
                <a:gd name="T72" fmla="*/ 6452 w 108"/>
                <a:gd name="T73" fmla="*/ 7415 h 184"/>
                <a:gd name="T74" fmla="*/ 13973 w 108"/>
                <a:gd name="T75" fmla="*/ 17253 h 184"/>
                <a:gd name="T76" fmla="*/ 14107 w 108"/>
                <a:gd name="T77" fmla="*/ 17730 h 184"/>
                <a:gd name="T78" fmla="*/ 14235 w 108"/>
                <a:gd name="T79" fmla="*/ 18179 h 184"/>
                <a:gd name="T80" fmla="*/ 14368 w 108"/>
                <a:gd name="T81" fmla="*/ 18535 h 184"/>
                <a:gd name="T82" fmla="*/ 13815 w 108"/>
                <a:gd name="T83" fmla="*/ 18774 h 184"/>
                <a:gd name="T84" fmla="*/ 13159 w 108"/>
                <a:gd name="T85" fmla="*/ 19939 h 184"/>
                <a:gd name="T86" fmla="*/ 13031 w 108"/>
                <a:gd name="T87" fmla="*/ 20153 h 184"/>
                <a:gd name="T88" fmla="*/ 12898 w 108"/>
                <a:gd name="T89" fmla="*/ 20626 h 184"/>
                <a:gd name="T90" fmla="*/ 13159 w 108"/>
                <a:gd name="T91" fmla="*/ 20963 h 184"/>
                <a:gd name="T92" fmla="*/ 12898 w 108"/>
                <a:gd name="T93" fmla="*/ 2131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60" name="Freeform 22"/>
            <p:cNvSpPr>
              <a:spLocks/>
            </p:cNvSpPr>
            <p:nvPr/>
          </p:nvSpPr>
          <p:spPr bwMode="auto">
            <a:xfrm>
              <a:off x="2356" y="1545"/>
              <a:ext cx="483" cy="381"/>
            </a:xfrm>
            <a:custGeom>
              <a:avLst/>
              <a:gdLst>
                <a:gd name="T0" fmla="*/ 11936 w 94"/>
                <a:gd name="T1" fmla="*/ 9090 h 78"/>
                <a:gd name="T2" fmla="*/ 12358 w 94"/>
                <a:gd name="T3" fmla="*/ 5129 h 78"/>
                <a:gd name="T4" fmla="*/ 12753 w 94"/>
                <a:gd name="T5" fmla="*/ 1167 h 78"/>
                <a:gd name="T6" fmla="*/ 1346 w 94"/>
                <a:gd name="T7" fmla="*/ 0 h 78"/>
                <a:gd name="T8" fmla="*/ 1213 w 94"/>
                <a:gd name="T9" fmla="*/ 928 h 78"/>
                <a:gd name="T10" fmla="*/ 396 w 94"/>
                <a:gd name="T11" fmla="*/ 5822 h 78"/>
                <a:gd name="T12" fmla="*/ 262 w 94"/>
                <a:gd name="T13" fmla="*/ 5822 h 78"/>
                <a:gd name="T14" fmla="*/ 0 w 94"/>
                <a:gd name="T15" fmla="*/ 7801 h 78"/>
                <a:gd name="T16" fmla="*/ 3381 w 94"/>
                <a:gd name="T17" fmla="*/ 8279 h 78"/>
                <a:gd name="T18" fmla="*/ 11936 w 94"/>
                <a:gd name="T19" fmla="*/ 9090 h 78"/>
                <a:gd name="T20" fmla="*/ 11936 w 94"/>
                <a:gd name="T21" fmla="*/ 9090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61" name="Freeform 23"/>
            <p:cNvSpPr>
              <a:spLocks/>
            </p:cNvSpPr>
            <p:nvPr/>
          </p:nvSpPr>
          <p:spPr bwMode="auto">
            <a:xfrm>
              <a:off x="2434" y="1892"/>
              <a:ext cx="508" cy="375"/>
            </a:xfrm>
            <a:custGeom>
              <a:avLst/>
              <a:gdLst>
                <a:gd name="T0" fmla="*/ 0 w 99"/>
                <a:gd name="T1" fmla="*/ 7734 h 77"/>
                <a:gd name="T2" fmla="*/ 1344 w 99"/>
                <a:gd name="T3" fmla="*/ 0 h 77"/>
                <a:gd name="T4" fmla="*/ 9873 w 99"/>
                <a:gd name="T5" fmla="*/ 808 h 77"/>
                <a:gd name="T6" fmla="*/ 13377 w 99"/>
                <a:gd name="T7" fmla="*/ 1042 h 77"/>
                <a:gd name="T8" fmla="*/ 13244 w 99"/>
                <a:gd name="T9" fmla="*/ 3015 h 77"/>
                <a:gd name="T10" fmla="*/ 12823 w 99"/>
                <a:gd name="T11" fmla="*/ 8893 h 77"/>
                <a:gd name="T12" fmla="*/ 11084 w 99"/>
                <a:gd name="T13" fmla="*/ 8776 h 77"/>
                <a:gd name="T14" fmla="*/ 0 w 99"/>
                <a:gd name="T15" fmla="*/ 7734 h 77"/>
                <a:gd name="T16" fmla="*/ 0 w 99"/>
                <a:gd name="T17" fmla="*/ 7734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62" name="Freeform 24"/>
            <p:cNvSpPr>
              <a:spLocks/>
            </p:cNvSpPr>
            <p:nvPr/>
          </p:nvSpPr>
          <p:spPr bwMode="auto">
            <a:xfrm>
              <a:off x="2368" y="2218"/>
              <a:ext cx="485" cy="478"/>
            </a:xfrm>
            <a:custGeom>
              <a:avLst/>
              <a:gdLst>
                <a:gd name="T0" fmla="*/ 1720 w 95"/>
                <a:gd name="T1" fmla="*/ 0 h 98"/>
                <a:gd name="T2" fmla="*/ 0 w 95"/>
                <a:gd name="T3" fmla="*/ 11135 h 98"/>
                <a:gd name="T4" fmla="*/ 0 w 95"/>
                <a:gd name="T5" fmla="*/ 11135 h 98"/>
                <a:gd name="T6" fmla="*/ 1588 w 95"/>
                <a:gd name="T7" fmla="*/ 11370 h 98"/>
                <a:gd name="T8" fmla="*/ 1720 w 95"/>
                <a:gd name="T9" fmla="*/ 10443 h 98"/>
                <a:gd name="T10" fmla="*/ 4927 w 95"/>
                <a:gd name="T11" fmla="*/ 10799 h 98"/>
                <a:gd name="T12" fmla="*/ 4927 w 95"/>
                <a:gd name="T13" fmla="*/ 10799 h 98"/>
                <a:gd name="T14" fmla="*/ 4794 w 95"/>
                <a:gd name="T15" fmla="*/ 10682 h 98"/>
                <a:gd name="T16" fmla="*/ 4927 w 95"/>
                <a:gd name="T17" fmla="*/ 10565 h 98"/>
                <a:gd name="T18" fmla="*/ 4794 w 95"/>
                <a:gd name="T19" fmla="*/ 10443 h 98"/>
                <a:gd name="T20" fmla="*/ 4794 w 95"/>
                <a:gd name="T21" fmla="*/ 10443 h 98"/>
                <a:gd name="T22" fmla="*/ 4794 w 95"/>
                <a:gd name="T23" fmla="*/ 10443 h 98"/>
                <a:gd name="T24" fmla="*/ 11574 w 95"/>
                <a:gd name="T25" fmla="*/ 10896 h 98"/>
                <a:gd name="T26" fmla="*/ 12380 w 95"/>
                <a:gd name="T27" fmla="*/ 2092 h 98"/>
                <a:gd name="T28" fmla="*/ 12513 w 95"/>
                <a:gd name="T29" fmla="*/ 2092 h 98"/>
                <a:gd name="T30" fmla="*/ 12641 w 95"/>
                <a:gd name="T31" fmla="*/ 1049 h 98"/>
                <a:gd name="T32" fmla="*/ 1720 w 95"/>
                <a:gd name="T33" fmla="*/ 0 h 98"/>
                <a:gd name="T34" fmla="*/ 1720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63" name="Freeform 25"/>
            <p:cNvSpPr>
              <a:spLocks/>
            </p:cNvSpPr>
            <p:nvPr/>
          </p:nvSpPr>
          <p:spPr bwMode="auto">
            <a:xfrm>
              <a:off x="2552" y="2306"/>
              <a:ext cx="969" cy="898"/>
            </a:xfrm>
            <a:custGeom>
              <a:avLst/>
              <a:gdLst>
                <a:gd name="T0" fmla="*/ 23051 w 189"/>
                <a:gd name="T1" fmla="*/ 5813 h 184"/>
                <a:gd name="T2" fmla="*/ 21421 w 189"/>
                <a:gd name="T3" fmla="*/ 5456 h 184"/>
                <a:gd name="T4" fmla="*/ 20344 w 189"/>
                <a:gd name="T5" fmla="*/ 5691 h 184"/>
                <a:gd name="T6" fmla="*/ 19529 w 189"/>
                <a:gd name="T7" fmla="*/ 5691 h 184"/>
                <a:gd name="T8" fmla="*/ 19267 w 189"/>
                <a:gd name="T9" fmla="*/ 5691 h 184"/>
                <a:gd name="T10" fmla="*/ 18872 w 189"/>
                <a:gd name="T11" fmla="*/ 5456 h 184"/>
                <a:gd name="T12" fmla="*/ 18452 w 189"/>
                <a:gd name="T13" fmla="*/ 5930 h 184"/>
                <a:gd name="T14" fmla="*/ 18191 w 189"/>
                <a:gd name="T15" fmla="*/ 5573 h 184"/>
                <a:gd name="T16" fmla="*/ 17375 w 189"/>
                <a:gd name="T17" fmla="*/ 5456 h 184"/>
                <a:gd name="T18" fmla="*/ 16847 w 189"/>
                <a:gd name="T19" fmla="*/ 5359 h 184"/>
                <a:gd name="T20" fmla="*/ 16032 w 189"/>
                <a:gd name="T21" fmla="*/ 5120 h 184"/>
                <a:gd name="T22" fmla="*/ 15509 w 189"/>
                <a:gd name="T23" fmla="*/ 5002 h 184"/>
                <a:gd name="T24" fmla="*/ 14694 w 189"/>
                <a:gd name="T25" fmla="*/ 4763 h 184"/>
                <a:gd name="T26" fmla="*/ 14274 w 189"/>
                <a:gd name="T27" fmla="*/ 4407 h 184"/>
                <a:gd name="T28" fmla="*/ 13484 w 189"/>
                <a:gd name="T29" fmla="*/ 4192 h 184"/>
                <a:gd name="T30" fmla="*/ 7808 w 189"/>
                <a:gd name="T31" fmla="*/ 0 h 184"/>
                <a:gd name="T32" fmla="*/ 0 w 189"/>
                <a:gd name="T33" fmla="*/ 8360 h 184"/>
                <a:gd name="T34" fmla="*/ 133 w 189"/>
                <a:gd name="T35" fmla="*/ 8716 h 184"/>
                <a:gd name="T36" fmla="*/ 682 w 189"/>
                <a:gd name="T37" fmla="*/ 9409 h 184"/>
                <a:gd name="T38" fmla="*/ 3102 w 189"/>
                <a:gd name="T39" fmla="*/ 11503 h 184"/>
                <a:gd name="T40" fmla="*/ 3363 w 189"/>
                <a:gd name="T41" fmla="*/ 12099 h 184"/>
                <a:gd name="T42" fmla="*/ 5127 w 189"/>
                <a:gd name="T43" fmla="*/ 14290 h 184"/>
                <a:gd name="T44" fmla="*/ 6598 w 189"/>
                <a:gd name="T45" fmla="*/ 14529 h 184"/>
                <a:gd name="T46" fmla="*/ 7542 w 189"/>
                <a:gd name="T47" fmla="*/ 13246 h 184"/>
                <a:gd name="T48" fmla="*/ 8096 w 189"/>
                <a:gd name="T49" fmla="*/ 13123 h 184"/>
                <a:gd name="T50" fmla="*/ 9044 w 189"/>
                <a:gd name="T51" fmla="*/ 13363 h 184"/>
                <a:gd name="T52" fmla="*/ 10121 w 189"/>
                <a:gd name="T53" fmla="*/ 13841 h 184"/>
                <a:gd name="T54" fmla="*/ 10382 w 189"/>
                <a:gd name="T55" fmla="*/ 14075 h 184"/>
                <a:gd name="T56" fmla="*/ 11197 w 189"/>
                <a:gd name="T57" fmla="*/ 15007 h 184"/>
                <a:gd name="T58" fmla="*/ 12669 w 189"/>
                <a:gd name="T59" fmla="*/ 17316 h 184"/>
                <a:gd name="T60" fmla="*/ 13484 w 189"/>
                <a:gd name="T61" fmla="*/ 18009 h 184"/>
                <a:gd name="T62" fmla="*/ 13745 w 189"/>
                <a:gd name="T63" fmla="*/ 19175 h 184"/>
                <a:gd name="T64" fmla="*/ 14955 w 189"/>
                <a:gd name="T65" fmla="*/ 20459 h 184"/>
                <a:gd name="T66" fmla="*/ 16981 w 189"/>
                <a:gd name="T67" fmla="*/ 21030 h 184"/>
                <a:gd name="T68" fmla="*/ 18191 w 189"/>
                <a:gd name="T69" fmla="*/ 21152 h 184"/>
                <a:gd name="T70" fmla="*/ 18057 w 189"/>
                <a:gd name="T71" fmla="*/ 20913 h 184"/>
                <a:gd name="T72" fmla="*/ 17662 w 189"/>
                <a:gd name="T73" fmla="*/ 18838 h 184"/>
                <a:gd name="T74" fmla="*/ 17534 w 189"/>
                <a:gd name="T75" fmla="*/ 18604 h 184"/>
                <a:gd name="T76" fmla="*/ 17929 w 189"/>
                <a:gd name="T77" fmla="*/ 17794 h 184"/>
                <a:gd name="T78" fmla="*/ 18057 w 189"/>
                <a:gd name="T79" fmla="*/ 17555 h 184"/>
                <a:gd name="T80" fmla="*/ 18452 w 189"/>
                <a:gd name="T81" fmla="*/ 16862 h 184"/>
                <a:gd name="T82" fmla="*/ 18744 w 189"/>
                <a:gd name="T83" fmla="*/ 16862 h 184"/>
                <a:gd name="T84" fmla="*/ 19006 w 189"/>
                <a:gd name="T85" fmla="*/ 16506 h 184"/>
                <a:gd name="T86" fmla="*/ 19267 w 189"/>
                <a:gd name="T87" fmla="*/ 16506 h 184"/>
                <a:gd name="T88" fmla="*/ 19821 w 189"/>
                <a:gd name="T89" fmla="*/ 16266 h 184"/>
                <a:gd name="T90" fmla="*/ 20082 w 189"/>
                <a:gd name="T91" fmla="*/ 15817 h 184"/>
                <a:gd name="T92" fmla="*/ 20216 w 189"/>
                <a:gd name="T93" fmla="*/ 16052 h 184"/>
                <a:gd name="T94" fmla="*/ 22236 w 189"/>
                <a:gd name="T95" fmla="*/ 15100 h 184"/>
                <a:gd name="T96" fmla="*/ 22631 w 189"/>
                <a:gd name="T97" fmla="*/ 14075 h 184"/>
                <a:gd name="T98" fmla="*/ 23051 w 189"/>
                <a:gd name="T99" fmla="*/ 13958 h 184"/>
                <a:gd name="T100" fmla="*/ 24394 w 189"/>
                <a:gd name="T101" fmla="*/ 13841 h 184"/>
                <a:gd name="T102" fmla="*/ 24789 w 189"/>
                <a:gd name="T103" fmla="*/ 13602 h 184"/>
                <a:gd name="T104" fmla="*/ 24917 w 189"/>
                <a:gd name="T105" fmla="*/ 13246 h 184"/>
                <a:gd name="T106" fmla="*/ 25076 w 189"/>
                <a:gd name="T107" fmla="*/ 12313 h 184"/>
                <a:gd name="T108" fmla="*/ 25338 w 189"/>
                <a:gd name="T109" fmla="*/ 11742 h 184"/>
                <a:gd name="T110" fmla="*/ 25209 w 189"/>
                <a:gd name="T111" fmla="*/ 10576 h 184"/>
                <a:gd name="T112" fmla="*/ 24917 w 189"/>
                <a:gd name="T113" fmla="*/ 10220 h 184"/>
                <a:gd name="T114" fmla="*/ 24789 w 189"/>
                <a:gd name="T115" fmla="*/ 9527 h 184"/>
                <a:gd name="T116" fmla="*/ 24261 w 189"/>
                <a:gd name="T117" fmla="*/ 6169 h 184"/>
                <a:gd name="T118" fmla="*/ 23446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64" name="Freeform 26"/>
            <p:cNvSpPr>
              <a:spLocks/>
            </p:cNvSpPr>
            <p:nvPr/>
          </p:nvSpPr>
          <p:spPr bwMode="auto">
            <a:xfrm>
              <a:off x="4372" y="1453"/>
              <a:ext cx="522" cy="380"/>
            </a:xfrm>
            <a:custGeom>
              <a:avLst/>
              <a:gdLst>
                <a:gd name="T0" fmla="*/ 10450 w 102"/>
                <a:gd name="T1" fmla="*/ 8092 h 78"/>
                <a:gd name="T2" fmla="*/ 10189 w 102"/>
                <a:gd name="T3" fmla="*/ 8448 h 78"/>
                <a:gd name="T4" fmla="*/ 10056 w 102"/>
                <a:gd name="T5" fmla="*/ 8662 h 78"/>
                <a:gd name="T6" fmla="*/ 10056 w 102"/>
                <a:gd name="T7" fmla="*/ 9018 h 78"/>
                <a:gd name="T8" fmla="*/ 10317 w 102"/>
                <a:gd name="T9" fmla="*/ 8784 h 78"/>
                <a:gd name="T10" fmla="*/ 10870 w 102"/>
                <a:gd name="T11" fmla="*/ 8662 h 78"/>
                <a:gd name="T12" fmla="*/ 11653 w 102"/>
                <a:gd name="T13" fmla="*/ 8448 h 78"/>
                <a:gd name="T14" fmla="*/ 12861 w 102"/>
                <a:gd name="T15" fmla="*/ 7644 h 78"/>
                <a:gd name="T16" fmla="*/ 13280 w 102"/>
                <a:gd name="T17" fmla="*/ 7405 h 78"/>
                <a:gd name="T18" fmla="*/ 13669 w 102"/>
                <a:gd name="T19" fmla="*/ 7049 h 78"/>
                <a:gd name="T20" fmla="*/ 13408 w 102"/>
                <a:gd name="T21" fmla="*/ 7166 h 78"/>
                <a:gd name="T22" fmla="*/ 12989 w 102"/>
                <a:gd name="T23" fmla="*/ 7405 h 78"/>
                <a:gd name="T24" fmla="*/ 12600 w 102"/>
                <a:gd name="T25" fmla="*/ 7522 h 78"/>
                <a:gd name="T26" fmla="*/ 12989 w 102"/>
                <a:gd name="T27" fmla="*/ 7049 h 78"/>
                <a:gd name="T28" fmla="*/ 12728 w 102"/>
                <a:gd name="T29" fmla="*/ 7166 h 78"/>
                <a:gd name="T30" fmla="*/ 11525 w 102"/>
                <a:gd name="T31" fmla="*/ 7736 h 78"/>
                <a:gd name="T32" fmla="*/ 10711 w 102"/>
                <a:gd name="T33" fmla="*/ 8331 h 78"/>
                <a:gd name="T34" fmla="*/ 10583 w 102"/>
                <a:gd name="T35" fmla="*/ 7858 h 78"/>
                <a:gd name="T36" fmla="*/ 10870 w 102"/>
                <a:gd name="T37" fmla="*/ 7405 h 78"/>
                <a:gd name="T38" fmla="*/ 10583 w 102"/>
                <a:gd name="T39" fmla="*/ 5671 h 78"/>
                <a:gd name="T40" fmla="*/ 10317 w 102"/>
                <a:gd name="T41" fmla="*/ 3941 h 78"/>
                <a:gd name="T42" fmla="*/ 10056 w 102"/>
                <a:gd name="T43" fmla="*/ 2894 h 78"/>
                <a:gd name="T44" fmla="*/ 9928 w 102"/>
                <a:gd name="T45" fmla="*/ 2777 h 78"/>
                <a:gd name="T46" fmla="*/ 9795 w 102"/>
                <a:gd name="T47" fmla="*/ 2421 h 78"/>
                <a:gd name="T48" fmla="*/ 9637 w 102"/>
                <a:gd name="T49" fmla="*/ 1379 h 78"/>
                <a:gd name="T50" fmla="*/ 9248 w 102"/>
                <a:gd name="T51" fmla="*/ 356 h 78"/>
                <a:gd name="T52" fmla="*/ 9115 w 102"/>
                <a:gd name="T53" fmla="*/ 0 h 78"/>
                <a:gd name="T54" fmla="*/ 6837 w 102"/>
                <a:gd name="T55" fmla="*/ 453 h 78"/>
                <a:gd name="T56" fmla="*/ 5629 w 102"/>
                <a:gd name="T57" fmla="*/ 1613 h 78"/>
                <a:gd name="T58" fmla="*/ 5501 w 102"/>
                <a:gd name="T59" fmla="*/ 2090 h 78"/>
                <a:gd name="T60" fmla="*/ 4821 w 102"/>
                <a:gd name="T61" fmla="*/ 2660 h 78"/>
                <a:gd name="T62" fmla="*/ 5082 w 102"/>
                <a:gd name="T63" fmla="*/ 2894 h 78"/>
                <a:gd name="T64" fmla="*/ 5082 w 102"/>
                <a:gd name="T65" fmla="*/ 3133 h 78"/>
                <a:gd name="T66" fmla="*/ 5240 w 102"/>
                <a:gd name="T67" fmla="*/ 3703 h 78"/>
                <a:gd name="T68" fmla="*/ 4033 w 102"/>
                <a:gd name="T69" fmla="*/ 4511 h 78"/>
                <a:gd name="T70" fmla="*/ 2538 w 102"/>
                <a:gd name="T71" fmla="*/ 4511 h 78"/>
                <a:gd name="T72" fmla="*/ 1203 w 102"/>
                <a:gd name="T73" fmla="*/ 4867 h 78"/>
                <a:gd name="T74" fmla="*/ 814 w 102"/>
                <a:gd name="T75" fmla="*/ 5315 h 78"/>
                <a:gd name="T76" fmla="*/ 1203 w 102"/>
                <a:gd name="T77" fmla="*/ 6007 h 78"/>
                <a:gd name="T78" fmla="*/ 261 w 102"/>
                <a:gd name="T79" fmla="*/ 6933 h 78"/>
                <a:gd name="T80" fmla="*/ 7518 w 102"/>
                <a:gd name="T81" fmla="*/ 6363 h 78"/>
                <a:gd name="T82" fmla="*/ 7646 w 102"/>
                <a:gd name="T83" fmla="*/ 6596 h 78"/>
                <a:gd name="T84" fmla="*/ 7912 w 102"/>
                <a:gd name="T85" fmla="*/ 6718 h 78"/>
                <a:gd name="T86" fmla="*/ 8301 w 102"/>
                <a:gd name="T87" fmla="*/ 7288 h 78"/>
                <a:gd name="T88" fmla="*/ 8854 w 102"/>
                <a:gd name="T89" fmla="*/ 7405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65" name="Freeform 27"/>
            <p:cNvSpPr>
              <a:spLocks/>
            </p:cNvSpPr>
            <p:nvPr/>
          </p:nvSpPr>
          <p:spPr bwMode="auto">
            <a:xfrm>
              <a:off x="4720" y="1428"/>
              <a:ext cx="118" cy="205"/>
            </a:xfrm>
            <a:custGeom>
              <a:avLst/>
              <a:gdLst>
                <a:gd name="T0" fmla="*/ 0 w 23"/>
                <a:gd name="T1" fmla="*/ 571 h 42"/>
                <a:gd name="T2" fmla="*/ 133 w 23"/>
                <a:gd name="T3" fmla="*/ 810 h 42"/>
                <a:gd name="T4" fmla="*/ 0 w 23"/>
                <a:gd name="T5" fmla="*/ 927 h 42"/>
                <a:gd name="T6" fmla="*/ 133 w 23"/>
                <a:gd name="T7" fmla="*/ 927 h 42"/>
                <a:gd name="T8" fmla="*/ 133 w 23"/>
                <a:gd name="T9" fmla="*/ 1049 h 42"/>
                <a:gd name="T10" fmla="*/ 395 w 23"/>
                <a:gd name="T11" fmla="*/ 1620 h 42"/>
                <a:gd name="T12" fmla="*/ 554 w 23"/>
                <a:gd name="T13" fmla="*/ 1977 h 42"/>
                <a:gd name="T14" fmla="*/ 395 w 23"/>
                <a:gd name="T15" fmla="*/ 2216 h 42"/>
                <a:gd name="T16" fmla="*/ 395 w 23"/>
                <a:gd name="T17" fmla="*/ 2455 h 42"/>
                <a:gd name="T18" fmla="*/ 682 w 23"/>
                <a:gd name="T19" fmla="*/ 3026 h 42"/>
                <a:gd name="T20" fmla="*/ 682 w 23"/>
                <a:gd name="T21" fmla="*/ 3265 h 42"/>
                <a:gd name="T22" fmla="*/ 682 w 23"/>
                <a:gd name="T23" fmla="*/ 3383 h 42"/>
                <a:gd name="T24" fmla="*/ 816 w 23"/>
                <a:gd name="T25" fmla="*/ 3383 h 42"/>
                <a:gd name="T26" fmla="*/ 682 w 23"/>
                <a:gd name="T27" fmla="*/ 3265 h 42"/>
                <a:gd name="T28" fmla="*/ 816 w 23"/>
                <a:gd name="T29" fmla="*/ 3265 h 42"/>
                <a:gd name="T30" fmla="*/ 949 w 23"/>
                <a:gd name="T31" fmla="*/ 3480 h 42"/>
                <a:gd name="T32" fmla="*/ 1077 w 23"/>
                <a:gd name="T33" fmla="*/ 3954 h 42"/>
                <a:gd name="T34" fmla="*/ 1077 w 23"/>
                <a:gd name="T35" fmla="*/ 4310 h 42"/>
                <a:gd name="T36" fmla="*/ 1211 w 23"/>
                <a:gd name="T37" fmla="*/ 4525 h 42"/>
                <a:gd name="T38" fmla="*/ 1344 w 23"/>
                <a:gd name="T39" fmla="*/ 4886 h 42"/>
                <a:gd name="T40" fmla="*/ 2709 w 23"/>
                <a:gd name="T41" fmla="*/ 4647 h 42"/>
                <a:gd name="T42" fmla="*/ 2555 w 23"/>
                <a:gd name="T43" fmla="*/ 4525 h 42"/>
                <a:gd name="T44" fmla="*/ 2422 w 23"/>
                <a:gd name="T45" fmla="*/ 4408 h 42"/>
                <a:gd name="T46" fmla="*/ 2422 w 23"/>
                <a:gd name="T47" fmla="*/ 4310 h 42"/>
                <a:gd name="T48" fmla="*/ 2555 w 23"/>
                <a:gd name="T49" fmla="*/ 4193 h 42"/>
                <a:gd name="T50" fmla="*/ 2422 w 23"/>
                <a:gd name="T51" fmla="*/ 3954 h 42"/>
                <a:gd name="T52" fmla="*/ 2422 w 23"/>
                <a:gd name="T53" fmla="*/ 3143 h 42"/>
                <a:gd name="T54" fmla="*/ 2422 w 23"/>
                <a:gd name="T55" fmla="*/ 2904 h 42"/>
                <a:gd name="T56" fmla="*/ 2555 w 23"/>
                <a:gd name="T57" fmla="*/ 2455 h 42"/>
                <a:gd name="T58" fmla="*/ 2555 w 23"/>
                <a:gd name="T59" fmla="*/ 2216 h 42"/>
                <a:gd name="T60" fmla="*/ 2555 w 23"/>
                <a:gd name="T61" fmla="*/ 1977 h 42"/>
                <a:gd name="T62" fmla="*/ 2555 w 23"/>
                <a:gd name="T63" fmla="*/ 1738 h 42"/>
                <a:gd name="T64" fmla="*/ 2555 w 23"/>
                <a:gd name="T65" fmla="*/ 1620 h 42"/>
                <a:gd name="T66" fmla="*/ 2555 w 23"/>
                <a:gd name="T67" fmla="*/ 1498 h 42"/>
                <a:gd name="T68" fmla="*/ 2976 w 23"/>
                <a:gd name="T69" fmla="*/ 1289 h 42"/>
                <a:gd name="T70" fmla="*/ 3104 w 23"/>
                <a:gd name="T71" fmla="*/ 810 h 42"/>
                <a:gd name="T72" fmla="*/ 2976 w 23"/>
                <a:gd name="T73" fmla="*/ 571 h 42"/>
                <a:gd name="T74" fmla="*/ 2976 w 23"/>
                <a:gd name="T75" fmla="*/ 356 h 42"/>
                <a:gd name="T76" fmla="*/ 2976 w 23"/>
                <a:gd name="T77" fmla="*/ 356 h 42"/>
                <a:gd name="T78" fmla="*/ 2976 w 23"/>
                <a:gd name="T79" fmla="*/ 239 h 42"/>
                <a:gd name="T80" fmla="*/ 2842 w 23"/>
                <a:gd name="T81" fmla="*/ 0 h 42"/>
                <a:gd name="T82" fmla="*/ 0 w 23"/>
                <a:gd name="T83" fmla="*/ 571 h 42"/>
                <a:gd name="T84" fmla="*/ 0 w 23"/>
                <a:gd name="T85" fmla="*/ 571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4066" name="Group 28"/>
            <p:cNvGrpSpPr>
              <a:grpSpLocks/>
            </p:cNvGrpSpPr>
            <p:nvPr/>
          </p:nvGrpSpPr>
          <p:grpSpPr bwMode="auto">
            <a:xfrm>
              <a:off x="728" y="2448"/>
              <a:ext cx="1266" cy="876"/>
              <a:chOff x="768" y="2832"/>
              <a:chExt cx="1203" cy="876"/>
            </a:xfrm>
          </p:grpSpPr>
          <p:sp>
            <p:nvSpPr>
              <p:cNvPr id="44103"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104"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105"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106"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107"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108"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109"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110"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111"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112"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113"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114"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115"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116"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117"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4067" name="Freeform 44"/>
            <p:cNvSpPr>
              <a:spLocks/>
            </p:cNvSpPr>
            <p:nvPr/>
          </p:nvSpPr>
          <p:spPr bwMode="auto">
            <a:xfrm>
              <a:off x="2095" y="1760"/>
              <a:ext cx="391" cy="458"/>
            </a:xfrm>
            <a:custGeom>
              <a:avLst/>
              <a:gdLst>
                <a:gd name="T0" fmla="*/ 8998 w 76"/>
                <a:gd name="T1" fmla="*/ 10875 h 94"/>
                <a:gd name="T2" fmla="*/ 10351 w 76"/>
                <a:gd name="T3" fmla="*/ 3133 h 94"/>
                <a:gd name="T4" fmla="*/ 6935 w 76"/>
                <a:gd name="T5" fmla="*/ 2660 h 94"/>
                <a:gd name="T6" fmla="*/ 7228 w 76"/>
                <a:gd name="T7" fmla="*/ 687 h 94"/>
                <a:gd name="T8" fmla="*/ 2171 w 76"/>
                <a:gd name="T9" fmla="*/ 0 h 94"/>
                <a:gd name="T10" fmla="*/ 0 w 76"/>
                <a:gd name="T11" fmla="*/ 9711 h 94"/>
                <a:gd name="T12" fmla="*/ 0 w 76"/>
                <a:gd name="T13" fmla="*/ 9711 h 94"/>
                <a:gd name="T14" fmla="*/ 8998 w 76"/>
                <a:gd name="T15" fmla="*/ 10875 h 94"/>
                <a:gd name="T16" fmla="*/ 8998 w 76"/>
                <a:gd name="T17" fmla="*/ 108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68" name="Freeform 45"/>
            <p:cNvSpPr>
              <a:spLocks/>
            </p:cNvSpPr>
            <p:nvPr/>
          </p:nvSpPr>
          <p:spPr bwMode="auto">
            <a:xfrm>
              <a:off x="1661" y="1077"/>
              <a:ext cx="460" cy="322"/>
            </a:xfrm>
            <a:custGeom>
              <a:avLst/>
              <a:gdLst>
                <a:gd name="T0" fmla="*/ 133 w 90"/>
                <a:gd name="T1" fmla="*/ 4640 h 66"/>
                <a:gd name="T2" fmla="*/ 0 w 90"/>
                <a:gd name="T3" fmla="*/ 4640 h 66"/>
                <a:gd name="T4" fmla="*/ 133 w 90"/>
                <a:gd name="T5" fmla="*/ 4308 h 66"/>
                <a:gd name="T6" fmla="*/ 133 w 90"/>
                <a:gd name="T7" fmla="*/ 4069 h 66"/>
                <a:gd name="T8" fmla="*/ 133 w 90"/>
                <a:gd name="T9" fmla="*/ 4069 h 66"/>
                <a:gd name="T10" fmla="*/ 261 w 90"/>
                <a:gd name="T11" fmla="*/ 4191 h 66"/>
                <a:gd name="T12" fmla="*/ 133 w 90"/>
                <a:gd name="T13" fmla="*/ 4308 h 66"/>
                <a:gd name="T14" fmla="*/ 394 w 90"/>
                <a:gd name="T15" fmla="*/ 4191 h 66"/>
                <a:gd name="T16" fmla="*/ 394 w 90"/>
                <a:gd name="T17" fmla="*/ 4069 h 66"/>
                <a:gd name="T18" fmla="*/ 394 w 90"/>
                <a:gd name="T19" fmla="*/ 3830 h 66"/>
                <a:gd name="T20" fmla="*/ 261 w 90"/>
                <a:gd name="T21" fmla="*/ 3474 h 66"/>
                <a:gd name="T22" fmla="*/ 394 w 90"/>
                <a:gd name="T23" fmla="*/ 3474 h 66"/>
                <a:gd name="T24" fmla="*/ 680 w 90"/>
                <a:gd name="T25" fmla="*/ 3357 h 66"/>
                <a:gd name="T26" fmla="*/ 521 w 90"/>
                <a:gd name="T27" fmla="*/ 3259 h 66"/>
                <a:gd name="T28" fmla="*/ 394 w 90"/>
                <a:gd name="T29" fmla="*/ 3357 h 66"/>
                <a:gd name="T30" fmla="*/ 394 w 90"/>
                <a:gd name="T31" fmla="*/ 2903 h 66"/>
                <a:gd name="T32" fmla="*/ 394 w 90"/>
                <a:gd name="T33" fmla="*/ 2547 h 66"/>
                <a:gd name="T34" fmla="*/ 394 w 90"/>
                <a:gd name="T35" fmla="*/ 1976 h 66"/>
                <a:gd name="T36" fmla="*/ 261 w 90"/>
                <a:gd name="T37" fmla="*/ 1283 h 66"/>
                <a:gd name="T38" fmla="*/ 261 w 90"/>
                <a:gd name="T39" fmla="*/ 688 h 66"/>
                <a:gd name="T40" fmla="*/ 1462 w 90"/>
                <a:gd name="T41" fmla="*/ 1049 h 66"/>
                <a:gd name="T42" fmla="*/ 2535 w 90"/>
                <a:gd name="T43" fmla="*/ 1498 h 66"/>
                <a:gd name="T44" fmla="*/ 3082 w 90"/>
                <a:gd name="T45" fmla="*/ 1620 h 66"/>
                <a:gd name="T46" fmla="*/ 3215 w 90"/>
                <a:gd name="T47" fmla="*/ 1737 h 66"/>
                <a:gd name="T48" fmla="*/ 3215 w 90"/>
                <a:gd name="T49" fmla="*/ 2332 h 66"/>
                <a:gd name="T50" fmla="*/ 2924 w 90"/>
                <a:gd name="T51" fmla="*/ 2664 h 66"/>
                <a:gd name="T52" fmla="*/ 2924 w 90"/>
                <a:gd name="T53" fmla="*/ 2903 h 66"/>
                <a:gd name="T54" fmla="*/ 2924 w 90"/>
                <a:gd name="T55" fmla="*/ 3142 h 66"/>
                <a:gd name="T56" fmla="*/ 3082 w 90"/>
                <a:gd name="T57" fmla="*/ 3259 h 66"/>
                <a:gd name="T58" fmla="*/ 3343 w 90"/>
                <a:gd name="T59" fmla="*/ 2786 h 66"/>
                <a:gd name="T60" fmla="*/ 3603 w 90"/>
                <a:gd name="T61" fmla="*/ 2430 h 66"/>
                <a:gd name="T62" fmla="*/ 3864 w 90"/>
                <a:gd name="T63" fmla="*/ 2093 h 66"/>
                <a:gd name="T64" fmla="*/ 3476 w 90"/>
                <a:gd name="T65" fmla="*/ 1166 h 66"/>
                <a:gd name="T66" fmla="*/ 3603 w 90"/>
                <a:gd name="T67" fmla="*/ 1049 h 66"/>
                <a:gd name="T68" fmla="*/ 3864 w 90"/>
                <a:gd name="T69" fmla="*/ 810 h 66"/>
                <a:gd name="T70" fmla="*/ 3603 w 90"/>
                <a:gd name="T71" fmla="*/ 571 h 66"/>
                <a:gd name="T72" fmla="*/ 3603 w 90"/>
                <a:gd name="T73" fmla="*/ 0 h 66"/>
                <a:gd name="T74" fmla="*/ 8280 w 90"/>
                <a:gd name="T75" fmla="*/ 1049 h 66"/>
                <a:gd name="T76" fmla="*/ 12016 w 90"/>
                <a:gd name="T77" fmla="*/ 1859 h 66"/>
                <a:gd name="T78" fmla="*/ 10682 w 90"/>
                <a:gd name="T79" fmla="*/ 6855 h 66"/>
                <a:gd name="T80" fmla="*/ 10682 w 90"/>
                <a:gd name="T81" fmla="*/ 6972 h 66"/>
                <a:gd name="T82" fmla="*/ 10682 w 90"/>
                <a:gd name="T83" fmla="*/ 7094 h 66"/>
                <a:gd name="T84" fmla="*/ 10815 w 90"/>
                <a:gd name="T85" fmla="*/ 7308 h 66"/>
                <a:gd name="T86" fmla="*/ 10682 w 90"/>
                <a:gd name="T87" fmla="*/ 7426 h 66"/>
                <a:gd name="T88" fmla="*/ 10682 w 90"/>
                <a:gd name="T89" fmla="*/ 7665 h 66"/>
                <a:gd name="T90" fmla="*/ 7340 w 90"/>
                <a:gd name="T91" fmla="*/ 7094 h 66"/>
                <a:gd name="T92" fmla="*/ 6951 w 90"/>
                <a:gd name="T93" fmla="*/ 7094 h 66"/>
                <a:gd name="T94" fmla="*/ 6685 w 90"/>
                <a:gd name="T95" fmla="*/ 6972 h 66"/>
                <a:gd name="T96" fmla="*/ 6271 w 90"/>
                <a:gd name="T97" fmla="*/ 7094 h 66"/>
                <a:gd name="T98" fmla="*/ 5878 w 90"/>
                <a:gd name="T99" fmla="*/ 6972 h 66"/>
                <a:gd name="T100" fmla="*/ 5484 w 90"/>
                <a:gd name="T101" fmla="*/ 7094 h 66"/>
                <a:gd name="T102" fmla="*/ 4937 w 90"/>
                <a:gd name="T103" fmla="*/ 6972 h 66"/>
                <a:gd name="T104" fmla="*/ 3997 w 90"/>
                <a:gd name="T105" fmla="*/ 6972 h 66"/>
                <a:gd name="T106" fmla="*/ 3215 w 90"/>
                <a:gd name="T107" fmla="*/ 6738 h 66"/>
                <a:gd name="T108" fmla="*/ 2535 w 90"/>
                <a:gd name="T109" fmla="*/ 6738 h 66"/>
                <a:gd name="T110" fmla="*/ 1595 w 90"/>
                <a:gd name="T111" fmla="*/ 6499 h 66"/>
                <a:gd name="T112" fmla="*/ 1462 w 90"/>
                <a:gd name="T113" fmla="*/ 5806 h 66"/>
                <a:gd name="T114" fmla="*/ 1462 w 90"/>
                <a:gd name="T115" fmla="*/ 5450 h 66"/>
                <a:gd name="T116" fmla="*/ 940 w 90"/>
                <a:gd name="T117" fmla="*/ 5118 h 66"/>
                <a:gd name="T118" fmla="*/ 808 w 90"/>
                <a:gd name="T119" fmla="*/ 5001 h 66"/>
                <a:gd name="T120" fmla="*/ 394 w 90"/>
                <a:gd name="T121" fmla="*/ 4879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69" name="Freeform 46"/>
            <p:cNvSpPr>
              <a:spLocks/>
            </p:cNvSpPr>
            <p:nvPr/>
          </p:nvSpPr>
          <p:spPr bwMode="auto">
            <a:xfrm>
              <a:off x="1537" y="1282"/>
              <a:ext cx="554" cy="439"/>
            </a:xfrm>
            <a:custGeom>
              <a:avLst/>
              <a:gdLst>
                <a:gd name="T0" fmla="*/ 0 w 108"/>
                <a:gd name="T1" fmla="*/ 7780 h 90"/>
                <a:gd name="T2" fmla="*/ 0 w 108"/>
                <a:gd name="T3" fmla="*/ 7185 h 90"/>
                <a:gd name="T4" fmla="*/ 133 w 108"/>
                <a:gd name="T5" fmla="*/ 6614 h 90"/>
                <a:gd name="T6" fmla="*/ 262 w 108"/>
                <a:gd name="T7" fmla="*/ 5927 h 90"/>
                <a:gd name="T8" fmla="*/ 395 w 108"/>
                <a:gd name="T9" fmla="*/ 5687 h 90"/>
                <a:gd name="T10" fmla="*/ 682 w 108"/>
                <a:gd name="T11" fmla="*/ 5448 h 90"/>
                <a:gd name="T12" fmla="*/ 682 w 108"/>
                <a:gd name="T13" fmla="*/ 5234 h 90"/>
                <a:gd name="T14" fmla="*/ 1344 w 108"/>
                <a:gd name="T15" fmla="*/ 4283 h 90"/>
                <a:gd name="T16" fmla="*/ 2160 w 108"/>
                <a:gd name="T17" fmla="*/ 2663 h 90"/>
                <a:gd name="T18" fmla="*/ 2708 w 108"/>
                <a:gd name="T19" fmla="*/ 1497 h 90"/>
                <a:gd name="T20" fmla="*/ 3237 w 108"/>
                <a:gd name="T21" fmla="*/ 356 h 90"/>
                <a:gd name="T22" fmla="*/ 3237 w 108"/>
                <a:gd name="T23" fmla="*/ 0 h 90"/>
                <a:gd name="T24" fmla="*/ 3657 w 108"/>
                <a:gd name="T25" fmla="*/ 0 h 90"/>
                <a:gd name="T26" fmla="*/ 4052 w 108"/>
                <a:gd name="T27" fmla="*/ 117 h 90"/>
                <a:gd name="T28" fmla="*/ 4186 w 108"/>
                <a:gd name="T29" fmla="*/ 239 h 90"/>
                <a:gd name="T30" fmla="*/ 4735 w 108"/>
                <a:gd name="T31" fmla="*/ 571 h 90"/>
                <a:gd name="T32" fmla="*/ 4735 w 108"/>
                <a:gd name="T33" fmla="*/ 927 h 90"/>
                <a:gd name="T34" fmla="*/ 4868 w 108"/>
                <a:gd name="T35" fmla="*/ 1619 h 90"/>
                <a:gd name="T36" fmla="*/ 5817 w 108"/>
                <a:gd name="T37" fmla="*/ 1854 h 90"/>
                <a:gd name="T38" fmla="*/ 6474 w 108"/>
                <a:gd name="T39" fmla="*/ 1854 h 90"/>
                <a:gd name="T40" fmla="*/ 7289 w 108"/>
                <a:gd name="T41" fmla="*/ 2093 h 90"/>
                <a:gd name="T42" fmla="*/ 8238 w 108"/>
                <a:gd name="T43" fmla="*/ 2093 h 90"/>
                <a:gd name="T44" fmla="*/ 8761 w 108"/>
                <a:gd name="T45" fmla="*/ 2215 h 90"/>
                <a:gd name="T46" fmla="*/ 9182 w 108"/>
                <a:gd name="T47" fmla="*/ 2093 h 90"/>
                <a:gd name="T48" fmla="*/ 9577 w 108"/>
                <a:gd name="T49" fmla="*/ 2215 h 90"/>
                <a:gd name="T50" fmla="*/ 9998 w 108"/>
                <a:gd name="T51" fmla="*/ 2093 h 90"/>
                <a:gd name="T52" fmla="*/ 10264 w 108"/>
                <a:gd name="T53" fmla="*/ 2215 h 90"/>
                <a:gd name="T54" fmla="*/ 10659 w 108"/>
                <a:gd name="T55" fmla="*/ 2215 h 90"/>
                <a:gd name="T56" fmla="*/ 14024 w 108"/>
                <a:gd name="T57" fmla="*/ 2785 h 90"/>
                <a:gd name="T58" fmla="*/ 14183 w 108"/>
                <a:gd name="T59" fmla="*/ 3141 h 90"/>
                <a:gd name="T60" fmla="*/ 14578 w 108"/>
                <a:gd name="T61" fmla="*/ 3258 h 90"/>
                <a:gd name="T62" fmla="*/ 13763 w 108"/>
                <a:gd name="T63" fmla="*/ 4639 h 90"/>
                <a:gd name="T64" fmla="*/ 13629 w 108"/>
                <a:gd name="T65" fmla="*/ 4878 h 90"/>
                <a:gd name="T66" fmla="*/ 13234 w 108"/>
                <a:gd name="T67" fmla="*/ 5117 h 90"/>
                <a:gd name="T68" fmla="*/ 12680 w 108"/>
                <a:gd name="T69" fmla="*/ 5927 h 90"/>
                <a:gd name="T70" fmla="*/ 13106 w 108"/>
                <a:gd name="T71" fmla="*/ 6161 h 90"/>
                <a:gd name="T72" fmla="*/ 13106 w 108"/>
                <a:gd name="T73" fmla="*/ 6375 h 90"/>
                <a:gd name="T74" fmla="*/ 12947 w 108"/>
                <a:gd name="T75" fmla="*/ 6497 h 90"/>
                <a:gd name="T76" fmla="*/ 12814 w 108"/>
                <a:gd name="T77" fmla="*/ 6970 h 90"/>
                <a:gd name="T78" fmla="*/ 7028 w 108"/>
                <a:gd name="T79" fmla="*/ 9399 h 90"/>
                <a:gd name="T80" fmla="*/ 133 w 108"/>
                <a:gd name="T81" fmla="*/ 789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70" name="Freeform 47"/>
            <p:cNvSpPr>
              <a:spLocks/>
            </p:cNvSpPr>
            <p:nvPr/>
          </p:nvSpPr>
          <p:spPr bwMode="auto">
            <a:xfrm>
              <a:off x="1988" y="1155"/>
              <a:ext cx="415" cy="634"/>
            </a:xfrm>
            <a:custGeom>
              <a:avLst/>
              <a:gdLst>
                <a:gd name="T0" fmla="*/ 943 w 81"/>
                <a:gd name="T1" fmla="*/ 9964 h 130"/>
                <a:gd name="T2" fmla="*/ 1076 w 81"/>
                <a:gd name="T3" fmla="*/ 9515 h 130"/>
                <a:gd name="T4" fmla="*/ 1209 w 81"/>
                <a:gd name="T5" fmla="*/ 9393 h 130"/>
                <a:gd name="T6" fmla="*/ 1209 w 81"/>
                <a:gd name="T7" fmla="*/ 9159 h 130"/>
                <a:gd name="T8" fmla="*/ 815 w 81"/>
                <a:gd name="T9" fmla="*/ 8944 h 130"/>
                <a:gd name="T10" fmla="*/ 1337 w 81"/>
                <a:gd name="T11" fmla="*/ 8110 h 130"/>
                <a:gd name="T12" fmla="*/ 1757 w 81"/>
                <a:gd name="T13" fmla="*/ 7896 h 130"/>
                <a:gd name="T14" fmla="*/ 1891 w 81"/>
                <a:gd name="T15" fmla="*/ 7657 h 130"/>
                <a:gd name="T16" fmla="*/ 2680 w 81"/>
                <a:gd name="T17" fmla="*/ 6257 h 130"/>
                <a:gd name="T18" fmla="*/ 2285 w 81"/>
                <a:gd name="T19" fmla="*/ 6135 h 130"/>
                <a:gd name="T20" fmla="*/ 2152 w 81"/>
                <a:gd name="T21" fmla="*/ 5804 h 130"/>
                <a:gd name="T22" fmla="*/ 2152 w 81"/>
                <a:gd name="T23" fmla="*/ 5448 h 130"/>
                <a:gd name="T24" fmla="*/ 2152 w 81"/>
                <a:gd name="T25" fmla="*/ 5209 h 130"/>
                <a:gd name="T26" fmla="*/ 2152 w 81"/>
                <a:gd name="T27" fmla="*/ 4994 h 130"/>
                <a:gd name="T28" fmla="*/ 3489 w 81"/>
                <a:gd name="T29" fmla="*/ 0 h 130"/>
                <a:gd name="T30" fmla="*/ 4565 w 81"/>
                <a:gd name="T31" fmla="*/ 2214 h 130"/>
                <a:gd name="T32" fmla="*/ 4831 w 81"/>
                <a:gd name="T33" fmla="*/ 3019 h 130"/>
                <a:gd name="T34" fmla="*/ 4698 w 81"/>
                <a:gd name="T35" fmla="*/ 3355 h 130"/>
                <a:gd name="T36" fmla="*/ 4985 w 81"/>
                <a:gd name="T37" fmla="*/ 3589 h 130"/>
                <a:gd name="T38" fmla="*/ 5646 w 81"/>
                <a:gd name="T39" fmla="*/ 4521 h 130"/>
                <a:gd name="T40" fmla="*/ 5774 w 81"/>
                <a:gd name="T41" fmla="*/ 4994 h 130"/>
                <a:gd name="T42" fmla="*/ 6066 w 81"/>
                <a:gd name="T43" fmla="*/ 5209 h 130"/>
                <a:gd name="T44" fmla="*/ 6589 w 81"/>
                <a:gd name="T45" fmla="*/ 5326 h 130"/>
                <a:gd name="T46" fmla="*/ 6194 w 81"/>
                <a:gd name="T47" fmla="*/ 6043 h 130"/>
                <a:gd name="T48" fmla="*/ 6066 w 81"/>
                <a:gd name="T49" fmla="*/ 6491 h 130"/>
                <a:gd name="T50" fmla="*/ 6066 w 81"/>
                <a:gd name="T51" fmla="*/ 6613 h 130"/>
                <a:gd name="T52" fmla="*/ 5774 w 81"/>
                <a:gd name="T53" fmla="*/ 6969 h 130"/>
                <a:gd name="T54" fmla="*/ 5774 w 81"/>
                <a:gd name="T55" fmla="*/ 7184 h 130"/>
                <a:gd name="T56" fmla="*/ 6194 w 81"/>
                <a:gd name="T57" fmla="*/ 7540 h 130"/>
                <a:gd name="T58" fmla="*/ 6722 w 81"/>
                <a:gd name="T59" fmla="*/ 7062 h 130"/>
                <a:gd name="T60" fmla="*/ 6850 w 81"/>
                <a:gd name="T61" fmla="*/ 7301 h 130"/>
                <a:gd name="T62" fmla="*/ 6983 w 81"/>
                <a:gd name="T63" fmla="*/ 7423 h 130"/>
                <a:gd name="T64" fmla="*/ 6983 w 81"/>
                <a:gd name="T65" fmla="*/ 8018 h 130"/>
                <a:gd name="T66" fmla="*/ 7270 w 81"/>
                <a:gd name="T67" fmla="*/ 8588 h 130"/>
                <a:gd name="T68" fmla="*/ 7142 w 81"/>
                <a:gd name="T69" fmla="*/ 8822 h 130"/>
                <a:gd name="T70" fmla="*/ 7531 w 81"/>
                <a:gd name="T71" fmla="*/ 9037 h 130"/>
                <a:gd name="T72" fmla="*/ 7665 w 81"/>
                <a:gd name="T73" fmla="*/ 9393 h 130"/>
                <a:gd name="T74" fmla="*/ 7665 w 81"/>
                <a:gd name="T75" fmla="*/ 9754 h 130"/>
                <a:gd name="T76" fmla="*/ 7926 w 81"/>
                <a:gd name="T77" fmla="*/ 10085 h 130"/>
                <a:gd name="T78" fmla="*/ 8218 w 81"/>
                <a:gd name="T79" fmla="*/ 9754 h 130"/>
                <a:gd name="T80" fmla="*/ 8741 w 81"/>
                <a:gd name="T81" fmla="*/ 9964 h 130"/>
                <a:gd name="T82" fmla="*/ 9002 w 81"/>
                <a:gd name="T83" fmla="*/ 9754 h 130"/>
                <a:gd name="T84" fmla="*/ 9555 w 81"/>
                <a:gd name="T85" fmla="*/ 9871 h 130"/>
                <a:gd name="T86" fmla="*/ 9817 w 81"/>
                <a:gd name="T87" fmla="*/ 9964 h 130"/>
                <a:gd name="T88" fmla="*/ 10211 w 81"/>
                <a:gd name="T89" fmla="*/ 9754 h 130"/>
                <a:gd name="T90" fmla="*/ 10631 w 81"/>
                <a:gd name="T91" fmla="*/ 9871 h 130"/>
                <a:gd name="T92" fmla="*/ 10892 w 81"/>
                <a:gd name="T93" fmla="*/ 10203 h 130"/>
                <a:gd name="T94" fmla="*/ 9950 w 81"/>
                <a:gd name="T95" fmla="*/ 15079 h 130"/>
                <a:gd name="T96" fmla="*/ 0 w 81"/>
                <a:gd name="T97" fmla="*/ 134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71" name="Freeform 48"/>
            <p:cNvSpPr>
              <a:spLocks/>
            </p:cNvSpPr>
            <p:nvPr/>
          </p:nvSpPr>
          <p:spPr bwMode="auto">
            <a:xfrm>
              <a:off x="2162" y="1170"/>
              <a:ext cx="707" cy="424"/>
            </a:xfrm>
            <a:custGeom>
              <a:avLst/>
              <a:gdLst>
                <a:gd name="T0" fmla="*/ 6455 w 138"/>
                <a:gd name="T1" fmla="*/ 8909 h 87"/>
                <a:gd name="T2" fmla="*/ 6061 w 138"/>
                <a:gd name="T3" fmla="*/ 9713 h 87"/>
                <a:gd name="T4" fmla="*/ 5774 w 138"/>
                <a:gd name="T5" fmla="*/ 9265 h 87"/>
                <a:gd name="T6" fmla="*/ 5641 w 138"/>
                <a:gd name="T7" fmla="*/ 9620 h 87"/>
                <a:gd name="T8" fmla="*/ 5118 w 138"/>
                <a:gd name="T9" fmla="*/ 9620 h 87"/>
                <a:gd name="T10" fmla="*/ 4437 w 138"/>
                <a:gd name="T11" fmla="*/ 9499 h 87"/>
                <a:gd name="T12" fmla="*/ 4303 w 138"/>
                <a:gd name="T13" fmla="*/ 9499 h 87"/>
                <a:gd name="T14" fmla="*/ 3909 w 138"/>
                <a:gd name="T15" fmla="*/ 9499 h 87"/>
                <a:gd name="T16" fmla="*/ 3489 w 138"/>
                <a:gd name="T17" fmla="*/ 9499 h 87"/>
                <a:gd name="T18" fmla="*/ 3228 w 138"/>
                <a:gd name="T19" fmla="*/ 9620 h 87"/>
                <a:gd name="T20" fmla="*/ 3100 w 138"/>
                <a:gd name="T21" fmla="*/ 9265 h 87"/>
                <a:gd name="T22" fmla="*/ 3100 w 138"/>
                <a:gd name="T23" fmla="*/ 8909 h 87"/>
                <a:gd name="T24" fmla="*/ 2679 w 138"/>
                <a:gd name="T25" fmla="*/ 8694 h 87"/>
                <a:gd name="T26" fmla="*/ 2679 w 138"/>
                <a:gd name="T27" fmla="*/ 8339 h 87"/>
                <a:gd name="T28" fmla="*/ 2413 w 138"/>
                <a:gd name="T29" fmla="*/ 7983 h 87"/>
                <a:gd name="T30" fmla="*/ 2413 w 138"/>
                <a:gd name="T31" fmla="*/ 7291 h 87"/>
                <a:gd name="T32" fmla="*/ 2285 w 138"/>
                <a:gd name="T33" fmla="*/ 6935 h 87"/>
                <a:gd name="T34" fmla="*/ 2152 w 138"/>
                <a:gd name="T35" fmla="*/ 6842 h 87"/>
                <a:gd name="T36" fmla="*/ 2019 w 138"/>
                <a:gd name="T37" fmla="*/ 6842 h 87"/>
                <a:gd name="T38" fmla="*/ 1470 w 138"/>
                <a:gd name="T39" fmla="*/ 7174 h 87"/>
                <a:gd name="T40" fmla="*/ 1209 w 138"/>
                <a:gd name="T41" fmla="*/ 6721 h 87"/>
                <a:gd name="T42" fmla="*/ 1209 w 138"/>
                <a:gd name="T43" fmla="*/ 6482 h 87"/>
                <a:gd name="T44" fmla="*/ 1470 w 138"/>
                <a:gd name="T45" fmla="*/ 6126 h 87"/>
                <a:gd name="T46" fmla="*/ 1470 w 138"/>
                <a:gd name="T47" fmla="*/ 5795 h 87"/>
                <a:gd name="T48" fmla="*/ 1604 w 138"/>
                <a:gd name="T49" fmla="*/ 5556 h 87"/>
                <a:gd name="T50" fmla="*/ 1890 w 138"/>
                <a:gd name="T51" fmla="*/ 4869 h 87"/>
                <a:gd name="T52" fmla="*/ 1470 w 138"/>
                <a:gd name="T53" fmla="*/ 4630 h 87"/>
                <a:gd name="T54" fmla="*/ 1076 w 138"/>
                <a:gd name="T55" fmla="*/ 4396 h 87"/>
                <a:gd name="T56" fmla="*/ 815 w 138"/>
                <a:gd name="T57" fmla="*/ 3587 h 87"/>
                <a:gd name="T58" fmla="*/ 261 w 138"/>
                <a:gd name="T59" fmla="*/ 3134 h 87"/>
                <a:gd name="T60" fmla="*/ 261 w 138"/>
                <a:gd name="T61" fmla="*/ 2900 h 87"/>
                <a:gd name="T62" fmla="*/ 261 w 138"/>
                <a:gd name="T63" fmla="*/ 2305 h 87"/>
                <a:gd name="T64" fmla="*/ 394 w 138"/>
                <a:gd name="T65" fmla="*/ 0 h 87"/>
                <a:gd name="T66" fmla="*/ 6588 w 138"/>
                <a:gd name="T67" fmla="*/ 926 h 87"/>
                <a:gd name="T68" fmla="*/ 18556 w 138"/>
                <a:gd name="T69" fmla="*/ 2208 h 87"/>
                <a:gd name="T70" fmla="*/ 17742 w 138"/>
                <a:gd name="T71" fmla="*/ 10069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72" name="Freeform 49"/>
            <p:cNvSpPr>
              <a:spLocks/>
            </p:cNvSpPr>
            <p:nvPr/>
          </p:nvSpPr>
          <p:spPr bwMode="auto">
            <a:xfrm>
              <a:off x="1737" y="1677"/>
              <a:ext cx="440" cy="649"/>
            </a:xfrm>
            <a:custGeom>
              <a:avLst/>
              <a:gdLst>
                <a:gd name="T0" fmla="*/ 1755 w 86"/>
                <a:gd name="T1" fmla="*/ 0 h 133"/>
                <a:gd name="T2" fmla="*/ 0 w 86"/>
                <a:gd name="T3" fmla="*/ 5929 h 133"/>
                <a:gd name="T4" fmla="*/ 7511 w 86"/>
                <a:gd name="T5" fmla="*/ 15454 h 133"/>
                <a:gd name="T6" fmla="*/ 7511 w 86"/>
                <a:gd name="T7" fmla="*/ 15337 h 133"/>
                <a:gd name="T8" fmla="*/ 7511 w 86"/>
                <a:gd name="T9" fmla="*/ 15215 h 133"/>
                <a:gd name="T10" fmla="*/ 7644 w 86"/>
                <a:gd name="T11" fmla="*/ 14761 h 133"/>
                <a:gd name="T12" fmla="*/ 7644 w 86"/>
                <a:gd name="T13" fmla="*/ 14644 h 133"/>
                <a:gd name="T14" fmla="*/ 7644 w 86"/>
                <a:gd name="T15" fmla="*/ 13717 h 133"/>
                <a:gd name="T16" fmla="*/ 7644 w 86"/>
                <a:gd name="T17" fmla="*/ 13361 h 133"/>
                <a:gd name="T18" fmla="*/ 7644 w 86"/>
                <a:gd name="T19" fmla="*/ 13239 h 133"/>
                <a:gd name="T20" fmla="*/ 8038 w 86"/>
                <a:gd name="T21" fmla="*/ 13239 h 133"/>
                <a:gd name="T22" fmla="*/ 8299 w 86"/>
                <a:gd name="T23" fmla="*/ 13239 h 133"/>
                <a:gd name="T24" fmla="*/ 8427 w 86"/>
                <a:gd name="T25" fmla="*/ 13361 h 133"/>
                <a:gd name="T26" fmla="*/ 8427 w 86"/>
                <a:gd name="T27" fmla="*/ 13478 h 133"/>
                <a:gd name="T28" fmla="*/ 8560 w 86"/>
                <a:gd name="T29" fmla="*/ 13595 h 133"/>
                <a:gd name="T30" fmla="*/ 8846 w 86"/>
                <a:gd name="T31" fmla="*/ 13595 h 133"/>
                <a:gd name="T32" fmla="*/ 9107 w 86"/>
                <a:gd name="T33" fmla="*/ 12785 h 133"/>
                <a:gd name="T34" fmla="*/ 9373 w 86"/>
                <a:gd name="T35" fmla="*/ 11741 h 133"/>
                <a:gd name="T36" fmla="*/ 11517 w 86"/>
                <a:gd name="T37" fmla="*/ 1976 h 133"/>
                <a:gd name="T38" fmla="*/ 6569 w 86"/>
                <a:gd name="T39" fmla="*/ 1049 h 133"/>
                <a:gd name="T40" fmla="*/ 1755 w 86"/>
                <a:gd name="T41" fmla="*/ 0 h 133"/>
                <a:gd name="T42" fmla="*/ 1755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73" name="Freeform 50"/>
            <p:cNvSpPr>
              <a:spLocks/>
            </p:cNvSpPr>
            <p:nvPr/>
          </p:nvSpPr>
          <p:spPr bwMode="auto">
            <a:xfrm>
              <a:off x="1967" y="2170"/>
              <a:ext cx="467" cy="517"/>
            </a:xfrm>
            <a:custGeom>
              <a:avLst/>
              <a:gdLst>
                <a:gd name="T0" fmla="*/ 10536 w 91"/>
                <a:gd name="T1" fmla="*/ 12301 h 106"/>
                <a:gd name="T2" fmla="*/ 12301 w 91"/>
                <a:gd name="T3" fmla="*/ 1166 h 106"/>
                <a:gd name="T4" fmla="*/ 3372 w 91"/>
                <a:gd name="T5" fmla="*/ 0 h 106"/>
                <a:gd name="T6" fmla="*/ 3372 w 91"/>
                <a:gd name="T7" fmla="*/ 0 h 106"/>
                <a:gd name="T8" fmla="*/ 3110 w 91"/>
                <a:gd name="T9" fmla="*/ 1049 h 106"/>
                <a:gd name="T10" fmla="*/ 2843 w 91"/>
                <a:gd name="T11" fmla="*/ 1853 h 106"/>
                <a:gd name="T12" fmla="*/ 2581 w 91"/>
                <a:gd name="T13" fmla="*/ 1853 h 106"/>
                <a:gd name="T14" fmla="*/ 2422 w 91"/>
                <a:gd name="T15" fmla="*/ 1736 h 106"/>
                <a:gd name="T16" fmla="*/ 2422 w 91"/>
                <a:gd name="T17" fmla="*/ 1619 h 106"/>
                <a:gd name="T18" fmla="*/ 2289 w 91"/>
                <a:gd name="T19" fmla="*/ 1497 h 106"/>
                <a:gd name="T20" fmla="*/ 2027 w 91"/>
                <a:gd name="T21" fmla="*/ 1497 h 106"/>
                <a:gd name="T22" fmla="*/ 1632 w 91"/>
                <a:gd name="T23" fmla="*/ 1497 h 106"/>
                <a:gd name="T24" fmla="*/ 1632 w 91"/>
                <a:gd name="T25" fmla="*/ 1619 h 106"/>
                <a:gd name="T26" fmla="*/ 1632 w 91"/>
                <a:gd name="T27" fmla="*/ 1975 h 106"/>
                <a:gd name="T28" fmla="*/ 1632 w 91"/>
                <a:gd name="T29" fmla="*/ 2902 h 106"/>
                <a:gd name="T30" fmla="*/ 1632 w 91"/>
                <a:gd name="T31" fmla="*/ 3019 h 106"/>
                <a:gd name="T32" fmla="*/ 1473 w 91"/>
                <a:gd name="T33" fmla="*/ 3473 h 106"/>
                <a:gd name="T34" fmla="*/ 1473 w 91"/>
                <a:gd name="T35" fmla="*/ 3590 h 106"/>
                <a:gd name="T36" fmla="*/ 1473 w 91"/>
                <a:gd name="T37" fmla="*/ 3712 h 106"/>
                <a:gd name="T38" fmla="*/ 1473 w 91"/>
                <a:gd name="T39" fmla="*/ 3951 h 106"/>
                <a:gd name="T40" fmla="*/ 1473 w 91"/>
                <a:gd name="T41" fmla="*/ 4068 h 106"/>
                <a:gd name="T42" fmla="*/ 1473 w 91"/>
                <a:gd name="T43" fmla="*/ 4185 h 106"/>
                <a:gd name="T44" fmla="*/ 1632 w 91"/>
                <a:gd name="T45" fmla="*/ 4399 h 106"/>
                <a:gd name="T46" fmla="*/ 1632 w 91"/>
                <a:gd name="T47" fmla="*/ 4521 h 106"/>
                <a:gd name="T48" fmla="*/ 1632 w 91"/>
                <a:gd name="T49" fmla="*/ 4755 h 106"/>
                <a:gd name="T50" fmla="*/ 1765 w 91"/>
                <a:gd name="T51" fmla="*/ 4994 h 106"/>
                <a:gd name="T52" fmla="*/ 1765 w 91"/>
                <a:gd name="T53" fmla="*/ 4994 h 106"/>
                <a:gd name="T54" fmla="*/ 1894 w 91"/>
                <a:gd name="T55" fmla="*/ 5116 h 106"/>
                <a:gd name="T56" fmla="*/ 2027 w 91"/>
                <a:gd name="T57" fmla="*/ 5331 h 106"/>
                <a:gd name="T58" fmla="*/ 1894 w 91"/>
                <a:gd name="T59" fmla="*/ 5331 h 106"/>
                <a:gd name="T60" fmla="*/ 1894 w 91"/>
                <a:gd name="T61" fmla="*/ 5331 h 106"/>
                <a:gd name="T62" fmla="*/ 1632 w 91"/>
                <a:gd name="T63" fmla="*/ 5448 h 106"/>
                <a:gd name="T64" fmla="*/ 1345 w 91"/>
                <a:gd name="T65" fmla="*/ 5565 h 106"/>
                <a:gd name="T66" fmla="*/ 1211 w 91"/>
                <a:gd name="T67" fmla="*/ 5804 h 106"/>
                <a:gd name="T68" fmla="*/ 949 w 91"/>
                <a:gd name="T69" fmla="*/ 6375 h 106"/>
                <a:gd name="T70" fmla="*/ 683 w 91"/>
                <a:gd name="T71" fmla="*/ 6731 h 106"/>
                <a:gd name="T72" fmla="*/ 395 w 91"/>
                <a:gd name="T73" fmla="*/ 6731 h 106"/>
                <a:gd name="T74" fmla="*/ 395 w 91"/>
                <a:gd name="T75" fmla="*/ 6853 h 106"/>
                <a:gd name="T76" fmla="*/ 554 w 91"/>
                <a:gd name="T77" fmla="*/ 6970 h 106"/>
                <a:gd name="T78" fmla="*/ 395 w 91"/>
                <a:gd name="T79" fmla="*/ 7087 h 106"/>
                <a:gd name="T80" fmla="*/ 395 w 91"/>
                <a:gd name="T81" fmla="*/ 7301 h 106"/>
                <a:gd name="T82" fmla="*/ 395 w 91"/>
                <a:gd name="T83" fmla="*/ 7423 h 106"/>
                <a:gd name="T84" fmla="*/ 683 w 91"/>
                <a:gd name="T85" fmla="*/ 7662 h 106"/>
                <a:gd name="T86" fmla="*/ 816 w 91"/>
                <a:gd name="T87" fmla="*/ 7779 h 106"/>
                <a:gd name="T88" fmla="*/ 683 w 91"/>
                <a:gd name="T89" fmla="*/ 7779 h 106"/>
                <a:gd name="T90" fmla="*/ 683 w 91"/>
                <a:gd name="T91" fmla="*/ 8018 h 106"/>
                <a:gd name="T92" fmla="*/ 554 w 91"/>
                <a:gd name="T93" fmla="*/ 8111 h 106"/>
                <a:gd name="T94" fmla="*/ 395 w 91"/>
                <a:gd name="T95" fmla="*/ 8111 h 106"/>
                <a:gd name="T96" fmla="*/ 133 w 91"/>
                <a:gd name="T97" fmla="*/ 8018 h 106"/>
                <a:gd name="T98" fmla="*/ 0 w 91"/>
                <a:gd name="T99" fmla="*/ 8467 h 106"/>
                <a:gd name="T100" fmla="*/ 6610 w 91"/>
                <a:gd name="T101" fmla="*/ 11823 h 106"/>
                <a:gd name="T102" fmla="*/ 10536 w 91"/>
                <a:gd name="T103" fmla="*/ 12301 h 106"/>
                <a:gd name="T104" fmla="*/ 10536 w 91"/>
                <a:gd name="T105" fmla="*/ 12301 h 106"/>
                <a:gd name="T106" fmla="*/ 10536 w 91"/>
                <a:gd name="T107" fmla="*/ 12301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74" name="Freeform 51"/>
            <p:cNvSpPr>
              <a:spLocks/>
            </p:cNvSpPr>
            <p:nvPr/>
          </p:nvSpPr>
          <p:spPr bwMode="auto">
            <a:xfrm>
              <a:off x="3265" y="1248"/>
              <a:ext cx="455" cy="487"/>
            </a:xfrm>
            <a:custGeom>
              <a:avLst/>
              <a:gdLst>
                <a:gd name="T0" fmla="*/ 1074 w 89"/>
                <a:gd name="T1" fmla="*/ 7967 h 100"/>
                <a:gd name="T2" fmla="*/ 521 w 89"/>
                <a:gd name="T3" fmla="*/ 7398 h 100"/>
                <a:gd name="T4" fmla="*/ 941 w 89"/>
                <a:gd name="T5" fmla="*/ 6925 h 100"/>
                <a:gd name="T6" fmla="*/ 941 w 89"/>
                <a:gd name="T7" fmla="*/ 6477 h 100"/>
                <a:gd name="T8" fmla="*/ 680 w 89"/>
                <a:gd name="T9" fmla="*/ 5430 h 100"/>
                <a:gd name="T10" fmla="*/ 680 w 89"/>
                <a:gd name="T11" fmla="*/ 4958 h 100"/>
                <a:gd name="T12" fmla="*/ 521 w 89"/>
                <a:gd name="T13" fmla="*/ 3818 h 100"/>
                <a:gd name="T14" fmla="*/ 261 w 89"/>
                <a:gd name="T15" fmla="*/ 3010 h 100"/>
                <a:gd name="T16" fmla="*/ 0 w 89"/>
                <a:gd name="T17" fmla="*/ 1851 h 100"/>
                <a:gd name="T18" fmla="*/ 133 w 89"/>
                <a:gd name="T19" fmla="*/ 1373 h 100"/>
                <a:gd name="T20" fmla="*/ 0 w 89"/>
                <a:gd name="T21" fmla="*/ 808 h 100"/>
                <a:gd name="T22" fmla="*/ 3083 w 89"/>
                <a:gd name="T23" fmla="*/ 356 h 100"/>
                <a:gd name="T24" fmla="*/ 3343 w 89"/>
                <a:gd name="T25" fmla="*/ 117 h 100"/>
                <a:gd name="T26" fmla="*/ 3737 w 89"/>
                <a:gd name="T27" fmla="*/ 570 h 100"/>
                <a:gd name="T28" fmla="*/ 3737 w 89"/>
                <a:gd name="T29" fmla="*/ 1164 h 100"/>
                <a:gd name="T30" fmla="*/ 4284 w 89"/>
                <a:gd name="T31" fmla="*/ 1373 h 100"/>
                <a:gd name="T32" fmla="*/ 4550 w 89"/>
                <a:gd name="T33" fmla="*/ 1495 h 100"/>
                <a:gd name="T34" fmla="*/ 5071 w 89"/>
                <a:gd name="T35" fmla="*/ 1495 h 100"/>
                <a:gd name="T36" fmla="*/ 5199 w 89"/>
                <a:gd name="T37" fmla="*/ 1612 h 100"/>
                <a:gd name="T38" fmla="*/ 5751 w 89"/>
                <a:gd name="T39" fmla="*/ 1495 h 100"/>
                <a:gd name="T40" fmla="*/ 6820 w 89"/>
                <a:gd name="T41" fmla="*/ 1612 h 100"/>
                <a:gd name="T42" fmla="*/ 6953 w 89"/>
                <a:gd name="T43" fmla="*/ 1734 h 100"/>
                <a:gd name="T44" fmla="*/ 7081 w 89"/>
                <a:gd name="T45" fmla="*/ 1734 h 100"/>
                <a:gd name="T46" fmla="*/ 7214 w 89"/>
                <a:gd name="T47" fmla="*/ 2089 h 100"/>
                <a:gd name="T48" fmla="*/ 7607 w 89"/>
                <a:gd name="T49" fmla="*/ 1967 h 100"/>
                <a:gd name="T50" fmla="*/ 7893 w 89"/>
                <a:gd name="T51" fmla="*/ 1967 h 100"/>
                <a:gd name="T52" fmla="*/ 8287 w 89"/>
                <a:gd name="T53" fmla="*/ 2206 h 100"/>
                <a:gd name="T54" fmla="*/ 8548 w 89"/>
                <a:gd name="T55" fmla="*/ 2420 h 100"/>
                <a:gd name="T56" fmla="*/ 9095 w 89"/>
                <a:gd name="T57" fmla="*/ 2420 h 100"/>
                <a:gd name="T58" fmla="*/ 9749 w 89"/>
                <a:gd name="T59" fmla="*/ 2089 h 100"/>
                <a:gd name="T60" fmla="*/ 10823 w 89"/>
                <a:gd name="T61" fmla="*/ 2299 h 100"/>
                <a:gd name="T62" fmla="*/ 11084 w 89"/>
                <a:gd name="T63" fmla="*/ 2299 h 100"/>
                <a:gd name="T64" fmla="*/ 11498 w 89"/>
                <a:gd name="T65" fmla="*/ 2420 h 100"/>
                <a:gd name="T66" fmla="*/ 11631 w 89"/>
                <a:gd name="T67" fmla="*/ 2537 h 100"/>
                <a:gd name="T68" fmla="*/ 10823 w 89"/>
                <a:gd name="T69" fmla="*/ 2893 h 100"/>
                <a:gd name="T70" fmla="*/ 10429 w 89"/>
                <a:gd name="T71" fmla="*/ 3224 h 100"/>
                <a:gd name="T72" fmla="*/ 9749 w 89"/>
                <a:gd name="T73" fmla="*/ 3463 h 100"/>
                <a:gd name="T74" fmla="*/ 7893 w 89"/>
                <a:gd name="T75" fmla="*/ 5075 h 100"/>
                <a:gd name="T76" fmla="*/ 7607 w 89"/>
                <a:gd name="T77" fmla="*/ 5313 h 100"/>
                <a:gd name="T78" fmla="*/ 7607 w 89"/>
                <a:gd name="T79" fmla="*/ 6477 h 100"/>
                <a:gd name="T80" fmla="*/ 6953 w 89"/>
                <a:gd name="T81" fmla="*/ 6808 h 100"/>
                <a:gd name="T82" fmla="*/ 6953 w 89"/>
                <a:gd name="T83" fmla="*/ 7042 h 100"/>
                <a:gd name="T84" fmla="*/ 6953 w 89"/>
                <a:gd name="T85" fmla="*/ 7519 h 100"/>
                <a:gd name="T86" fmla="*/ 7081 w 89"/>
                <a:gd name="T87" fmla="*/ 7967 h 100"/>
                <a:gd name="T88" fmla="*/ 6953 w 89"/>
                <a:gd name="T89" fmla="*/ 8445 h 100"/>
                <a:gd name="T90" fmla="*/ 7081 w 89"/>
                <a:gd name="T91" fmla="*/ 9131 h 100"/>
                <a:gd name="T92" fmla="*/ 7346 w 89"/>
                <a:gd name="T93" fmla="*/ 9248 h 100"/>
                <a:gd name="T94" fmla="*/ 7761 w 89"/>
                <a:gd name="T95" fmla="*/ 9346 h 100"/>
                <a:gd name="T96" fmla="*/ 7893 w 89"/>
                <a:gd name="T97" fmla="*/ 9579 h 100"/>
                <a:gd name="T98" fmla="*/ 8548 w 89"/>
                <a:gd name="T99" fmla="*/ 10057 h 100"/>
                <a:gd name="T100" fmla="*/ 9616 w 89"/>
                <a:gd name="T101" fmla="*/ 10626 h 100"/>
                <a:gd name="T102" fmla="*/ 9616 w 89"/>
                <a:gd name="T103" fmla="*/ 10982 h 100"/>
                <a:gd name="T104" fmla="*/ 1074 w 89"/>
                <a:gd name="T105" fmla="*/ 1155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75" name="Freeform 52"/>
            <p:cNvSpPr>
              <a:spLocks/>
            </p:cNvSpPr>
            <p:nvPr/>
          </p:nvSpPr>
          <p:spPr bwMode="auto">
            <a:xfrm>
              <a:off x="3474" y="2604"/>
              <a:ext cx="395" cy="322"/>
            </a:xfrm>
            <a:custGeom>
              <a:avLst/>
              <a:gdLst>
                <a:gd name="T0" fmla="*/ 5525 w 77"/>
                <a:gd name="T1" fmla="*/ 117 h 66"/>
                <a:gd name="T2" fmla="*/ 5946 w 77"/>
                <a:gd name="T3" fmla="*/ 1166 h 66"/>
                <a:gd name="T4" fmla="*/ 5817 w 77"/>
                <a:gd name="T5" fmla="*/ 1498 h 66"/>
                <a:gd name="T6" fmla="*/ 5397 w 77"/>
                <a:gd name="T7" fmla="*/ 2547 h 66"/>
                <a:gd name="T8" fmla="*/ 8634 w 77"/>
                <a:gd name="T9" fmla="*/ 3830 h 66"/>
                <a:gd name="T10" fmla="*/ 8634 w 77"/>
                <a:gd name="T11" fmla="*/ 4640 h 66"/>
                <a:gd name="T12" fmla="*/ 8500 w 77"/>
                <a:gd name="T13" fmla="*/ 5235 h 66"/>
                <a:gd name="T14" fmla="*/ 7844 w 77"/>
                <a:gd name="T15" fmla="*/ 5118 h 66"/>
                <a:gd name="T16" fmla="*/ 7551 w 77"/>
                <a:gd name="T17" fmla="*/ 5689 h 66"/>
                <a:gd name="T18" fmla="*/ 8367 w 77"/>
                <a:gd name="T19" fmla="*/ 5572 h 66"/>
                <a:gd name="T20" fmla="*/ 8921 w 77"/>
                <a:gd name="T21" fmla="*/ 5450 h 66"/>
                <a:gd name="T22" fmla="*/ 8634 w 77"/>
                <a:gd name="T23" fmla="*/ 5689 h 66"/>
                <a:gd name="T24" fmla="*/ 8921 w 77"/>
                <a:gd name="T25" fmla="*/ 5928 h 66"/>
                <a:gd name="T26" fmla="*/ 9577 w 77"/>
                <a:gd name="T27" fmla="*/ 5450 h 66"/>
                <a:gd name="T28" fmla="*/ 9998 w 77"/>
                <a:gd name="T29" fmla="*/ 5572 h 66"/>
                <a:gd name="T30" fmla="*/ 9844 w 77"/>
                <a:gd name="T31" fmla="*/ 5928 h 66"/>
                <a:gd name="T32" fmla="*/ 9182 w 77"/>
                <a:gd name="T33" fmla="*/ 6499 h 66"/>
                <a:gd name="T34" fmla="*/ 9577 w 77"/>
                <a:gd name="T35" fmla="*/ 6972 h 66"/>
                <a:gd name="T36" fmla="*/ 10393 w 77"/>
                <a:gd name="T37" fmla="*/ 7547 h 66"/>
                <a:gd name="T38" fmla="*/ 9577 w 77"/>
                <a:gd name="T39" fmla="*/ 7308 h 66"/>
                <a:gd name="T40" fmla="*/ 8634 w 77"/>
                <a:gd name="T41" fmla="*/ 6855 h 66"/>
                <a:gd name="T42" fmla="*/ 8239 w 77"/>
                <a:gd name="T43" fmla="*/ 7186 h 66"/>
                <a:gd name="T44" fmla="*/ 8105 w 77"/>
                <a:gd name="T45" fmla="*/ 7547 h 66"/>
                <a:gd name="T46" fmla="*/ 7685 w 77"/>
                <a:gd name="T47" fmla="*/ 7308 h 66"/>
                <a:gd name="T48" fmla="*/ 7290 w 77"/>
                <a:gd name="T49" fmla="*/ 7308 h 66"/>
                <a:gd name="T50" fmla="*/ 6607 w 77"/>
                <a:gd name="T51" fmla="*/ 7426 h 66"/>
                <a:gd name="T52" fmla="*/ 5525 w 77"/>
                <a:gd name="T53" fmla="*/ 6855 h 66"/>
                <a:gd name="T54" fmla="*/ 5130 w 77"/>
                <a:gd name="T55" fmla="*/ 6616 h 66"/>
                <a:gd name="T56" fmla="*/ 5002 w 77"/>
                <a:gd name="T57" fmla="*/ 6499 h 66"/>
                <a:gd name="T58" fmla="*/ 4581 w 77"/>
                <a:gd name="T59" fmla="*/ 6381 h 66"/>
                <a:gd name="T60" fmla="*/ 4448 w 77"/>
                <a:gd name="T61" fmla="*/ 6259 h 66"/>
                <a:gd name="T62" fmla="*/ 4186 w 77"/>
                <a:gd name="T63" fmla="*/ 6738 h 66"/>
                <a:gd name="T64" fmla="*/ 2026 w 77"/>
                <a:gd name="T65" fmla="*/ 6499 h 66"/>
                <a:gd name="T66" fmla="*/ 554 w 77"/>
                <a:gd name="T67" fmla="*/ 6381 h 66"/>
                <a:gd name="T68" fmla="*/ 682 w 77"/>
                <a:gd name="T69" fmla="*/ 6167 h 66"/>
                <a:gd name="T70" fmla="*/ 816 w 77"/>
                <a:gd name="T71" fmla="*/ 5333 h 66"/>
                <a:gd name="T72" fmla="*/ 816 w 77"/>
                <a:gd name="T73" fmla="*/ 4879 h 66"/>
                <a:gd name="T74" fmla="*/ 1211 w 77"/>
                <a:gd name="T75" fmla="*/ 4308 h 66"/>
                <a:gd name="T76" fmla="*/ 949 w 77"/>
                <a:gd name="T77" fmla="*/ 3474 h 66"/>
                <a:gd name="T78" fmla="*/ 816 w 77"/>
                <a:gd name="T79" fmla="*/ 3259 h 66"/>
                <a:gd name="T80" fmla="*/ 554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76" name="Freeform 53"/>
            <p:cNvSpPr>
              <a:spLocks/>
            </p:cNvSpPr>
            <p:nvPr/>
          </p:nvSpPr>
          <p:spPr bwMode="auto">
            <a:xfrm>
              <a:off x="3633"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4077" name="Group 54"/>
            <p:cNvGrpSpPr>
              <a:grpSpLocks/>
            </p:cNvGrpSpPr>
            <p:nvPr/>
          </p:nvGrpSpPr>
          <p:grpSpPr bwMode="auto">
            <a:xfrm>
              <a:off x="3669" y="1384"/>
              <a:ext cx="523" cy="468"/>
              <a:chOff x="3562" y="1636"/>
              <a:chExt cx="497" cy="468"/>
            </a:xfrm>
          </p:grpSpPr>
          <p:sp>
            <p:nvSpPr>
              <p:cNvPr id="44101"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102"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4078" name="Freeform 57"/>
            <p:cNvSpPr>
              <a:spLocks/>
            </p:cNvSpPr>
            <p:nvPr/>
          </p:nvSpPr>
          <p:spPr bwMode="auto">
            <a:xfrm>
              <a:off x="3879"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79" name="Freeform 58"/>
            <p:cNvSpPr>
              <a:spLocks/>
            </p:cNvSpPr>
            <p:nvPr/>
          </p:nvSpPr>
          <p:spPr bwMode="auto">
            <a:xfrm>
              <a:off x="3665"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80" name="Freeform 59"/>
            <p:cNvSpPr>
              <a:spLocks/>
            </p:cNvSpPr>
            <p:nvPr/>
          </p:nvSpPr>
          <p:spPr bwMode="auto">
            <a:xfrm>
              <a:off x="4331" y="1721"/>
              <a:ext cx="404" cy="249"/>
            </a:xfrm>
            <a:custGeom>
              <a:avLst/>
              <a:gdLst>
                <a:gd name="T0" fmla="*/ 2537 w 79"/>
                <a:gd name="T1" fmla="*/ 5698 h 51"/>
                <a:gd name="T2" fmla="*/ 7349 w 79"/>
                <a:gd name="T3" fmla="*/ 4887 h 51"/>
                <a:gd name="T4" fmla="*/ 8842 w 79"/>
                <a:gd name="T5" fmla="*/ 4648 h 51"/>
                <a:gd name="T6" fmla="*/ 8970 w 79"/>
                <a:gd name="T7" fmla="*/ 4648 h 51"/>
                <a:gd name="T8" fmla="*/ 8970 w 79"/>
                <a:gd name="T9" fmla="*/ 4531 h 51"/>
                <a:gd name="T10" fmla="*/ 8970 w 79"/>
                <a:gd name="T11" fmla="*/ 4433 h 51"/>
                <a:gd name="T12" fmla="*/ 9103 w 79"/>
                <a:gd name="T13" fmla="*/ 4316 h 51"/>
                <a:gd name="T14" fmla="*/ 9364 w 79"/>
                <a:gd name="T15" fmla="*/ 4316 h 51"/>
                <a:gd name="T16" fmla="*/ 9491 w 79"/>
                <a:gd name="T17" fmla="*/ 4316 h 51"/>
                <a:gd name="T18" fmla="*/ 9885 w 79"/>
                <a:gd name="T19" fmla="*/ 4077 h 51"/>
                <a:gd name="T20" fmla="*/ 9885 w 79"/>
                <a:gd name="T21" fmla="*/ 3838 h 51"/>
                <a:gd name="T22" fmla="*/ 10305 w 79"/>
                <a:gd name="T23" fmla="*/ 3598 h 51"/>
                <a:gd name="T24" fmla="*/ 10565 w 79"/>
                <a:gd name="T25" fmla="*/ 3481 h 51"/>
                <a:gd name="T26" fmla="*/ 10565 w 79"/>
                <a:gd name="T27" fmla="*/ 3383 h 51"/>
                <a:gd name="T28" fmla="*/ 10305 w 79"/>
                <a:gd name="T29" fmla="*/ 3266 h 51"/>
                <a:gd name="T30" fmla="*/ 10172 w 79"/>
                <a:gd name="T31" fmla="*/ 3144 h 51"/>
                <a:gd name="T32" fmla="*/ 10044 w 79"/>
                <a:gd name="T33" fmla="*/ 3144 h 51"/>
                <a:gd name="T34" fmla="*/ 10044 w 79"/>
                <a:gd name="T35" fmla="*/ 3027 h 51"/>
                <a:gd name="T36" fmla="*/ 9752 w 79"/>
                <a:gd name="T37" fmla="*/ 3027 h 51"/>
                <a:gd name="T38" fmla="*/ 9752 w 79"/>
                <a:gd name="T39" fmla="*/ 2788 h 51"/>
                <a:gd name="T40" fmla="*/ 9491 w 79"/>
                <a:gd name="T41" fmla="*/ 2788 h 51"/>
                <a:gd name="T42" fmla="*/ 9491 w 79"/>
                <a:gd name="T43" fmla="*/ 2671 h 51"/>
                <a:gd name="T44" fmla="*/ 9491 w 79"/>
                <a:gd name="T45" fmla="*/ 2334 h 51"/>
                <a:gd name="T46" fmla="*/ 9624 w 79"/>
                <a:gd name="T47" fmla="*/ 2334 h 51"/>
                <a:gd name="T48" fmla="*/ 9491 w 79"/>
                <a:gd name="T49" fmla="*/ 2099 h 51"/>
                <a:gd name="T50" fmla="*/ 9364 w 79"/>
                <a:gd name="T51" fmla="*/ 1977 h 51"/>
                <a:gd name="T52" fmla="*/ 9364 w 79"/>
                <a:gd name="T53" fmla="*/ 1977 h 51"/>
                <a:gd name="T54" fmla="*/ 9491 w 79"/>
                <a:gd name="T55" fmla="*/ 1860 h 51"/>
                <a:gd name="T56" fmla="*/ 9624 w 79"/>
                <a:gd name="T57" fmla="*/ 1738 h 51"/>
                <a:gd name="T58" fmla="*/ 9752 w 79"/>
                <a:gd name="T59" fmla="*/ 1406 h 51"/>
                <a:gd name="T60" fmla="*/ 9752 w 79"/>
                <a:gd name="T61" fmla="*/ 1289 h 51"/>
                <a:gd name="T62" fmla="*/ 9885 w 79"/>
                <a:gd name="T63" fmla="*/ 1167 h 51"/>
                <a:gd name="T64" fmla="*/ 9885 w 79"/>
                <a:gd name="T65" fmla="*/ 1050 h 51"/>
                <a:gd name="T66" fmla="*/ 9752 w 79"/>
                <a:gd name="T67" fmla="*/ 1050 h 51"/>
                <a:gd name="T68" fmla="*/ 9364 w 79"/>
                <a:gd name="T69" fmla="*/ 928 h 51"/>
                <a:gd name="T70" fmla="*/ 9364 w 79"/>
                <a:gd name="T71" fmla="*/ 928 h 51"/>
                <a:gd name="T72" fmla="*/ 9231 w 79"/>
                <a:gd name="T73" fmla="*/ 810 h 51"/>
                <a:gd name="T74" fmla="*/ 9231 w 79"/>
                <a:gd name="T75" fmla="*/ 693 h 51"/>
                <a:gd name="T76" fmla="*/ 8970 w 79"/>
                <a:gd name="T77" fmla="*/ 356 h 51"/>
                <a:gd name="T78" fmla="*/ 8842 w 79"/>
                <a:gd name="T79" fmla="*/ 356 h 51"/>
                <a:gd name="T80" fmla="*/ 8842 w 79"/>
                <a:gd name="T81" fmla="*/ 239 h 51"/>
                <a:gd name="T82" fmla="*/ 8683 w 79"/>
                <a:gd name="T83" fmla="*/ 239 h 51"/>
                <a:gd name="T84" fmla="*/ 8683 w 79"/>
                <a:gd name="T85" fmla="*/ 239 h 51"/>
                <a:gd name="T86" fmla="*/ 8683 w 79"/>
                <a:gd name="T87" fmla="*/ 117 h 51"/>
                <a:gd name="T88" fmla="*/ 8550 w 79"/>
                <a:gd name="T89" fmla="*/ 0 h 51"/>
                <a:gd name="T90" fmla="*/ 1202 w 79"/>
                <a:gd name="T91" fmla="*/ 1289 h 51"/>
                <a:gd name="T92" fmla="*/ 1074 w 79"/>
                <a:gd name="T93" fmla="*/ 810 h 51"/>
                <a:gd name="T94" fmla="*/ 680 w 79"/>
                <a:gd name="T95" fmla="*/ 1167 h 51"/>
                <a:gd name="T96" fmla="*/ 680 w 79"/>
                <a:gd name="T97" fmla="*/ 1167 h 51"/>
                <a:gd name="T98" fmla="*/ 522 w 79"/>
                <a:gd name="T99" fmla="*/ 1050 h 51"/>
                <a:gd name="T100" fmla="*/ 522 w 79"/>
                <a:gd name="T101" fmla="*/ 1050 h 51"/>
                <a:gd name="T102" fmla="*/ 394 w 79"/>
                <a:gd name="T103" fmla="*/ 1289 h 51"/>
                <a:gd name="T104" fmla="*/ 133 w 79"/>
                <a:gd name="T105" fmla="*/ 1504 h 51"/>
                <a:gd name="T106" fmla="*/ 0 w 79"/>
                <a:gd name="T107" fmla="*/ 1621 h 51"/>
                <a:gd name="T108" fmla="*/ 522 w 79"/>
                <a:gd name="T109" fmla="*/ 4194 h 51"/>
                <a:gd name="T110" fmla="*/ 813 w 79"/>
                <a:gd name="T111" fmla="*/ 5937 h 51"/>
                <a:gd name="T112" fmla="*/ 2537 w 79"/>
                <a:gd name="T113" fmla="*/ 5698 h 51"/>
                <a:gd name="T114" fmla="*/ 2537 w 79"/>
                <a:gd name="T115" fmla="*/ 5698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81" name="Freeform 60"/>
            <p:cNvSpPr>
              <a:spLocks/>
            </p:cNvSpPr>
            <p:nvPr/>
          </p:nvSpPr>
          <p:spPr bwMode="auto">
            <a:xfrm>
              <a:off x="4197" y="1970"/>
              <a:ext cx="523" cy="287"/>
            </a:xfrm>
            <a:custGeom>
              <a:avLst/>
              <a:gdLst>
                <a:gd name="T0" fmla="*/ 4179 w 102"/>
                <a:gd name="T1" fmla="*/ 6343 h 59"/>
                <a:gd name="T2" fmla="*/ 3497 w 102"/>
                <a:gd name="T3" fmla="*/ 6436 h 59"/>
                <a:gd name="T4" fmla="*/ 2969 w 102"/>
                <a:gd name="T5" fmla="*/ 6436 h 59"/>
                <a:gd name="T6" fmla="*/ 682 w 102"/>
                <a:gd name="T7" fmla="*/ 6436 h 59"/>
                <a:gd name="T8" fmla="*/ 1210 w 102"/>
                <a:gd name="T9" fmla="*/ 5988 h 59"/>
                <a:gd name="T10" fmla="*/ 1343 w 102"/>
                <a:gd name="T11" fmla="*/ 5633 h 59"/>
                <a:gd name="T12" fmla="*/ 2548 w 102"/>
                <a:gd name="T13" fmla="*/ 4616 h 59"/>
                <a:gd name="T14" fmla="*/ 2841 w 102"/>
                <a:gd name="T15" fmla="*/ 5064 h 59"/>
                <a:gd name="T16" fmla="*/ 3630 w 102"/>
                <a:gd name="T17" fmla="*/ 5064 h 59"/>
                <a:gd name="T18" fmla="*/ 3917 w 102"/>
                <a:gd name="T19" fmla="*/ 4947 h 59"/>
                <a:gd name="T20" fmla="*/ 4574 w 102"/>
                <a:gd name="T21" fmla="*/ 4825 h 59"/>
                <a:gd name="T22" fmla="*/ 4866 w 102"/>
                <a:gd name="T23" fmla="*/ 4709 h 59"/>
                <a:gd name="T24" fmla="*/ 5650 w 102"/>
                <a:gd name="T25" fmla="*/ 4140 h 59"/>
                <a:gd name="T26" fmla="*/ 5943 w 102"/>
                <a:gd name="T27" fmla="*/ 3220 h 59"/>
                <a:gd name="T28" fmla="*/ 6599 w 102"/>
                <a:gd name="T29" fmla="*/ 2082 h 59"/>
                <a:gd name="T30" fmla="*/ 7019 w 102"/>
                <a:gd name="T31" fmla="*/ 2179 h 59"/>
                <a:gd name="T32" fmla="*/ 7414 w 102"/>
                <a:gd name="T33" fmla="*/ 1372 h 59"/>
                <a:gd name="T34" fmla="*/ 7968 w 102"/>
                <a:gd name="T35" fmla="*/ 1158 h 59"/>
                <a:gd name="T36" fmla="*/ 8230 w 102"/>
                <a:gd name="T37" fmla="*/ 569 h 59"/>
                <a:gd name="T38" fmla="*/ 8230 w 102"/>
                <a:gd name="T39" fmla="*/ 117 h 59"/>
                <a:gd name="T40" fmla="*/ 9173 w 102"/>
                <a:gd name="T41" fmla="*/ 448 h 59"/>
                <a:gd name="T42" fmla="*/ 9440 w 102"/>
                <a:gd name="T43" fmla="*/ 117 h 59"/>
                <a:gd name="T44" fmla="*/ 9834 w 102"/>
                <a:gd name="T45" fmla="*/ 238 h 59"/>
                <a:gd name="T46" fmla="*/ 10255 w 102"/>
                <a:gd name="T47" fmla="*/ 448 h 59"/>
                <a:gd name="T48" fmla="*/ 10778 w 102"/>
                <a:gd name="T49" fmla="*/ 924 h 59"/>
                <a:gd name="T50" fmla="*/ 10383 w 102"/>
                <a:gd name="T51" fmla="*/ 1610 h 59"/>
                <a:gd name="T52" fmla="*/ 10911 w 102"/>
                <a:gd name="T53" fmla="*/ 1727 h 59"/>
                <a:gd name="T54" fmla="*/ 11332 w 102"/>
                <a:gd name="T55" fmla="*/ 1965 h 59"/>
                <a:gd name="T56" fmla="*/ 11726 w 102"/>
                <a:gd name="T57" fmla="*/ 2082 h 59"/>
                <a:gd name="T58" fmla="*/ 12542 w 102"/>
                <a:gd name="T59" fmla="*/ 2296 h 59"/>
                <a:gd name="T60" fmla="*/ 12542 w 102"/>
                <a:gd name="T61" fmla="*/ 2651 h 59"/>
                <a:gd name="T62" fmla="*/ 12408 w 102"/>
                <a:gd name="T63" fmla="*/ 2982 h 59"/>
                <a:gd name="T64" fmla="*/ 12803 w 102"/>
                <a:gd name="T65" fmla="*/ 3337 h 59"/>
                <a:gd name="T66" fmla="*/ 12542 w 102"/>
                <a:gd name="T67" fmla="*/ 3454 h 59"/>
                <a:gd name="T68" fmla="*/ 12670 w 102"/>
                <a:gd name="T69" fmla="*/ 3575 h 59"/>
                <a:gd name="T70" fmla="*/ 12408 w 102"/>
                <a:gd name="T71" fmla="*/ 3692 h 59"/>
                <a:gd name="T72" fmla="*/ 12670 w 102"/>
                <a:gd name="T73" fmla="*/ 3809 h 59"/>
                <a:gd name="T74" fmla="*/ 12670 w 102"/>
                <a:gd name="T75" fmla="*/ 4140 h 59"/>
                <a:gd name="T76" fmla="*/ 12408 w 102"/>
                <a:gd name="T77" fmla="*/ 4140 h 59"/>
                <a:gd name="T78" fmla="*/ 12937 w 102"/>
                <a:gd name="T79" fmla="*/ 4261 h 59"/>
                <a:gd name="T80" fmla="*/ 13485 w 102"/>
                <a:gd name="T81" fmla="*/ 4140 h 59"/>
                <a:gd name="T82" fmla="*/ 13619 w 102"/>
                <a:gd name="T83" fmla="*/ 4825 h 59"/>
                <a:gd name="T84" fmla="*/ 13619 w 102"/>
                <a:gd name="T85" fmla="*/ 49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82" name="Freeform 61"/>
            <p:cNvSpPr>
              <a:spLocks/>
            </p:cNvSpPr>
            <p:nvPr/>
          </p:nvSpPr>
          <p:spPr bwMode="auto">
            <a:xfrm>
              <a:off x="4233" y="2350"/>
              <a:ext cx="353" cy="258"/>
            </a:xfrm>
            <a:custGeom>
              <a:avLst/>
              <a:gdLst>
                <a:gd name="T0" fmla="*/ 5495 w 69"/>
                <a:gd name="T1" fmla="*/ 6114 h 53"/>
                <a:gd name="T2" fmla="*/ 5075 w 69"/>
                <a:gd name="T3" fmla="*/ 5997 h 53"/>
                <a:gd name="T4" fmla="*/ 4947 w 69"/>
                <a:gd name="T5" fmla="*/ 5545 h 53"/>
                <a:gd name="T6" fmla="*/ 4425 w 69"/>
                <a:gd name="T7" fmla="*/ 5072 h 53"/>
                <a:gd name="T8" fmla="*/ 4159 w 69"/>
                <a:gd name="T9" fmla="*/ 4503 h 53"/>
                <a:gd name="T10" fmla="*/ 3873 w 69"/>
                <a:gd name="T11" fmla="*/ 4264 h 53"/>
                <a:gd name="T12" fmla="*/ 3351 w 69"/>
                <a:gd name="T13" fmla="*/ 3933 h 53"/>
                <a:gd name="T14" fmla="*/ 3090 w 69"/>
                <a:gd name="T15" fmla="*/ 3695 h 53"/>
                <a:gd name="T16" fmla="*/ 2957 w 69"/>
                <a:gd name="T17" fmla="*/ 3461 h 53"/>
                <a:gd name="T18" fmla="*/ 2016 w 69"/>
                <a:gd name="T19" fmla="*/ 2892 h 53"/>
                <a:gd name="T20" fmla="*/ 1755 w 69"/>
                <a:gd name="T21" fmla="*/ 2653 h 53"/>
                <a:gd name="T22" fmla="*/ 1335 w 69"/>
                <a:gd name="T23" fmla="*/ 2181 h 53"/>
                <a:gd name="T24" fmla="*/ 1074 w 69"/>
                <a:gd name="T25" fmla="*/ 1850 h 53"/>
                <a:gd name="T26" fmla="*/ 133 w 69"/>
                <a:gd name="T27" fmla="*/ 1611 h 53"/>
                <a:gd name="T28" fmla="*/ 133 w 69"/>
                <a:gd name="T29" fmla="*/ 1163 h 53"/>
                <a:gd name="T30" fmla="*/ 394 w 69"/>
                <a:gd name="T31" fmla="*/ 925 h 53"/>
                <a:gd name="T32" fmla="*/ 394 w 69"/>
                <a:gd name="T33" fmla="*/ 808 h 53"/>
                <a:gd name="T34" fmla="*/ 1074 w 69"/>
                <a:gd name="T35" fmla="*/ 570 h 53"/>
                <a:gd name="T36" fmla="*/ 1596 w 69"/>
                <a:gd name="T37" fmla="*/ 355 h 53"/>
                <a:gd name="T38" fmla="*/ 1755 w 69"/>
                <a:gd name="T39" fmla="*/ 239 h 53"/>
                <a:gd name="T40" fmla="*/ 4159 w 69"/>
                <a:gd name="T41" fmla="*/ 117 h 53"/>
                <a:gd name="T42" fmla="*/ 4159 w 69"/>
                <a:gd name="T43" fmla="*/ 239 h 53"/>
                <a:gd name="T44" fmla="*/ 4686 w 69"/>
                <a:gd name="T45" fmla="*/ 448 h 53"/>
                <a:gd name="T46" fmla="*/ 6830 w 69"/>
                <a:gd name="T47" fmla="*/ 448 h 53"/>
                <a:gd name="T48" fmla="*/ 9106 w 69"/>
                <a:gd name="T49" fmla="*/ 1967 h 53"/>
                <a:gd name="T50" fmla="*/ 8845 w 69"/>
                <a:gd name="T51" fmla="*/ 2181 h 53"/>
                <a:gd name="T52" fmla="*/ 8426 w 69"/>
                <a:gd name="T53" fmla="*/ 2775 h 53"/>
                <a:gd name="T54" fmla="*/ 8298 w 69"/>
                <a:gd name="T55" fmla="*/ 3223 h 53"/>
                <a:gd name="T56" fmla="*/ 8298 w 69"/>
                <a:gd name="T57" fmla="*/ 3461 h 53"/>
                <a:gd name="T58" fmla="*/ 8037 w 69"/>
                <a:gd name="T59" fmla="*/ 3578 h 53"/>
                <a:gd name="T60" fmla="*/ 7904 w 69"/>
                <a:gd name="T61" fmla="*/ 3816 h 53"/>
                <a:gd name="T62" fmla="*/ 7643 w 69"/>
                <a:gd name="T63" fmla="*/ 4031 h 53"/>
                <a:gd name="T64" fmla="*/ 7091 w 69"/>
                <a:gd name="T65" fmla="*/ 4503 h 53"/>
                <a:gd name="T66" fmla="*/ 6702 w 69"/>
                <a:gd name="T67" fmla="*/ 4741 h 53"/>
                <a:gd name="T68" fmla="*/ 6569 w 69"/>
                <a:gd name="T69" fmla="*/ 4951 h 53"/>
                <a:gd name="T70" fmla="*/ 6149 w 69"/>
                <a:gd name="T71" fmla="*/ 5072 h 53"/>
                <a:gd name="T72" fmla="*/ 6149 w 69"/>
                <a:gd name="T73" fmla="*/ 5189 h 53"/>
                <a:gd name="T74" fmla="*/ 6021 w 69"/>
                <a:gd name="T75" fmla="*/ 5428 h 53"/>
                <a:gd name="T76" fmla="*/ 5761 w 69"/>
                <a:gd name="T77" fmla="*/ 5545 h 53"/>
                <a:gd name="T78" fmla="*/ 5761 w 69"/>
                <a:gd name="T79" fmla="*/ 5545 h 53"/>
                <a:gd name="T80" fmla="*/ 5761 w 69"/>
                <a:gd name="T81" fmla="*/ 5661 h 53"/>
                <a:gd name="T82" fmla="*/ 5888 w 69"/>
                <a:gd name="T83" fmla="*/ 5759 h 53"/>
                <a:gd name="T84" fmla="*/ 5628 w 69"/>
                <a:gd name="T85" fmla="*/ 5876 h 53"/>
                <a:gd name="T86" fmla="*/ 549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83" name="Freeform 62"/>
            <p:cNvSpPr>
              <a:spLocks/>
            </p:cNvSpPr>
            <p:nvPr/>
          </p:nvSpPr>
          <p:spPr bwMode="auto">
            <a:xfrm>
              <a:off x="4074" y="2384"/>
              <a:ext cx="375" cy="376"/>
            </a:xfrm>
            <a:custGeom>
              <a:avLst/>
              <a:gdLst>
                <a:gd name="T0" fmla="*/ 1212 w 73"/>
                <a:gd name="T1" fmla="*/ 4771 h 77"/>
                <a:gd name="T2" fmla="*/ 1505 w 73"/>
                <a:gd name="T3" fmla="*/ 5127 h 77"/>
                <a:gd name="T4" fmla="*/ 1767 w 73"/>
                <a:gd name="T5" fmla="*/ 5367 h 77"/>
                <a:gd name="T6" fmla="*/ 1767 w 73"/>
                <a:gd name="T7" fmla="*/ 5699 h 77"/>
                <a:gd name="T8" fmla="*/ 1901 w 73"/>
                <a:gd name="T9" fmla="*/ 5816 h 77"/>
                <a:gd name="T10" fmla="*/ 1767 w 73"/>
                <a:gd name="T11" fmla="*/ 6416 h 77"/>
                <a:gd name="T12" fmla="*/ 1634 w 73"/>
                <a:gd name="T13" fmla="*/ 6988 h 77"/>
                <a:gd name="T14" fmla="*/ 1901 w 73"/>
                <a:gd name="T15" fmla="*/ 7916 h 77"/>
                <a:gd name="T16" fmla="*/ 2163 w 73"/>
                <a:gd name="T17" fmla="*/ 8272 h 77"/>
                <a:gd name="T18" fmla="*/ 2296 w 73"/>
                <a:gd name="T19" fmla="*/ 8609 h 77"/>
                <a:gd name="T20" fmla="*/ 2430 w 73"/>
                <a:gd name="T21" fmla="*/ 8848 h 77"/>
                <a:gd name="T22" fmla="*/ 7865 w 73"/>
                <a:gd name="T23" fmla="*/ 8848 h 77"/>
                <a:gd name="T24" fmla="*/ 8127 w 73"/>
                <a:gd name="T25" fmla="*/ 8965 h 77"/>
                <a:gd name="T26" fmla="*/ 7998 w 73"/>
                <a:gd name="T27" fmla="*/ 8272 h 77"/>
                <a:gd name="T28" fmla="*/ 8127 w 73"/>
                <a:gd name="T29" fmla="*/ 8038 h 77"/>
                <a:gd name="T30" fmla="*/ 8682 w 73"/>
                <a:gd name="T31" fmla="*/ 8038 h 77"/>
                <a:gd name="T32" fmla="*/ 9077 w 73"/>
                <a:gd name="T33" fmla="*/ 8038 h 77"/>
                <a:gd name="T34" fmla="*/ 9077 w 73"/>
                <a:gd name="T35" fmla="*/ 7559 h 77"/>
                <a:gd name="T36" fmla="*/ 9077 w 73"/>
                <a:gd name="T37" fmla="*/ 7227 h 77"/>
                <a:gd name="T38" fmla="*/ 9339 w 73"/>
                <a:gd name="T39" fmla="*/ 6177 h 77"/>
                <a:gd name="T40" fmla="*/ 9632 w 73"/>
                <a:gd name="T41" fmla="*/ 5581 h 77"/>
                <a:gd name="T42" fmla="*/ 9894 w 73"/>
                <a:gd name="T43" fmla="*/ 5484 h 77"/>
                <a:gd name="T44" fmla="*/ 9894 w 73"/>
                <a:gd name="T45" fmla="*/ 5367 h 77"/>
                <a:gd name="T46" fmla="*/ 9765 w 73"/>
                <a:gd name="T47" fmla="*/ 5367 h 77"/>
                <a:gd name="T48" fmla="*/ 9339 w 73"/>
                <a:gd name="T49" fmla="*/ 5244 h 77"/>
                <a:gd name="T50" fmla="*/ 9211 w 73"/>
                <a:gd name="T51" fmla="*/ 4771 h 77"/>
                <a:gd name="T52" fmla="*/ 8682 w 73"/>
                <a:gd name="T53" fmla="*/ 4317 h 77"/>
                <a:gd name="T54" fmla="*/ 8394 w 73"/>
                <a:gd name="T55" fmla="*/ 3721 h 77"/>
                <a:gd name="T56" fmla="*/ 8127 w 73"/>
                <a:gd name="T57" fmla="*/ 3482 h 77"/>
                <a:gd name="T58" fmla="*/ 7598 w 73"/>
                <a:gd name="T59" fmla="*/ 3150 h 77"/>
                <a:gd name="T60" fmla="*/ 7310 w 73"/>
                <a:gd name="T61" fmla="*/ 2910 h 77"/>
                <a:gd name="T62" fmla="*/ 7176 w 73"/>
                <a:gd name="T63" fmla="*/ 2671 h 77"/>
                <a:gd name="T64" fmla="*/ 6226 w 73"/>
                <a:gd name="T65" fmla="*/ 2100 h 77"/>
                <a:gd name="T66" fmla="*/ 5964 w 73"/>
                <a:gd name="T67" fmla="*/ 1860 h 77"/>
                <a:gd name="T68" fmla="*/ 5568 w 73"/>
                <a:gd name="T69" fmla="*/ 1406 h 77"/>
                <a:gd name="T70" fmla="*/ 5276 w 73"/>
                <a:gd name="T71" fmla="*/ 1050 h 77"/>
                <a:gd name="T72" fmla="*/ 4325 w 73"/>
                <a:gd name="T73" fmla="*/ 811 h 77"/>
                <a:gd name="T74" fmla="*/ 4325 w 73"/>
                <a:gd name="T75" fmla="*/ 356 h 77"/>
                <a:gd name="T76" fmla="*/ 4618 w 73"/>
                <a:gd name="T77" fmla="*/ 117 h 77"/>
                <a:gd name="T78" fmla="*/ 4618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84" name="Freeform 63"/>
            <p:cNvSpPr>
              <a:spLocks/>
            </p:cNvSpPr>
            <p:nvPr/>
          </p:nvSpPr>
          <p:spPr bwMode="auto">
            <a:xfrm>
              <a:off x="4427" y="1916"/>
              <a:ext cx="318" cy="141"/>
            </a:xfrm>
            <a:custGeom>
              <a:avLst/>
              <a:gdLst>
                <a:gd name="T0" fmla="*/ 4867 w 62"/>
                <a:gd name="T1" fmla="*/ 238 h 29"/>
                <a:gd name="T2" fmla="*/ 262 w 62"/>
                <a:gd name="T3" fmla="*/ 1964 h 29"/>
                <a:gd name="T4" fmla="*/ 554 w 62"/>
                <a:gd name="T5" fmla="*/ 1843 h 29"/>
                <a:gd name="T6" fmla="*/ 1077 w 62"/>
                <a:gd name="T7" fmla="*/ 1488 h 29"/>
                <a:gd name="T8" fmla="*/ 1344 w 62"/>
                <a:gd name="T9" fmla="*/ 1254 h 29"/>
                <a:gd name="T10" fmla="*/ 1472 w 62"/>
                <a:gd name="T11" fmla="*/ 1157 h 29"/>
                <a:gd name="T12" fmla="*/ 1893 w 62"/>
                <a:gd name="T13" fmla="*/ 1040 h 29"/>
                <a:gd name="T14" fmla="*/ 2554 w 62"/>
                <a:gd name="T15" fmla="*/ 802 h 29"/>
                <a:gd name="T16" fmla="*/ 2841 w 62"/>
                <a:gd name="T17" fmla="*/ 924 h 29"/>
                <a:gd name="T18" fmla="*/ 3103 w 62"/>
                <a:gd name="T19" fmla="*/ 924 h 29"/>
                <a:gd name="T20" fmla="*/ 3370 w 62"/>
                <a:gd name="T21" fmla="*/ 1371 h 29"/>
                <a:gd name="T22" fmla="*/ 3631 w 62"/>
                <a:gd name="T23" fmla="*/ 1371 h 29"/>
                <a:gd name="T24" fmla="*/ 3631 w 62"/>
                <a:gd name="T25" fmla="*/ 1609 h 29"/>
                <a:gd name="T26" fmla="*/ 4185 w 62"/>
                <a:gd name="T27" fmla="*/ 1726 h 29"/>
                <a:gd name="T28" fmla="*/ 4575 w 62"/>
                <a:gd name="T29" fmla="*/ 1964 h 29"/>
                <a:gd name="T30" fmla="*/ 4734 w 62"/>
                <a:gd name="T31" fmla="*/ 2173 h 29"/>
                <a:gd name="T32" fmla="*/ 4314 w 62"/>
                <a:gd name="T33" fmla="*/ 2883 h 29"/>
                <a:gd name="T34" fmla="*/ 4734 w 62"/>
                <a:gd name="T35" fmla="*/ 3097 h 29"/>
                <a:gd name="T36" fmla="*/ 5129 w 62"/>
                <a:gd name="T37" fmla="*/ 3214 h 29"/>
                <a:gd name="T38" fmla="*/ 5262 w 62"/>
                <a:gd name="T39" fmla="*/ 3214 h 29"/>
                <a:gd name="T40" fmla="*/ 5657 w 62"/>
                <a:gd name="T41" fmla="*/ 3097 h 29"/>
                <a:gd name="T42" fmla="*/ 6206 w 62"/>
                <a:gd name="T43" fmla="*/ 3335 h 29"/>
                <a:gd name="T44" fmla="*/ 6339 w 62"/>
                <a:gd name="T45" fmla="*/ 3214 h 29"/>
                <a:gd name="T46" fmla="*/ 6078 w 62"/>
                <a:gd name="T47" fmla="*/ 2980 h 29"/>
                <a:gd name="T48" fmla="*/ 5945 w 62"/>
                <a:gd name="T49" fmla="*/ 2883 h 29"/>
                <a:gd name="T50" fmla="*/ 6078 w 62"/>
                <a:gd name="T51" fmla="*/ 2767 h 29"/>
                <a:gd name="T52" fmla="*/ 5945 w 62"/>
                <a:gd name="T53" fmla="*/ 2650 h 29"/>
                <a:gd name="T54" fmla="*/ 5524 w 62"/>
                <a:gd name="T55" fmla="*/ 2173 h 29"/>
                <a:gd name="T56" fmla="*/ 5524 w 62"/>
                <a:gd name="T57" fmla="*/ 1843 h 29"/>
                <a:gd name="T58" fmla="*/ 5524 w 62"/>
                <a:gd name="T59" fmla="*/ 1371 h 29"/>
                <a:gd name="T60" fmla="*/ 5524 w 62"/>
                <a:gd name="T61" fmla="*/ 1157 h 29"/>
                <a:gd name="T62" fmla="*/ 5524 w 62"/>
                <a:gd name="T63" fmla="*/ 1040 h 29"/>
                <a:gd name="T64" fmla="*/ 5945 w 62"/>
                <a:gd name="T65" fmla="*/ 686 h 29"/>
                <a:gd name="T66" fmla="*/ 6078 w 62"/>
                <a:gd name="T67" fmla="*/ 447 h 29"/>
                <a:gd name="T68" fmla="*/ 6339 w 62"/>
                <a:gd name="T69" fmla="*/ 447 h 29"/>
                <a:gd name="T70" fmla="*/ 6078 w 62"/>
                <a:gd name="T71" fmla="*/ 924 h 29"/>
                <a:gd name="T72" fmla="*/ 5945 w 62"/>
                <a:gd name="T73" fmla="*/ 1157 h 29"/>
                <a:gd name="T74" fmla="*/ 6206 w 62"/>
                <a:gd name="T75" fmla="*/ 1371 h 29"/>
                <a:gd name="T76" fmla="*/ 6206 w 62"/>
                <a:gd name="T77" fmla="*/ 1843 h 29"/>
                <a:gd name="T78" fmla="*/ 6078 w 62"/>
                <a:gd name="T79" fmla="*/ 2081 h 29"/>
                <a:gd name="T80" fmla="*/ 6206 w 62"/>
                <a:gd name="T81" fmla="*/ 2173 h 29"/>
                <a:gd name="T82" fmla="*/ 6206 w 62"/>
                <a:gd name="T83" fmla="*/ 2412 h 29"/>
                <a:gd name="T84" fmla="*/ 6339 w 62"/>
                <a:gd name="T85" fmla="*/ 2767 h 29"/>
                <a:gd name="T86" fmla="*/ 6734 w 62"/>
                <a:gd name="T87" fmla="*/ 2883 h 29"/>
                <a:gd name="T88" fmla="*/ 7022 w 62"/>
                <a:gd name="T89" fmla="*/ 2767 h 29"/>
                <a:gd name="T90" fmla="*/ 7022 w 62"/>
                <a:gd name="T91" fmla="*/ 2980 h 29"/>
                <a:gd name="T92" fmla="*/ 7155 w 62"/>
                <a:gd name="T93" fmla="*/ 3214 h 29"/>
                <a:gd name="T94" fmla="*/ 7417 w 62"/>
                <a:gd name="T95" fmla="*/ 3335 h 29"/>
                <a:gd name="T96" fmla="*/ 7550 w 62"/>
                <a:gd name="T97" fmla="*/ 3214 h 29"/>
                <a:gd name="T98" fmla="*/ 8232 w 62"/>
                <a:gd name="T99" fmla="*/ 2980 h 29"/>
                <a:gd name="T100" fmla="*/ 8365 w 62"/>
                <a:gd name="T101" fmla="*/ 2173 h 29"/>
                <a:gd name="T102" fmla="*/ 7288 w 62"/>
                <a:gd name="T103" fmla="*/ 2412 h 29"/>
                <a:gd name="T104" fmla="*/ 6339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85" name="Freeform 64"/>
            <p:cNvSpPr>
              <a:spLocks/>
            </p:cNvSpPr>
            <p:nvPr/>
          </p:nvSpPr>
          <p:spPr bwMode="auto">
            <a:xfrm>
              <a:off x="4669" y="1901"/>
              <a:ext cx="76" cy="117"/>
            </a:xfrm>
            <a:custGeom>
              <a:avLst/>
              <a:gdLst>
                <a:gd name="T0" fmla="*/ 1951 w 15"/>
                <a:gd name="T1" fmla="*/ 2545 h 24"/>
                <a:gd name="T2" fmla="*/ 1951 w 15"/>
                <a:gd name="T3" fmla="*/ 2330 h 24"/>
                <a:gd name="T4" fmla="*/ 1824 w 15"/>
                <a:gd name="T5" fmla="*/ 2091 h 24"/>
                <a:gd name="T6" fmla="*/ 1566 w 15"/>
                <a:gd name="T7" fmla="*/ 1853 h 24"/>
                <a:gd name="T8" fmla="*/ 1307 w 15"/>
                <a:gd name="T9" fmla="*/ 1736 h 24"/>
                <a:gd name="T10" fmla="*/ 1181 w 15"/>
                <a:gd name="T11" fmla="*/ 1619 h 24"/>
                <a:gd name="T12" fmla="*/ 1181 w 15"/>
                <a:gd name="T13" fmla="*/ 1380 h 24"/>
                <a:gd name="T14" fmla="*/ 897 w 15"/>
                <a:gd name="T15" fmla="*/ 1048 h 24"/>
                <a:gd name="T16" fmla="*/ 770 w 15"/>
                <a:gd name="T17" fmla="*/ 926 h 24"/>
                <a:gd name="T18" fmla="*/ 643 w 15"/>
                <a:gd name="T19" fmla="*/ 687 h 24"/>
                <a:gd name="T20" fmla="*/ 512 w 15"/>
                <a:gd name="T21" fmla="*/ 570 h 24"/>
                <a:gd name="T22" fmla="*/ 512 w 15"/>
                <a:gd name="T23" fmla="*/ 478 h 24"/>
                <a:gd name="T24" fmla="*/ 512 w 15"/>
                <a:gd name="T25" fmla="*/ 478 h 24"/>
                <a:gd name="T26" fmla="*/ 512 w 15"/>
                <a:gd name="T27" fmla="*/ 356 h 24"/>
                <a:gd name="T28" fmla="*/ 643 w 15"/>
                <a:gd name="T29" fmla="*/ 0 h 24"/>
                <a:gd name="T30" fmla="*/ 512 w 15"/>
                <a:gd name="T31" fmla="*/ 0 h 24"/>
                <a:gd name="T32" fmla="*/ 258 w 15"/>
                <a:gd name="T33" fmla="*/ 0 h 24"/>
                <a:gd name="T34" fmla="*/ 127 w 15"/>
                <a:gd name="T35" fmla="*/ 117 h 24"/>
                <a:gd name="T36" fmla="*/ 127 w 15"/>
                <a:gd name="T37" fmla="*/ 239 h 24"/>
                <a:gd name="T38" fmla="*/ 127 w 15"/>
                <a:gd name="T39" fmla="*/ 356 h 24"/>
                <a:gd name="T40" fmla="*/ 0 w 15"/>
                <a:gd name="T41" fmla="*/ 356 h 24"/>
                <a:gd name="T42" fmla="*/ 897 w 15"/>
                <a:gd name="T43" fmla="*/ 2779 h 24"/>
                <a:gd name="T44" fmla="*/ 1951 w 15"/>
                <a:gd name="T45" fmla="*/ 2545 h 24"/>
                <a:gd name="T46" fmla="*/ 1951 w 15"/>
                <a:gd name="T47" fmla="*/ 2545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86" name="Freeform 65"/>
            <p:cNvSpPr>
              <a:spLocks/>
            </p:cNvSpPr>
            <p:nvPr/>
          </p:nvSpPr>
          <p:spPr bwMode="auto">
            <a:xfrm>
              <a:off x="4689" y="1765"/>
              <a:ext cx="98" cy="205"/>
            </a:xfrm>
            <a:custGeom>
              <a:avLst/>
              <a:gdLst>
                <a:gd name="T0" fmla="*/ 0 w 19"/>
                <a:gd name="T1" fmla="*/ 3597 h 42"/>
                <a:gd name="T2" fmla="*/ 0 w 19"/>
                <a:gd name="T3" fmla="*/ 3714 h 42"/>
                <a:gd name="T4" fmla="*/ 268 w 19"/>
                <a:gd name="T5" fmla="*/ 3954 h 42"/>
                <a:gd name="T6" fmla="*/ 825 w 19"/>
                <a:gd name="T7" fmla="*/ 4310 h 42"/>
                <a:gd name="T8" fmla="*/ 1222 w 19"/>
                <a:gd name="T9" fmla="*/ 4408 h 42"/>
                <a:gd name="T10" fmla="*/ 1382 w 19"/>
                <a:gd name="T11" fmla="*/ 4647 h 42"/>
                <a:gd name="T12" fmla="*/ 1516 w 19"/>
                <a:gd name="T13" fmla="*/ 4886 h 42"/>
                <a:gd name="T14" fmla="*/ 1785 w 19"/>
                <a:gd name="T15" fmla="*/ 4525 h 42"/>
                <a:gd name="T16" fmla="*/ 1914 w 19"/>
                <a:gd name="T17" fmla="*/ 4076 h 42"/>
                <a:gd name="T18" fmla="*/ 2342 w 19"/>
                <a:gd name="T19" fmla="*/ 3480 h 42"/>
                <a:gd name="T20" fmla="*/ 2605 w 19"/>
                <a:gd name="T21" fmla="*/ 3026 h 42"/>
                <a:gd name="T22" fmla="*/ 2476 w 19"/>
                <a:gd name="T23" fmla="*/ 2216 h 42"/>
                <a:gd name="T24" fmla="*/ 2342 w 19"/>
                <a:gd name="T25" fmla="*/ 1498 h 42"/>
                <a:gd name="T26" fmla="*/ 1914 w 19"/>
                <a:gd name="T27" fmla="*/ 1620 h 42"/>
                <a:gd name="T28" fmla="*/ 1785 w 19"/>
                <a:gd name="T29" fmla="*/ 1620 h 42"/>
                <a:gd name="T30" fmla="*/ 1651 w 19"/>
                <a:gd name="T31" fmla="*/ 1620 h 42"/>
                <a:gd name="T32" fmla="*/ 1785 w 19"/>
                <a:gd name="T33" fmla="*/ 1289 h 42"/>
                <a:gd name="T34" fmla="*/ 1914 w 19"/>
                <a:gd name="T35" fmla="*/ 1289 h 42"/>
                <a:gd name="T36" fmla="*/ 2048 w 19"/>
                <a:gd name="T37" fmla="*/ 927 h 42"/>
                <a:gd name="T38" fmla="*/ 2208 w 19"/>
                <a:gd name="T39" fmla="*/ 693 h 42"/>
                <a:gd name="T40" fmla="*/ 557 w 19"/>
                <a:gd name="T41" fmla="*/ 0 h 42"/>
                <a:gd name="T42" fmla="*/ 397 w 19"/>
                <a:gd name="T43" fmla="*/ 239 h 42"/>
                <a:gd name="T44" fmla="*/ 268 w 19"/>
                <a:gd name="T45" fmla="*/ 693 h 42"/>
                <a:gd name="T46" fmla="*/ 0 w 19"/>
                <a:gd name="T47" fmla="*/ 927 h 42"/>
                <a:gd name="T48" fmla="*/ 134 w 19"/>
                <a:gd name="T49" fmla="*/ 1049 h 42"/>
                <a:gd name="T50" fmla="*/ 134 w 19"/>
                <a:gd name="T51" fmla="*/ 1289 h 42"/>
                <a:gd name="T52" fmla="*/ 134 w 19"/>
                <a:gd name="T53" fmla="*/ 1738 h 42"/>
                <a:gd name="T54" fmla="*/ 397 w 19"/>
                <a:gd name="T55" fmla="*/ 1977 h 42"/>
                <a:gd name="T56" fmla="*/ 691 w 19"/>
                <a:gd name="T57" fmla="*/ 2099 h 42"/>
                <a:gd name="T58" fmla="*/ 959 w 19"/>
                <a:gd name="T59" fmla="*/ 2216 h 42"/>
                <a:gd name="T60" fmla="*/ 1222 w 19"/>
                <a:gd name="T61" fmla="*/ 2455 h 42"/>
                <a:gd name="T62" fmla="*/ 557 w 19"/>
                <a:gd name="T63" fmla="*/ 2787 h 42"/>
                <a:gd name="T64" fmla="*/ 134 w 19"/>
                <a:gd name="T65" fmla="*/ 3265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87" name="Freeform 66"/>
            <p:cNvSpPr>
              <a:spLocks/>
            </p:cNvSpPr>
            <p:nvPr/>
          </p:nvSpPr>
          <p:spPr bwMode="auto">
            <a:xfrm>
              <a:off x="4776" y="1672"/>
              <a:ext cx="118" cy="107"/>
            </a:xfrm>
            <a:custGeom>
              <a:avLst/>
              <a:gdLst>
                <a:gd name="T0" fmla="*/ 0 w 23"/>
                <a:gd name="T1" fmla="*/ 447 h 22"/>
                <a:gd name="T2" fmla="*/ 1077 w 23"/>
                <a:gd name="T3" fmla="*/ 238 h 22"/>
                <a:gd name="T4" fmla="*/ 1077 w 23"/>
                <a:gd name="T5" fmla="*/ 355 h 22"/>
                <a:gd name="T6" fmla="*/ 1211 w 23"/>
                <a:gd name="T7" fmla="*/ 355 h 22"/>
                <a:gd name="T8" fmla="*/ 1211 w 23"/>
                <a:gd name="T9" fmla="*/ 355 h 22"/>
                <a:gd name="T10" fmla="*/ 2709 w 23"/>
                <a:gd name="T11" fmla="*/ 0 h 22"/>
                <a:gd name="T12" fmla="*/ 3104 w 23"/>
                <a:gd name="T13" fmla="*/ 1041 h 22"/>
                <a:gd name="T14" fmla="*/ 3104 w 23"/>
                <a:gd name="T15" fmla="*/ 1158 h 22"/>
                <a:gd name="T16" fmla="*/ 2976 w 23"/>
                <a:gd name="T17" fmla="*/ 1158 h 22"/>
                <a:gd name="T18" fmla="*/ 3104 w 23"/>
                <a:gd name="T19" fmla="*/ 1279 h 22"/>
                <a:gd name="T20" fmla="*/ 3104 w 23"/>
                <a:gd name="T21" fmla="*/ 1279 h 22"/>
                <a:gd name="T22" fmla="*/ 2842 w 23"/>
                <a:gd name="T23" fmla="*/ 1372 h 22"/>
                <a:gd name="T24" fmla="*/ 2288 w 23"/>
                <a:gd name="T25" fmla="*/ 1488 h 22"/>
                <a:gd name="T26" fmla="*/ 2160 w 23"/>
                <a:gd name="T27" fmla="*/ 1488 h 22"/>
                <a:gd name="T28" fmla="*/ 2160 w 23"/>
                <a:gd name="T29" fmla="*/ 1488 h 22"/>
                <a:gd name="T30" fmla="*/ 2160 w 23"/>
                <a:gd name="T31" fmla="*/ 1610 h 22"/>
                <a:gd name="T32" fmla="*/ 2160 w 23"/>
                <a:gd name="T33" fmla="*/ 1610 h 22"/>
                <a:gd name="T34" fmla="*/ 1765 w 23"/>
                <a:gd name="T35" fmla="*/ 1727 h 22"/>
                <a:gd name="T36" fmla="*/ 1344 w 23"/>
                <a:gd name="T37" fmla="*/ 1843 h 22"/>
                <a:gd name="T38" fmla="*/ 1344 w 23"/>
                <a:gd name="T39" fmla="*/ 1843 h 22"/>
                <a:gd name="T40" fmla="*/ 1077 w 23"/>
                <a:gd name="T41" fmla="*/ 2082 h 22"/>
                <a:gd name="T42" fmla="*/ 395 w 23"/>
                <a:gd name="T43" fmla="*/ 2412 h 22"/>
                <a:gd name="T44" fmla="*/ 262 w 23"/>
                <a:gd name="T45" fmla="*/ 2529 h 22"/>
                <a:gd name="T46" fmla="*/ 0 w 23"/>
                <a:gd name="T47" fmla="*/ 2412 h 22"/>
                <a:gd name="T48" fmla="*/ 262 w 23"/>
                <a:gd name="T49" fmla="*/ 2174 h 22"/>
                <a:gd name="T50" fmla="*/ 262 w 23"/>
                <a:gd name="T51" fmla="*/ 2082 h 22"/>
                <a:gd name="T52" fmla="*/ 262 w 23"/>
                <a:gd name="T53" fmla="*/ 1965 h 22"/>
                <a:gd name="T54" fmla="*/ 0 w 23"/>
                <a:gd name="T55" fmla="*/ 447 h 22"/>
                <a:gd name="T56" fmla="*/ 0 w 23"/>
                <a:gd name="T57" fmla="*/ 4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88" name="Freeform 67"/>
            <p:cNvSpPr>
              <a:spLocks/>
            </p:cNvSpPr>
            <p:nvPr/>
          </p:nvSpPr>
          <p:spPr bwMode="auto">
            <a:xfrm>
              <a:off x="4771" y="1589"/>
              <a:ext cx="232" cy="112"/>
            </a:xfrm>
            <a:custGeom>
              <a:avLst/>
              <a:gdLst>
                <a:gd name="T0" fmla="*/ 1382 w 45"/>
                <a:gd name="T1" fmla="*/ 808 h 23"/>
                <a:gd name="T2" fmla="*/ 3294 w 45"/>
                <a:gd name="T3" fmla="*/ 355 h 23"/>
                <a:gd name="T4" fmla="*/ 3428 w 45"/>
                <a:gd name="T5" fmla="*/ 355 h 23"/>
                <a:gd name="T6" fmla="*/ 3428 w 45"/>
                <a:gd name="T7" fmla="*/ 239 h 23"/>
                <a:gd name="T8" fmla="*/ 3697 w 45"/>
                <a:gd name="T9" fmla="*/ 0 h 23"/>
                <a:gd name="T10" fmla="*/ 3985 w 45"/>
                <a:gd name="T11" fmla="*/ 0 h 23"/>
                <a:gd name="T12" fmla="*/ 4253 w 45"/>
                <a:gd name="T13" fmla="*/ 355 h 23"/>
                <a:gd name="T14" fmla="*/ 4387 w 45"/>
                <a:gd name="T15" fmla="*/ 570 h 23"/>
                <a:gd name="T16" fmla="*/ 4119 w 45"/>
                <a:gd name="T17" fmla="*/ 808 h 23"/>
                <a:gd name="T18" fmla="*/ 3985 w 45"/>
                <a:gd name="T19" fmla="*/ 1164 h 23"/>
                <a:gd name="T20" fmla="*/ 4516 w 45"/>
                <a:gd name="T21" fmla="*/ 1164 h 23"/>
                <a:gd name="T22" fmla="*/ 4944 w 45"/>
                <a:gd name="T23" fmla="*/ 1729 h 23"/>
                <a:gd name="T24" fmla="*/ 5609 w 45"/>
                <a:gd name="T25" fmla="*/ 1850 h 23"/>
                <a:gd name="T26" fmla="*/ 5903 w 45"/>
                <a:gd name="T27" fmla="*/ 1612 h 23"/>
                <a:gd name="T28" fmla="*/ 5769 w 45"/>
                <a:gd name="T29" fmla="*/ 1373 h 23"/>
                <a:gd name="T30" fmla="*/ 5475 w 45"/>
                <a:gd name="T31" fmla="*/ 1164 h 23"/>
                <a:gd name="T32" fmla="*/ 5769 w 45"/>
                <a:gd name="T33" fmla="*/ 1281 h 23"/>
                <a:gd name="T34" fmla="*/ 6166 w 45"/>
                <a:gd name="T35" fmla="*/ 1850 h 23"/>
                <a:gd name="T36" fmla="*/ 6032 w 45"/>
                <a:gd name="T37" fmla="*/ 1967 h 23"/>
                <a:gd name="T38" fmla="*/ 5475 w 45"/>
                <a:gd name="T39" fmla="*/ 2206 h 23"/>
                <a:gd name="T40" fmla="*/ 5078 w 45"/>
                <a:gd name="T41" fmla="*/ 2420 h 23"/>
                <a:gd name="T42" fmla="*/ 5078 w 45"/>
                <a:gd name="T43" fmla="*/ 2298 h 23"/>
                <a:gd name="T44" fmla="*/ 4944 w 45"/>
                <a:gd name="T45" fmla="*/ 2089 h 23"/>
                <a:gd name="T46" fmla="*/ 4650 w 45"/>
                <a:gd name="T47" fmla="*/ 2537 h 23"/>
                <a:gd name="T48" fmla="*/ 4387 w 45"/>
                <a:gd name="T49" fmla="*/ 2537 h 23"/>
                <a:gd name="T50" fmla="*/ 4387 w 45"/>
                <a:gd name="T51" fmla="*/ 2420 h 23"/>
                <a:gd name="T52" fmla="*/ 4119 w 45"/>
                <a:gd name="T53" fmla="*/ 2298 h 23"/>
                <a:gd name="T54" fmla="*/ 3825 w 45"/>
                <a:gd name="T55" fmla="*/ 2206 h 23"/>
                <a:gd name="T56" fmla="*/ 3697 w 45"/>
                <a:gd name="T57" fmla="*/ 1967 h 23"/>
                <a:gd name="T58" fmla="*/ 2872 w 45"/>
                <a:gd name="T59" fmla="*/ 1967 h 23"/>
                <a:gd name="T60" fmla="*/ 1382 w 45"/>
                <a:gd name="T61" fmla="*/ 2298 h 23"/>
                <a:gd name="T62" fmla="*/ 1222 w 45"/>
                <a:gd name="T63" fmla="*/ 2206 h 23"/>
                <a:gd name="T64" fmla="*/ 0 w 45"/>
                <a:gd name="T65" fmla="*/ 2420 h 23"/>
                <a:gd name="T66" fmla="*/ 0 w 45"/>
                <a:gd name="T67" fmla="*/ 1042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89" name="Freeform 68"/>
            <p:cNvSpPr>
              <a:spLocks/>
            </p:cNvSpPr>
            <p:nvPr/>
          </p:nvSpPr>
          <p:spPr bwMode="auto">
            <a:xfrm>
              <a:off x="4879" y="1662"/>
              <a:ext cx="61" cy="64"/>
            </a:xfrm>
            <a:custGeom>
              <a:avLst/>
              <a:gdLst>
                <a:gd name="T0" fmla="*/ 0 w 12"/>
                <a:gd name="T1" fmla="*/ 241 h 13"/>
                <a:gd name="T2" fmla="*/ 386 w 12"/>
                <a:gd name="T3" fmla="*/ 1310 h 13"/>
                <a:gd name="T4" fmla="*/ 386 w 12"/>
                <a:gd name="T5" fmla="*/ 1428 h 13"/>
                <a:gd name="T6" fmla="*/ 259 w 12"/>
                <a:gd name="T7" fmla="*/ 1428 h 13"/>
                <a:gd name="T8" fmla="*/ 386 w 12"/>
                <a:gd name="T9" fmla="*/ 1551 h 13"/>
                <a:gd name="T10" fmla="*/ 386 w 12"/>
                <a:gd name="T11" fmla="*/ 1551 h 13"/>
                <a:gd name="T12" fmla="*/ 386 w 12"/>
                <a:gd name="T13" fmla="*/ 1551 h 13"/>
                <a:gd name="T14" fmla="*/ 803 w 12"/>
                <a:gd name="T15" fmla="*/ 1428 h 13"/>
                <a:gd name="T16" fmla="*/ 930 w 12"/>
                <a:gd name="T17" fmla="*/ 1310 h 13"/>
                <a:gd name="T18" fmla="*/ 930 w 12"/>
                <a:gd name="T19" fmla="*/ 1186 h 13"/>
                <a:gd name="T20" fmla="*/ 930 w 12"/>
                <a:gd name="T21" fmla="*/ 1068 h 13"/>
                <a:gd name="T22" fmla="*/ 930 w 12"/>
                <a:gd name="T23" fmla="*/ 822 h 13"/>
                <a:gd name="T24" fmla="*/ 1057 w 12"/>
                <a:gd name="T25" fmla="*/ 729 h 13"/>
                <a:gd name="T26" fmla="*/ 1057 w 12"/>
                <a:gd name="T27" fmla="*/ 822 h 13"/>
                <a:gd name="T28" fmla="*/ 1057 w 12"/>
                <a:gd name="T29" fmla="*/ 945 h 13"/>
                <a:gd name="T30" fmla="*/ 1057 w 12"/>
                <a:gd name="T31" fmla="*/ 1186 h 13"/>
                <a:gd name="T32" fmla="*/ 1190 w 12"/>
                <a:gd name="T33" fmla="*/ 1186 h 13"/>
                <a:gd name="T34" fmla="*/ 1190 w 12"/>
                <a:gd name="T35" fmla="*/ 1186 h 13"/>
                <a:gd name="T36" fmla="*/ 1190 w 12"/>
                <a:gd name="T37" fmla="*/ 1068 h 13"/>
                <a:gd name="T38" fmla="*/ 1317 w 12"/>
                <a:gd name="T39" fmla="*/ 1068 h 13"/>
                <a:gd name="T40" fmla="*/ 1449 w 12"/>
                <a:gd name="T41" fmla="*/ 945 h 13"/>
                <a:gd name="T42" fmla="*/ 1576 w 12"/>
                <a:gd name="T43" fmla="*/ 945 h 13"/>
                <a:gd name="T44" fmla="*/ 1576 w 12"/>
                <a:gd name="T45" fmla="*/ 945 h 13"/>
                <a:gd name="T46" fmla="*/ 1449 w 12"/>
                <a:gd name="T47" fmla="*/ 822 h 13"/>
                <a:gd name="T48" fmla="*/ 1449 w 12"/>
                <a:gd name="T49" fmla="*/ 729 h 13"/>
                <a:gd name="T50" fmla="*/ 1449 w 12"/>
                <a:gd name="T51" fmla="*/ 729 h 13"/>
                <a:gd name="T52" fmla="*/ 1317 w 12"/>
                <a:gd name="T53" fmla="*/ 729 h 13"/>
                <a:gd name="T54" fmla="*/ 1190 w 12"/>
                <a:gd name="T55" fmla="*/ 606 h 13"/>
                <a:gd name="T56" fmla="*/ 1190 w 12"/>
                <a:gd name="T57" fmla="*/ 606 h 13"/>
                <a:gd name="T58" fmla="*/ 930 w 12"/>
                <a:gd name="T59" fmla="*/ 482 h 13"/>
                <a:gd name="T60" fmla="*/ 803 w 12"/>
                <a:gd name="T61" fmla="*/ 241 h 13"/>
                <a:gd name="T62" fmla="*/ 803 w 12"/>
                <a:gd name="T63" fmla="*/ 241 h 13"/>
                <a:gd name="T64" fmla="*/ 646 w 12"/>
                <a:gd name="T65" fmla="*/ 0 h 13"/>
                <a:gd name="T66" fmla="*/ 0 w 12"/>
                <a:gd name="T67" fmla="*/ 241 h 13"/>
                <a:gd name="T68" fmla="*/ 0 w 12"/>
                <a:gd name="T69" fmla="*/ 24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90" name="Freeform 69"/>
            <p:cNvSpPr>
              <a:spLocks/>
            </p:cNvSpPr>
            <p:nvPr/>
          </p:nvSpPr>
          <p:spPr bwMode="auto">
            <a:xfrm>
              <a:off x="4812" y="1394"/>
              <a:ext cx="108" cy="229"/>
            </a:xfrm>
            <a:custGeom>
              <a:avLst/>
              <a:gdLst>
                <a:gd name="T0" fmla="*/ 2854 w 21"/>
                <a:gd name="T1" fmla="*/ 4629 h 47"/>
                <a:gd name="T2" fmla="*/ 2726 w 21"/>
                <a:gd name="T3" fmla="*/ 4629 h 47"/>
                <a:gd name="T4" fmla="*/ 2592 w 21"/>
                <a:gd name="T5" fmla="*/ 4629 h 47"/>
                <a:gd name="T6" fmla="*/ 2458 w 21"/>
                <a:gd name="T7" fmla="*/ 4867 h 47"/>
                <a:gd name="T8" fmla="*/ 2299 w 21"/>
                <a:gd name="T9" fmla="*/ 4867 h 47"/>
                <a:gd name="T10" fmla="*/ 2299 w 21"/>
                <a:gd name="T11" fmla="*/ 4984 h 47"/>
                <a:gd name="T12" fmla="*/ 2299 w 21"/>
                <a:gd name="T13" fmla="*/ 4984 h 47"/>
                <a:gd name="T14" fmla="*/ 2299 w 21"/>
                <a:gd name="T15" fmla="*/ 4984 h 47"/>
                <a:gd name="T16" fmla="*/ 2170 w 21"/>
                <a:gd name="T17" fmla="*/ 4984 h 47"/>
                <a:gd name="T18" fmla="*/ 2170 w 21"/>
                <a:gd name="T19" fmla="*/ 5082 h 47"/>
                <a:gd name="T20" fmla="*/ 262 w 21"/>
                <a:gd name="T21" fmla="*/ 5438 h 47"/>
                <a:gd name="T22" fmla="*/ 134 w 21"/>
                <a:gd name="T23" fmla="*/ 5316 h 47"/>
                <a:gd name="T24" fmla="*/ 0 w 21"/>
                <a:gd name="T25" fmla="*/ 5199 h 47"/>
                <a:gd name="T26" fmla="*/ 0 w 21"/>
                <a:gd name="T27" fmla="*/ 5082 h 47"/>
                <a:gd name="T28" fmla="*/ 134 w 21"/>
                <a:gd name="T29" fmla="*/ 4984 h 47"/>
                <a:gd name="T30" fmla="*/ 0 w 21"/>
                <a:gd name="T31" fmla="*/ 4746 h 47"/>
                <a:gd name="T32" fmla="*/ 0 w 21"/>
                <a:gd name="T33" fmla="*/ 3942 h 47"/>
                <a:gd name="T34" fmla="*/ 0 w 21"/>
                <a:gd name="T35" fmla="*/ 3703 h 47"/>
                <a:gd name="T36" fmla="*/ 134 w 21"/>
                <a:gd name="T37" fmla="*/ 3230 h 47"/>
                <a:gd name="T38" fmla="*/ 134 w 21"/>
                <a:gd name="T39" fmla="*/ 3016 h 47"/>
                <a:gd name="T40" fmla="*/ 134 w 21"/>
                <a:gd name="T41" fmla="*/ 2777 h 47"/>
                <a:gd name="T42" fmla="*/ 134 w 21"/>
                <a:gd name="T43" fmla="*/ 2538 h 47"/>
                <a:gd name="T44" fmla="*/ 134 w 21"/>
                <a:gd name="T45" fmla="*/ 2422 h 47"/>
                <a:gd name="T46" fmla="*/ 134 w 21"/>
                <a:gd name="T47" fmla="*/ 2305 h 47"/>
                <a:gd name="T48" fmla="*/ 555 w 21"/>
                <a:gd name="T49" fmla="*/ 2090 h 47"/>
                <a:gd name="T50" fmla="*/ 689 w 21"/>
                <a:gd name="T51" fmla="*/ 1613 h 47"/>
                <a:gd name="T52" fmla="*/ 555 w 21"/>
                <a:gd name="T53" fmla="*/ 1379 h 47"/>
                <a:gd name="T54" fmla="*/ 555 w 21"/>
                <a:gd name="T55" fmla="*/ 1164 h 47"/>
                <a:gd name="T56" fmla="*/ 555 w 21"/>
                <a:gd name="T57" fmla="*/ 1164 h 47"/>
                <a:gd name="T58" fmla="*/ 555 w 21"/>
                <a:gd name="T59" fmla="*/ 1043 h 47"/>
                <a:gd name="T60" fmla="*/ 396 w 21"/>
                <a:gd name="T61" fmla="*/ 809 h 47"/>
                <a:gd name="T62" fmla="*/ 555 w 21"/>
                <a:gd name="T63" fmla="*/ 453 h 47"/>
                <a:gd name="T64" fmla="*/ 396 w 21"/>
                <a:gd name="T65" fmla="*/ 356 h 47"/>
                <a:gd name="T66" fmla="*/ 396 w 21"/>
                <a:gd name="T67" fmla="*/ 239 h 47"/>
                <a:gd name="T68" fmla="*/ 555 w 21"/>
                <a:gd name="T69" fmla="*/ 239 h 47"/>
                <a:gd name="T70" fmla="*/ 689 w 21"/>
                <a:gd name="T71" fmla="*/ 117 h 47"/>
                <a:gd name="T72" fmla="*/ 818 w 21"/>
                <a:gd name="T73" fmla="*/ 117 h 47"/>
                <a:gd name="T74" fmla="*/ 818 w 21"/>
                <a:gd name="T75" fmla="*/ 117 h 47"/>
                <a:gd name="T76" fmla="*/ 951 w 21"/>
                <a:gd name="T77" fmla="*/ 0 h 47"/>
                <a:gd name="T78" fmla="*/ 2299 w 21"/>
                <a:gd name="T79" fmla="*/ 3347 h 47"/>
                <a:gd name="T80" fmla="*/ 2299 w 21"/>
                <a:gd name="T81" fmla="*/ 3464 h 47"/>
                <a:gd name="T82" fmla="*/ 2299 w 21"/>
                <a:gd name="T83" fmla="*/ 3586 h 47"/>
                <a:gd name="T84" fmla="*/ 2299 w 21"/>
                <a:gd name="T85" fmla="*/ 3586 h 47"/>
                <a:gd name="T86" fmla="*/ 2592 w 21"/>
                <a:gd name="T87" fmla="*/ 3820 h 47"/>
                <a:gd name="T88" fmla="*/ 2726 w 21"/>
                <a:gd name="T89" fmla="*/ 3820 h 47"/>
                <a:gd name="T90" fmla="*/ 2726 w 21"/>
                <a:gd name="T91" fmla="*/ 3942 h 47"/>
                <a:gd name="T92" fmla="*/ 2726 w 21"/>
                <a:gd name="T93" fmla="*/ 4059 h 47"/>
                <a:gd name="T94" fmla="*/ 2854 w 21"/>
                <a:gd name="T95" fmla="*/ 4273 h 47"/>
                <a:gd name="T96" fmla="*/ 2854 w 21"/>
                <a:gd name="T97" fmla="*/ 4390 h 47"/>
                <a:gd name="T98" fmla="*/ 2854 w 21"/>
                <a:gd name="T99" fmla="*/ 4512 h 47"/>
                <a:gd name="T100" fmla="*/ 2854 w 21"/>
                <a:gd name="T101" fmla="*/ 4629 h 47"/>
                <a:gd name="T102" fmla="*/ 2854 w 21"/>
                <a:gd name="T103" fmla="*/ 4629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91" name="Freeform 70"/>
            <p:cNvSpPr>
              <a:spLocks/>
            </p:cNvSpPr>
            <p:nvPr/>
          </p:nvSpPr>
          <p:spPr bwMode="auto">
            <a:xfrm>
              <a:off x="4848" y="1189"/>
              <a:ext cx="251" cy="385"/>
            </a:xfrm>
            <a:custGeom>
              <a:avLst/>
              <a:gdLst>
                <a:gd name="T0" fmla="*/ 1337 w 49"/>
                <a:gd name="T1" fmla="*/ 8217 h 79"/>
                <a:gd name="T2" fmla="*/ 1337 w 49"/>
                <a:gd name="T3" fmla="*/ 8455 h 79"/>
                <a:gd name="T4" fmla="*/ 1598 w 49"/>
                <a:gd name="T5" fmla="*/ 8694 h 79"/>
                <a:gd name="T6" fmla="*/ 1757 w 49"/>
                <a:gd name="T7" fmla="*/ 8787 h 79"/>
                <a:gd name="T8" fmla="*/ 1890 w 49"/>
                <a:gd name="T9" fmla="*/ 9143 h 79"/>
                <a:gd name="T10" fmla="*/ 2018 w 49"/>
                <a:gd name="T11" fmla="*/ 8909 h 79"/>
                <a:gd name="T12" fmla="*/ 2151 w 49"/>
                <a:gd name="T13" fmla="*/ 8455 h 79"/>
                <a:gd name="T14" fmla="*/ 2413 w 49"/>
                <a:gd name="T15" fmla="*/ 7861 h 79"/>
                <a:gd name="T16" fmla="*/ 2413 w 49"/>
                <a:gd name="T17" fmla="*/ 7768 h 79"/>
                <a:gd name="T18" fmla="*/ 2674 w 49"/>
                <a:gd name="T19" fmla="*/ 7291 h 79"/>
                <a:gd name="T20" fmla="*/ 2833 w 49"/>
                <a:gd name="T21" fmla="*/ 7412 h 79"/>
                <a:gd name="T22" fmla="*/ 2966 w 49"/>
                <a:gd name="T23" fmla="*/ 7412 h 79"/>
                <a:gd name="T24" fmla="*/ 2966 w 49"/>
                <a:gd name="T25" fmla="*/ 7174 h 79"/>
                <a:gd name="T26" fmla="*/ 3488 w 49"/>
                <a:gd name="T27" fmla="*/ 7052 h 79"/>
                <a:gd name="T28" fmla="*/ 3488 w 49"/>
                <a:gd name="T29" fmla="*/ 6842 h 79"/>
                <a:gd name="T30" fmla="*/ 3755 w 49"/>
                <a:gd name="T31" fmla="*/ 6720 h 79"/>
                <a:gd name="T32" fmla="*/ 3908 w 49"/>
                <a:gd name="T33" fmla="*/ 6482 h 79"/>
                <a:gd name="T34" fmla="*/ 4170 w 49"/>
                <a:gd name="T35" fmla="*/ 6009 h 79"/>
                <a:gd name="T36" fmla="*/ 4170 w 49"/>
                <a:gd name="T37" fmla="*/ 5911 h 79"/>
                <a:gd name="T38" fmla="*/ 4564 w 49"/>
                <a:gd name="T39" fmla="*/ 5911 h 79"/>
                <a:gd name="T40" fmla="*/ 4697 w 49"/>
                <a:gd name="T41" fmla="*/ 5678 h 79"/>
                <a:gd name="T42" fmla="*/ 4984 w 49"/>
                <a:gd name="T43" fmla="*/ 5439 h 79"/>
                <a:gd name="T44" fmla="*/ 5379 w 49"/>
                <a:gd name="T45" fmla="*/ 5556 h 79"/>
                <a:gd name="T46" fmla="*/ 5773 w 49"/>
                <a:gd name="T47" fmla="*/ 5083 h 79"/>
                <a:gd name="T48" fmla="*/ 6193 w 49"/>
                <a:gd name="T49" fmla="*/ 4752 h 79"/>
                <a:gd name="T50" fmla="*/ 6454 w 49"/>
                <a:gd name="T51" fmla="*/ 4630 h 79"/>
                <a:gd name="T52" fmla="*/ 6587 w 49"/>
                <a:gd name="T53" fmla="*/ 4396 h 79"/>
                <a:gd name="T54" fmla="*/ 6454 w 49"/>
                <a:gd name="T55" fmla="*/ 4274 h 79"/>
                <a:gd name="T56" fmla="*/ 6326 w 49"/>
                <a:gd name="T57" fmla="*/ 4157 h 79"/>
                <a:gd name="T58" fmla="*/ 6454 w 49"/>
                <a:gd name="T59" fmla="*/ 4060 h 79"/>
                <a:gd name="T60" fmla="*/ 6326 w 49"/>
                <a:gd name="T61" fmla="*/ 3704 h 79"/>
                <a:gd name="T62" fmla="*/ 6060 w 49"/>
                <a:gd name="T63" fmla="*/ 3587 h 79"/>
                <a:gd name="T64" fmla="*/ 5773 w 49"/>
                <a:gd name="T65" fmla="*/ 3704 h 79"/>
                <a:gd name="T66" fmla="*/ 5512 w 49"/>
                <a:gd name="T67" fmla="*/ 3231 h 79"/>
                <a:gd name="T68" fmla="*/ 5512 w 49"/>
                <a:gd name="T69" fmla="*/ 3017 h 79"/>
                <a:gd name="T70" fmla="*/ 5379 w 49"/>
                <a:gd name="T71" fmla="*/ 3017 h 79"/>
                <a:gd name="T72" fmla="*/ 5117 w 49"/>
                <a:gd name="T73" fmla="*/ 3017 h 79"/>
                <a:gd name="T74" fmla="*/ 4830 w 49"/>
                <a:gd name="T75" fmla="*/ 2900 h 79"/>
                <a:gd name="T76" fmla="*/ 4697 w 49"/>
                <a:gd name="T77" fmla="*/ 2539 h 79"/>
                <a:gd name="T78" fmla="*/ 3227 w 49"/>
                <a:gd name="T79" fmla="*/ 0 h 79"/>
                <a:gd name="T80" fmla="*/ 2966 w 49"/>
                <a:gd name="T81" fmla="*/ 0 h 79"/>
                <a:gd name="T82" fmla="*/ 2833 w 49"/>
                <a:gd name="T83" fmla="*/ 239 h 79"/>
                <a:gd name="T84" fmla="*/ 2413 w 49"/>
                <a:gd name="T85" fmla="*/ 239 h 79"/>
                <a:gd name="T86" fmla="*/ 2018 w 49"/>
                <a:gd name="T87" fmla="*/ 570 h 79"/>
                <a:gd name="T88" fmla="*/ 1890 w 49"/>
                <a:gd name="T89" fmla="*/ 239 h 79"/>
                <a:gd name="T90" fmla="*/ 1757 w 49"/>
                <a:gd name="T91" fmla="*/ 117 h 79"/>
                <a:gd name="T92" fmla="*/ 814 w 49"/>
                <a:gd name="T93" fmla="*/ 1852 h 79"/>
                <a:gd name="T94" fmla="*/ 943 w 49"/>
                <a:gd name="T95" fmla="*/ 2208 h 79"/>
                <a:gd name="T96" fmla="*/ 943 w 49"/>
                <a:gd name="T97" fmla="*/ 2539 h 79"/>
                <a:gd name="T98" fmla="*/ 681 w 49"/>
                <a:gd name="T99" fmla="*/ 2778 h 79"/>
                <a:gd name="T100" fmla="*/ 814 w 49"/>
                <a:gd name="T101" fmla="*/ 3704 h 79"/>
                <a:gd name="T102" fmla="*/ 522 w 49"/>
                <a:gd name="T103" fmla="*/ 4157 h 79"/>
                <a:gd name="T104" fmla="*/ 522 w 49"/>
                <a:gd name="T105" fmla="*/ 4513 h 79"/>
                <a:gd name="T106" fmla="*/ 394 w 49"/>
                <a:gd name="T107" fmla="*/ 4630 h 79"/>
                <a:gd name="T108" fmla="*/ 394 w 49"/>
                <a:gd name="T109" fmla="*/ 4869 h 79"/>
                <a:gd name="T110" fmla="*/ 133 w 49"/>
                <a:gd name="T111" fmla="*/ 4752 h 79"/>
                <a:gd name="T112" fmla="*/ 0 w 49"/>
                <a:gd name="T113" fmla="*/ 486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4092" name="Group 71"/>
            <p:cNvGrpSpPr>
              <a:grpSpLocks/>
            </p:cNvGrpSpPr>
            <p:nvPr/>
          </p:nvGrpSpPr>
          <p:grpSpPr bwMode="auto">
            <a:xfrm>
              <a:off x="2038" y="2920"/>
              <a:ext cx="609" cy="371"/>
              <a:chOff x="1991" y="3321"/>
              <a:chExt cx="361" cy="231"/>
            </a:xfrm>
          </p:grpSpPr>
          <p:sp>
            <p:nvSpPr>
              <p:cNvPr id="44093"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94"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95"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96"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97"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98"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099"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4100"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grpSp>
      <p:sp>
        <p:nvSpPr>
          <p:cNvPr id="44038" name="Rectangle 151"/>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4039" name="Rectangle 152"/>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4040" name="Rectangle 153"/>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4041" name="Rectangle 154"/>
          <p:cNvSpPr>
            <a:spLocks noChangeArrowheads="1"/>
          </p:cNvSpPr>
          <p:nvPr/>
        </p:nvSpPr>
        <p:spPr bwMode="auto">
          <a:xfrm>
            <a:off x="3064934" y="5961063"/>
            <a:ext cx="208844"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4042" name="Rectangle 155"/>
          <p:cNvSpPr>
            <a:spLocks noChangeArrowheads="1"/>
          </p:cNvSpPr>
          <p:nvPr/>
        </p:nvSpPr>
        <p:spPr bwMode="auto">
          <a:xfrm>
            <a:off x="395111" y="5892800"/>
            <a:ext cx="36307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89"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a:t>
            </a:r>
            <a:r>
              <a:rPr lang="en-US" sz="1400" b="1">
                <a:solidFill>
                  <a:srgbClr val="000000"/>
                </a:solidFill>
                <a:latin typeface="Arial Narrow" charset="0"/>
              </a:rPr>
              <a:t>Data       &lt;</a:t>
            </a:r>
            <a:r>
              <a:rPr lang="en-US" sz="1400" b="1" dirty="0">
                <a:solidFill>
                  <a:srgbClr val="000000"/>
                </a:solidFill>
                <a:latin typeface="Arial Narrow" charset="0"/>
              </a:rPr>
              <a:t>10</a:t>
            </a:r>
            <a:r>
              <a:rPr lang="en-US" sz="1400" b="1">
                <a:solidFill>
                  <a:srgbClr val="000000"/>
                </a:solidFill>
                <a:latin typeface="Arial Narrow" charset="0"/>
              </a:rPr>
              <a:t>%        10</a:t>
            </a:r>
            <a:r>
              <a:rPr lang="en-US" sz="1400" b="1" dirty="0">
                <a:solidFill>
                  <a:srgbClr val="000000"/>
                </a:solidFill>
                <a:latin typeface="Arial Narrow" charset="0"/>
              </a:rPr>
              <a:t>%–</a:t>
            </a:r>
            <a:r>
              <a:rPr lang="en-US" sz="1400" b="1">
                <a:solidFill>
                  <a:srgbClr val="000000"/>
                </a:solidFill>
                <a:latin typeface="Arial Narrow" charset="0"/>
              </a:rPr>
              <a:t>14%        15-19%</a:t>
            </a:r>
            <a:endParaRPr lang="en-US" sz="1400" b="1" dirty="0">
              <a:solidFill>
                <a:srgbClr val="000000"/>
              </a:solidFill>
              <a:latin typeface="Arial Narrow" charset="0"/>
            </a:endParaRPr>
          </a:p>
        </p:txBody>
      </p:sp>
      <p:sp>
        <p:nvSpPr>
          <p:cNvPr id="88" name="TextBox 87">
            <a:extLst>
              <a:ext uri="{FF2B5EF4-FFF2-40B4-BE49-F238E27FC236}">
                <a16:creationId xmlns:a16="http://schemas.microsoft.com/office/drawing/2014/main" xmlns="" id="{9C382023-EC39-4CD1-8BD6-4B9EC480DF86}"/>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1995</a:t>
            </a:r>
          </a:p>
        </p:txBody>
      </p:sp>
      <p:sp>
        <p:nvSpPr>
          <p:cNvPr id="90" name="Rectangle 117">
            <a:extLst>
              <a:ext uri="{FF2B5EF4-FFF2-40B4-BE49-F238E27FC236}">
                <a16:creationId xmlns:a16="http://schemas.microsoft.com/office/drawing/2014/main" xmlns="" id="{64B40526-1A04-450A-B90E-85A3982D1C70}"/>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13079972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Freeform 5"/>
          <p:cNvSpPr>
            <a:spLocks/>
          </p:cNvSpPr>
          <p:nvPr/>
        </p:nvSpPr>
        <p:spPr bwMode="auto">
          <a:xfrm>
            <a:off x="4011930"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59" name="Freeform 6"/>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60" name="Freeform 7"/>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61" name="Freeform 8"/>
          <p:cNvSpPr>
            <a:spLocks/>
          </p:cNvSpPr>
          <p:nvPr/>
        </p:nvSpPr>
        <p:spPr bwMode="auto">
          <a:xfrm>
            <a:off x="4121860" y="320385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62" name="Freeform 9"/>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63" name="Freeform 10"/>
          <p:cNvSpPr>
            <a:spLocks/>
          </p:cNvSpPr>
          <p:nvPr/>
        </p:nvSpPr>
        <p:spPr bwMode="auto">
          <a:xfrm>
            <a:off x="4651027" y="274030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64" name="Freeform 11"/>
          <p:cNvSpPr>
            <a:spLocks/>
          </p:cNvSpPr>
          <p:nvPr/>
        </p:nvSpPr>
        <p:spPr bwMode="auto">
          <a:xfrm>
            <a:off x="4731461"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65" name="Freeform 12"/>
          <p:cNvSpPr>
            <a:spLocks/>
          </p:cNvSpPr>
          <p:nvPr/>
        </p:nvSpPr>
        <p:spPr bwMode="auto">
          <a:xfrm>
            <a:off x="4975578" y="228310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66" name="Freeform 13"/>
          <p:cNvSpPr>
            <a:spLocks/>
          </p:cNvSpPr>
          <p:nvPr/>
        </p:nvSpPr>
        <p:spPr bwMode="auto">
          <a:xfrm>
            <a:off x="5343992" y="3265492"/>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67" name="Freeform 14"/>
          <p:cNvSpPr>
            <a:spLocks/>
          </p:cNvSpPr>
          <p:nvPr/>
        </p:nvSpPr>
        <p:spPr bwMode="auto">
          <a:xfrm>
            <a:off x="5280381" y="3560769"/>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68" name="Freeform 15"/>
          <p:cNvSpPr>
            <a:spLocks/>
          </p:cNvSpPr>
          <p:nvPr/>
        </p:nvSpPr>
        <p:spPr bwMode="auto">
          <a:xfrm>
            <a:off x="5489222" y="3824288"/>
            <a:ext cx="37535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69" name="Freeform 16"/>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70" name="Freeform 17"/>
          <p:cNvSpPr>
            <a:spLocks/>
          </p:cNvSpPr>
          <p:nvPr/>
        </p:nvSpPr>
        <p:spPr bwMode="auto">
          <a:xfrm>
            <a:off x="5843415"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71" name="Freeform 18"/>
          <p:cNvSpPr>
            <a:spLocks/>
          </p:cNvSpPr>
          <p:nvPr/>
        </p:nvSpPr>
        <p:spPr bwMode="auto">
          <a:xfrm>
            <a:off x="5590824"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72" name="Freeform 19"/>
          <p:cNvSpPr>
            <a:spLocks/>
          </p:cNvSpPr>
          <p:nvPr/>
        </p:nvSpPr>
        <p:spPr bwMode="auto">
          <a:xfrm>
            <a:off x="5987385" y="3009900"/>
            <a:ext cx="44167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73" name="Freeform 20"/>
          <p:cNvSpPr>
            <a:spLocks/>
          </p:cNvSpPr>
          <p:nvPr/>
        </p:nvSpPr>
        <p:spPr bwMode="auto">
          <a:xfrm>
            <a:off x="4844345" y="36607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74"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75" name="Freeform 22"/>
          <p:cNvSpPr>
            <a:spLocks/>
          </p:cNvSpPr>
          <p:nvPr/>
        </p:nvSpPr>
        <p:spPr bwMode="auto">
          <a:xfrm>
            <a:off x="3324608" y="2452969"/>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76" name="Freeform 23"/>
          <p:cNvSpPr>
            <a:spLocks/>
          </p:cNvSpPr>
          <p:nvPr/>
        </p:nvSpPr>
        <p:spPr bwMode="auto">
          <a:xfrm>
            <a:off x="3434645" y="3003831"/>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77" name="Freeform 24"/>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78" name="Freeform 25"/>
          <p:cNvSpPr>
            <a:spLocks/>
          </p:cNvSpPr>
          <p:nvPr/>
        </p:nvSpPr>
        <p:spPr bwMode="auto">
          <a:xfrm>
            <a:off x="3601157" y="366105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79"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80" name="Freeform 27"/>
          <p:cNvSpPr>
            <a:spLocks/>
          </p:cNvSpPr>
          <p:nvPr/>
        </p:nvSpPr>
        <p:spPr bwMode="auto">
          <a:xfrm>
            <a:off x="6660585"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5081" name="Group 28"/>
          <p:cNvGrpSpPr>
            <a:grpSpLocks/>
          </p:cNvGrpSpPr>
          <p:nvPr/>
        </p:nvGrpSpPr>
        <p:grpSpPr bwMode="auto">
          <a:xfrm>
            <a:off x="1027429" y="3886200"/>
            <a:ext cx="1786467" cy="1390650"/>
            <a:chOff x="768" y="2832"/>
            <a:chExt cx="1203" cy="876"/>
          </a:xfrm>
        </p:grpSpPr>
        <p:sp>
          <p:nvSpPr>
            <p:cNvPr id="45126"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27"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28"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29"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30"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31"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32"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33"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34"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35"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36"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37"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38"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39"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40"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5082" name="Freeform 44"/>
          <p:cNvSpPr>
            <a:spLocks/>
          </p:cNvSpPr>
          <p:nvPr/>
        </p:nvSpPr>
        <p:spPr bwMode="auto">
          <a:xfrm>
            <a:off x="2956278" y="2794281"/>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83" name="Freeform 45"/>
          <p:cNvSpPr>
            <a:spLocks/>
          </p:cNvSpPr>
          <p:nvPr/>
        </p:nvSpPr>
        <p:spPr bwMode="auto">
          <a:xfrm>
            <a:off x="2343861" y="1709741"/>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84" name="Freeform 46"/>
          <p:cNvSpPr>
            <a:spLocks/>
          </p:cNvSpPr>
          <p:nvPr/>
        </p:nvSpPr>
        <p:spPr bwMode="auto">
          <a:xfrm>
            <a:off x="2168878" y="2035456"/>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85" name="Freeform 47"/>
          <p:cNvSpPr>
            <a:spLocks/>
          </p:cNvSpPr>
          <p:nvPr/>
        </p:nvSpPr>
        <p:spPr bwMode="auto">
          <a:xfrm>
            <a:off x="2805289" y="1833844"/>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86" name="Freeform 48"/>
          <p:cNvSpPr>
            <a:spLocks/>
          </p:cNvSpPr>
          <p:nvPr/>
        </p:nvSpPr>
        <p:spPr bwMode="auto">
          <a:xfrm>
            <a:off x="3050824"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87" name="Freeform 49"/>
          <p:cNvSpPr>
            <a:spLocks/>
          </p:cNvSpPr>
          <p:nvPr/>
        </p:nvSpPr>
        <p:spPr bwMode="auto">
          <a:xfrm>
            <a:off x="2451100" y="266251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88" name="Freeform 50"/>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89" name="Freeform 51"/>
          <p:cNvSpPr>
            <a:spLocks/>
          </p:cNvSpPr>
          <p:nvPr/>
        </p:nvSpPr>
        <p:spPr bwMode="auto">
          <a:xfrm>
            <a:off x="4607278" y="1981481"/>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90" name="Freeform 52"/>
          <p:cNvSpPr>
            <a:spLocks/>
          </p:cNvSpPr>
          <p:nvPr/>
        </p:nvSpPr>
        <p:spPr bwMode="auto">
          <a:xfrm>
            <a:off x="4902201" y="4134131"/>
            <a:ext cx="557389"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91" name="Freeform 53"/>
          <p:cNvSpPr>
            <a:spLocks/>
          </p:cNvSpPr>
          <p:nvPr/>
        </p:nvSpPr>
        <p:spPr bwMode="auto">
          <a:xfrm>
            <a:off x="5126633"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5092" name="Group 54"/>
          <p:cNvGrpSpPr>
            <a:grpSpLocks/>
          </p:cNvGrpSpPr>
          <p:nvPr/>
        </p:nvGrpSpPr>
        <p:grpSpPr bwMode="auto">
          <a:xfrm>
            <a:off x="5177371" y="2197100"/>
            <a:ext cx="738011" cy="742950"/>
            <a:chOff x="3562" y="1636"/>
            <a:chExt cx="497" cy="468"/>
          </a:xfrm>
        </p:grpSpPr>
        <p:sp>
          <p:nvSpPr>
            <p:cNvPr id="45124"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25"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5093" name="Freeform 57"/>
          <p:cNvSpPr>
            <a:spLocks/>
          </p:cNvSpPr>
          <p:nvPr/>
        </p:nvSpPr>
        <p:spPr bwMode="auto">
          <a:xfrm>
            <a:off x="5473799" y="291810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94" name="Freeform 58"/>
          <p:cNvSpPr>
            <a:spLocks/>
          </p:cNvSpPr>
          <p:nvPr/>
        </p:nvSpPr>
        <p:spPr bwMode="auto">
          <a:xfrm>
            <a:off x="5171723" y="3846515"/>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95" name="Freeform 59"/>
          <p:cNvSpPr>
            <a:spLocks/>
          </p:cNvSpPr>
          <p:nvPr/>
        </p:nvSpPr>
        <p:spPr bwMode="auto">
          <a:xfrm>
            <a:off x="6111524" y="2732369"/>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96" name="Freeform 60"/>
          <p:cNvSpPr>
            <a:spLocks/>
          </p:cNvSpPr>
          <p:nvPr/>
        </p:nvSpPr>
        <p:spPr bwMode="auto">
          <a:xfrm>
            <a:off x="5922435" y="3127656"/>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97" name="Freeform 61"/>
          <p:cNvSpPr>
            <a:spLocks/>
          </p:cNvSpPr>
          <p:nvPr/>
        </p:nvSpPr>
        <p:spPr bwMode="auto">
          <a:xfrm>
            <a:off x="5973234" y="3730631"/>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98" name="Freeform 62"/>
          <p:cNvSpPr>
            <a:spLocks/>
          </p:cNvSpPr>
          <p:nvPr/>
        </p:nvSpPr>
        <p:spPr bwMode="auto">
          <a:xfrm>
            <a:off x="5749007"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099" name="Freeform 63"/>
          <p:cNvSpPr>
            <a:spLocks/>
          </p:cNvSpPr>
          <p:nvPr/>
        </p:nvSpPr>
        <p:spPr bwMode="auto">
          <a:xfrm>
            <a:off x="6247081"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00" name="Freeform 64"/>
          <p:cNvSpPr>
            <a:spLocks/>
          </p:cNvSpPr>
          <p:nvPr/>
        </p:nvSpPr>
        <p:spPr bwMode="auto">
          <a:xfrm>
            <a:off x="6588478" y="3018119"/>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01" name="Freeform 65"/>
          <p:cNvSpPr>
            <a:spLocks/>
          </p:cNvSpPr>
          <p:nvPr/>
        </p:nvSpPr>
        <p:spPr bwMode="auto">
          <a:xfrm>
            <a:off x="6616841" y="2802219"/>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02" name="Freeform 66"/>
          <p:cNvSpPr>
            <a:spLocks/>
          </p:cNvSpPr>
          <p:nvPr/>
        </p:nvSpPr>
        <p:spPr bwMode="auto">
          <a:xfrm>
            <a:off x="6739512" y="265458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03" name="Freeform 67"/>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04" name="Freeform 68"/>
          <p:cNvSpPr>
            <a:spLocks/>
          </p:cNvSpPr>
          <p:nvPr/>
        </p:nvSpPr>
        <p:spPr bwMode="auto">
          <a:xfrm>
            <a:off x="6884952"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05" name="Freeform 69"/>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06" name="Freeform 70"/>
          <p:cNvSpPr>
            <a:spLocks/>
          </p:cNvSpPr>
          <p:nvPr/>
        </p:nvSpPr>
        <p:spPr bwMode="auto">
          <a:xfrm>
            <a:off x="6841097" y="1887819"/>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5107" name="Group 71"/>
          <p:cNvGrpSpPr>
            <a:grpSpLocks/>
          </p:cNvGrpSpPr>
          <p:nvPr/>
        </p:nvGrpSpPr>
        <p:grpSpPr bwMode="auto">
          <a:xfrm>
            <a:off x="2875845" y="4635781"/>
            <a:ext cx="859367" cy="588963"/>
            <a:chOff x="1991" y="3321"/>
            <a:chExt cx="361" cy="231"/>
          </a:xfrm>
        </p:grpSpPr>
        <p:sp>
          <p:nvSpPr>
            <p:cNvPr id="45116"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17"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18"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19"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20"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21"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22"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5123"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5111" name="Rectangle 151"/>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5112" name="Rectangle 152"/>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5113" name="Rectangle 153"/>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5114" name="Rectangle 154"/>
          <p:cNvSpPr>
            <a:spLocks noChangeArrowheads="1"/>
          </p:cNvSpPr>
          <p:nvPr/>
        </p:nvSpPr>
        <p:spPr bwMode="auto">
          <a:xfrm>
            <a:off x="3064934" y="5961063"/>
            <a:ext cx="208844"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5115" name="Rectangle 155"/>
          <p:cNvSpPr>
            <a:spLocks noChangeArrowheads="1"/>
          </p:cNvSpPr>
          <p:nvPr/>
        </p:nvSpPr>
        <p:spPr bwMode="auto">
          <a:xfrm>
            <a:off x="395111" y="5892800"/>
            <a:ext cx="36307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88"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a:t>
            </a:r>
            <a:r>
              <a:rPr lang="en-US" sz="1400" b="1">
                <a:solidFill>
                  <a:srgbClr val="000000"/>
                </a:solidFill>
                <a:latin typeface="Arial Narrow" charset="0"/>
              </a:rPr>
              <a:t>Data       &lt;</a:t>
            </a:r>
            <a:r>
              <a:rPr lang="en-US" sz="1400" b="1" dirty="0">
                <a:solidFill>
                  <a:srgbClr val="000000"/>
                </a:solidFill>
                <a:latin typeface="Arial Narrow" charset="0"/>
              </a:rPr>
              <a:t>10</a:t>
            </a:r>
            <a:r>
              <a:rPr lang="en-US" sz="1400" b="1">
                <a:solidFill>
                  <a:srgbClr val="000000"/>
                </a:solidFill>
                <a:latin typeface="Arial Narrow" charset="0"/>
              </a:rPr>
              <a:t>%        10</a:t>
            </a:r>
            <a:r>
              <a:rPr lang="en-US" sz="1400" b="1" dirty="0">
                <a:solidFill>
                  <a:srgbClr val="000000"/>
                </a:solidFill>
                <a:latin typeface="Arial Narrow" charset="0"/>
              </a:rPr>
              <a:t>%–</a:t>
            </a:r>
            <a:r>
              <a:rPr lang="en-US" sz="1400" b="1">
                <a:solidFill>
                  <a:srgbClr val="000000"/>
                </a:solidFill>
                <a:latin typeface="Arial Narrow" charset="0"/>
              </a:rPr>
              <a:t>14%        15-19%</a:t>
            </a:r>
            <a:endParaRPr lang="en-US" sz="1400" b="1" dirty="0">
              <a:solidFill>
                <a:srgbClr val="000000"/>
              </a:solidFill>
              <a:latin typeface="Arial Narrow" charset="0"/>
            </a:endParaRPr>
          </a:p>
        </p:txBody>
      </p:sp>
      <p:sp>
        <p:nvSpPr>
          <p:cNvPr id="87" name="TextBox 86">
            <a:extLst>
              <a:ext uri="{FF2B5EF4-FFF2-40B4-BE49-F238E27FC236}">
                <a16:creationId xmlns:a16="http://schemas.microsoft.com/office/drawing/2014/main" xmlns="" id="{C9F534A8-B871-4A33-A71C-05CE481D1F25}"/>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1996</a:t>
            </a:r>
          </a:p>
        </p:txBody>
      </p:sp>
      <p:sp>
        <p:nvSpPr>
          <p:cNvPr id="89" name="Rectangle 117">
            <a:extLst>
              <a:ext uri="{FF2B5EF4-FFF2-40B4-BE49-F238E27FC236}">
                <a16:creationId xmlns:a16="http://schemas.microsoft.com/office/drawing/2014/main" xmlns="" id="{AC30BBBF-8771-457B-8526-E85D4EDB74BC}"/>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18666826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Freeform 5"/>
          <p:cNvSpPr>
            <a:spLocks/>
          </p:cNvSpPr>
          <p:nvPr/>
        </p:nvSpPr>
        <p:spPr bwMode="auto">
          <a:xfrm>
            <a:off x="4011918"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083" name="Freeform 6"/>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084" name="Freeform 7"/>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085" name="Freeform 8"/>
          <p:cNvSpPr>
            <a:spLocks/>
          </p:cNvSpPr>
          <p:nvPr/>
        </p:nvSpPr>
        <p:spPr bwMode="auto">
          <a:xfrm>
            <a:off x="4121860" y="3203832"/>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086" name="Freeform 9"/>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087" name="Freeform 10"/>
          <p:cNvSpPr>
            <a:spLocks/>
          </p:cNvSpPr>
          <p:nvPr/>
        </p:nvSpPr>
        <p:spPr bwMode="auto">
          <a:xfrm>
            <a:off x="4651027" y="2740282"/>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088" name="Freeform 11"/>
          <p:cNvSpPr>
            <a:spLocks/>
          </p:cNvSpPr>
          <p:nvPr/>
        </p:nvSpPr>
        <p:spPr bwMode="auto">
          <a:xfrm>
            <a:off x="4731461"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089" name="Freeform 12"/>
          <p:cNvSpPr>
            <a:spLocks/>
          </p:cNvSpPr>
          <p:nvPr/>
        </p:nvSpPr>
        <p:spPr bwMode="auto">
          <a:xfrm>
            <a:off x="4975578" y="2283082"/>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090" name="Freeform 14"/>
          <p:cNvSpPr>
            <a:spLocks/>
          </p:cNvSpPr>
          <p:nvPr/>
        </p:nvSpPr>
        <p:spPr bwMode="auto">
          <a:xfrm>
            <a:off x="5280381" y="3560769"/>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091" name="Freeform 15"/>
          <p:cNvSpPr>
            <a:spLocks/>
          </p:cNvSpPr>
          <p:nvPr/>
        </p:nvSpPr>
        <p:spPr bwMode="auto">
          <a:xfrm>
            <a:off x="5489222" y="3824288"/>
            <a:ext cx="37535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092" name="Freeform 16"/>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093" name="Freeform 17"/>
          <p:cNvSpPr>
            <a:spLocks/>
          </p:cNvSpPr>
          <p:nvPr/>
        </p:nvSpPr>
        <p:spPr bwMode="auto">
          <a:xfrm>
            <a:off x="5843415"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094" name="Freeform 18"/>
          <p:cNvSpPr>
            <a:spLocks/>
          </p:cNvSpPr>
          <p:nvPr/>
        </p:nvSpPr>
        <p:spPr bwMode="auto">
          <a:xfrm>
            <a:off x="5590824"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095" name="Freeform 19"/>
          <p:cNvSpPr>
            <a:spLocks/>
          </p:cNvSpPr>
          <p:nvPr/>
        </p:nvSpPr>
        <p:spPr bwMode="auto">
          <a:xfrm>
            <a:off x="5987385" y="3009900"/>
            <a:ext cx="44167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096" name="Freeform 20"/>
          <p:cNvSpPr>
            <a:spLocks/>
          </p:cNvSpPr>
          <p:nvPr/>
        </p:nvSpPr>
        <p:spPr bwMode="auto">
          <a:xfrm>
            <a:off x="4844345" y="36607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097"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098" name="Freeform 22"/>
          <p:cNvSpPr>
            <a:spLocks/>
          </p:cNvSpPr>
          <p:nvPr/>
        </p:nvSpPr>
        <p:spPr bwMode="auto">
          <a:xfrm>
            <a:off x="3324608" y="2452945"/>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099" name="Freeform 23"/>
          <p:cNvSpPr>
            <a:spLocks/>
          </p:cNvSpPr>
          <p:nvPr/>
        </p:nvSpPr>
        <p:spPr bwMode="auto">
          <a:xfrm>
            <a:off x="3434645" y="3003807"/>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00" name="Freeform 24"/>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01" name="Freeform 25"/>
          <p:cNvSpPr>
            <a:spLocks/>
          </p:cNvSpPr>
          <p:nvPr/>
        </p:nvSpPr>
        <p:spPr bwMode="auto">
          <a:xfrm>
            <a:off x="3601157" y="3661032"/>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02"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03" name="Freeform 27"/>
          <p:cNvSpPr>
            <a:spLocks/>
          </p:cNvSpPr>
          <p:nvPr/>
        </p:nvSpPr>
        <p:spPr bwMode="auto">
          <a:xfrm>
            <a:off x="6660573"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6104" name="Group 28"/>
          <p:cNvGrpSpPr>
            <a:grpSpLocks/>
          </p:cNvGrpSpPr>
          <p:nvPr/>
        </p:nvGrpSpPr>
        <p:grpSpPr bwMode="auto">
          <a:xfrm>
            <a:off x="1027417" y="3886200"/>
            <a:ext cx="1786467" cy="1390650"/>
            <a:chOff x="768" y="2832"/>
            <a:chExt cx="1203" cy="876"/>
          </a:xfrm>
        </p:grpSpPr>
        <p:sp>
          <p:nvSpPr>
            <p:cNvPr id="46152"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53"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54"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55"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56"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57"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58"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59"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60"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61"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62"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63"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64"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65"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66"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6105" name="Freeform 44"/>
          <p:cNvSpPr>
            <a:spLocks/>
          </p:cNvSpPr>
          <p:nvPr/>
        </p:nvSpPr>
        <p:spPr bwMode="auto">
          <a:xfrm>
            <a:off x="2956278" y="2794257"/>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06" name="Freeform 45"/>
          <p:cNvSpPr>
            <a:spLocks/>
          </p:cNvSpPr>
          <p:nvPr/>
        </p:nvSpPr>
        <p:spPr bwMode="auto">
          <a:xfrm>
            <a:off x="2343861" y="1709741"/>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07" name="Freeform 46"/>
          <p:cNvSpPr>
            <a:spLocks/>
          </p:cNvSpPr>
          <p:nvPr/>
        </p:nvSpPr>
        <p:spPr bwMode="auto">
          <a:xfrm>
            <a:off x="2168878" y="2035432"/>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08" name="Freeform 47"/>
          <p:cNvSpPr>
            <a:spLocks/>
          </p:cNvSpPr>
          <p:nvPr/>
        </p:nvSpPr>
        <p:spPr bwMode="auto">
          <a:xfrm>
            <a:off x="2805289" y="1833820"/>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09" name="Freeform 48"/>
          <p:cNvSpPr>
            <a:spLocks/>
          </p:cNvSpPr>
          <p:nvPr/>
        </p:nvSpPr>
        <p:spPr bwMode="auto">
          <a:xfrm>
            <a:off x="3050824"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10" name="Freeform 49"/>
          <p:cNvSpPr>
            <a:spLocks/>
          </p:cNvSpPr>
          <p:nvPr/>
        </p:nvSpPr>
        <p:spPr bwMode="auto">
          <a:xfrm>
            <a:off x="2451100" y="2662495"/>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11" name="Freeform 50"/>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12" name="Freeform 51"/>
          <p:cNvSpPr>
            <a:spLocks/>
          </p:cNvSpPr>
          <p:nvPr/>
        </p:nvSpPr>
        <p:spPr bwMode="auto">
          <a:xfrm>
            <a:off x="4607278" y="1981457"/>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13" name="Freeform 52"/>
          <p:cNvSpPr>
            <a:spLocks/>
          </p:cNvSpPr>
          <p:nvPr/>
        </p:nvSpPr>
        <p:spPr bwMode="auto">
          <a:xfrm>
            <a:off x="4902201" y="4134107"/>
            <a:ext cx="557389"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14" name="Freeform 53"/>
          <p:cNvSpPr>
            <a:spLocks/>
          </p:cNvSpPr>
          <p:nvPr/>
        </p:nvSpPr>
        <p:spPr bwMode="auto">
          <a:xfrm>
            <a:off x="5126633"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6115" name="Group 54"/>
          <p:cNvGrpSpPr>
            <a:grpSpLocks/>
          </p:cNvGrpSpPr>
          <p:nvPr/>
        </p:nvGrpSpPr>
        <p:grpSpPr bwMode="auto">
          <a:xfrm>
            <a:off x="5177371" y="2197100"/>
            <a:ext cx="738011" cy="742950"/>
            <a:chOff x="3562" y="1636"/>
            <a:chExt cx="497" cy="468"/>
          </a:xfrm>
        </p:grpSpPr>
        <p:sp>
          <p:nvSpPr>
            <p:cNvPr id="46150"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51"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grpSp>
        <p:nvGrpSpPr>
          <p:cNvPr id="46116" name="Group 127"/>
          <p:cNvGrpSpPr>
            <a:grpSpLocks/>
          </p:cNvGrpSpPr>
          <p:nvPr/>
        </p:nvGrpSpPr>
        <p:grpSpPr bwMode="auto">
          <a:xfrm>
            <a:off x="5171723" y="2917829"/>
            <a:ext cx="890411" cy="1571625"/>
            <a:chOff x="3665" y="1838"/>
            <a:chExt cx="631" cy="990"/>
          </a:xfrm>
        </p:grpSpPr>
        <p:sp>
          <p:nvSpPr>
            <p:cNvPr id="46147" name="Freeform 13"/>
            <p:cNvSpPr>
              <a:spLocks/>
            </p:cNvSpPr>
            <p:nvPr/>
          </p:nvSpPr>
          <p:spPr bwMode="auto">
            <a:xfrm>
              <a:off x="3787" y="2057"/>
              <a:ext cx="509" cy="249"/>
            </a:xfrm>
            <a:custGeom>
              <a:avLst/>
              <a:gdLst>
                <a:gd name="T0" fmla="*/ 2725 w 99"/>
                <a:gd name="T1" fmla="*/ 5698 h 51"/>
                <a:gd name="T2" fmla="*/ 2591 w 99"/>
                <a:gd name="T3" fmla="*/ 5458 h 51"/>
                <a:gd name="T4" fmla="*/ 2987 w 99"/>
                <a:gd name="T5" fmla="*/ 5458 h 51"/>
                <a:gd name="T6" fmla="*/ 10864 w 99"/>
                <a:gd name="T7" fmla="*/ 4765 h 51"/>
                <a:gd name="T8" fmla="*/ 11553 w 99"/>
                <a:gd name="T9" fmla="*/ 4433 h 51"/>
                <a:gd name="T10" fmla="*/ 12108 w 99"/>
                <a:gd name="T11" fmla="*/ 4077 h 51"/>
                <a:gd name="T12" fmla="*/ 12108 w 99"/>
                <a:gd name="T13" fmla="*/ 3838 h 51"/>
                <a:gd name="T14" fmla="*/ 12237 w 99"/>
                <a:gd name="T15" fmla="*/ 3598 h 51"/>
                <a:gd name="T16" fmla="*/ 13455 w 99"/>
                <a:gd name="T17" fmla="*/ 2671 h 51"/>
                <a:gd name="T18" fmla="*/ 13321 w 99"/>
                <a:gd name="T19" fmla="*/ 2549 h 51"/>
                <a:gd name="T20" fmla="*/ 13193 w 99"/>
                <a:gd name="T21" fmla="*/ 2456 h 51"/>
                <a:gd name="T22" fmla="*/ 12900 w 99"/>
                <a:gd name="T23" fmla="*/ 2334 h 51"/>
                <a:gd name="T24" fmla="*/ 12766 w 99"/>
                <a:gd name="T25" fmla="*/ 2334 h 51"/>
                <a:gd name="T26" fmla="*/ 12237 w 99"/>
                <a:gd name="T27" fmla="*/ 1621 h 51"/>
                <a:gd name="T28" fmla="*/ 12108 w 99"/>
                <a:gd name="T29" fmla="*/ 1406 h 51"/>
                <a:gd name="T30" fmla="*/ 12108 w 99"/>
                <a:gd name="T31" fmla="*/ 928 h 51"/>
                <a:gd name="T32" fmla="*/ 11815 w 99"/>
                <a:gd name="T33" fmla="*/ 810 h 51"/>
                <a:gd name="T34" fmla="*/ 11419 w 99"/>
                <a:gd name="T35" fmla="*/ 478 h 51"/>
                <a:gd name="T36" fmla="*/ 11157 w 99"/>
                <a:gd name="T37" fmla="*/ 478 h 51"/>
                <a:gd name="T38" fmla="*/ 10997 w 99"/>
                <a:gd name="T39" fmla="*/ 693 h 51"/>
                <a:gd name="T40" fmla="*/ 10602 w 99"/>
                <a:gd name="T41" fmla="*/ 693 h 51"/>
                <a:gd name="T42" fmla="*/ 10206 w 99"/>
                <a:gd name="T43" fmla="*/ 693 h 51"/>
                <a:gd name="T44" fmla="*/ 9650 w 99"/>
                <a:gd name="T45" fmla="*/ 571 h 51"/>
                <a:gd name="T46" fmla="*/ 8961 w 99"/>
                <a:gd name="T47" fmla="*/ 478 h 51"/>
                <a:gd name="T48" fmla="*/ 8566 w 99"/>
                <a:gd name="T49" fmla="*/ 0 h 51"/>
                <a:gd name="T50" fmla="*/ 8298 w 99"/>
                <a:gd name="T51" fmla="*/ 117 h 51"/>
                <a:gd name="T52" fmla="*/ 7877 w 99"/>
                <a:gd name="T53" fmla="*/ 0 h 51"/>
                <a:gd name="T54" fmla="*/ 7877 w 99"/>
                <a:gd name="T55" fmla="*/ 239 h 51"/>
                <a:gd name="T56" fmla="*/ 7877 w 99"/>
                <a:gd name="T57" fmla="*/ 693 h 51"/>
                <a:gd name="T58" fmla="*/ 7481 w 99"/>
                <a:gd name="T59" fmla="*/ 928 h 51"/>
                <a:gd name="T60" fmla="*/ 6925 w 99"/>
                <a:gd name="T61" fmla="*/ 928 h 51"/>
                <a:gd name="T62" fmla="*/ 6267 w 99"/>
                <a:gd name="T63" fmla="*/ 2099 h 51"/>
                <a:gd name="T64" fmla="*/ 5712 w 99"/>
                <a:gd name="T65" fmla="*/ 2456 h 51"/>
                <a:gd name="T66" fmla="*/ 5311 w 99"/>
                <a:gd name="T67" fmla="*/ 2217 h 51"/>
                <a:gd name="T68" fmla="*/ 5023 w 99"/>
                <a:gd name="T69" fmla="*/ 2788 h 51"/>
                <a:gd name="T70" fmla="*/ 4756 w 99"/>
                <a:gd name="T71" fmla="*/ 2788 h 51"/>
                <a:gd name="T72" fmla="*/ 4360 w 99"/>
                <a:gd name="T73" fmla="*/ 2671 h 51"/>
                <a:gd name="T74" fmla="*/ 4072 w 99"/>
                <a:gd name="T75" fmla="*/ 3027 h 51"/>
                <a:gd name="T76" fmla="*/ 3542 w 99"/>
                <a:gd name="T77" fmla="*/ 2788 h 51"/>
                <a:gd name="T78" fmla="*/ 2725 w 99"/>
                <a:gd name="T79" fmla="*/ 2910 h 51"/>
                <a:gd name="T80" fmla="*/ 2725 w 99"/>
                <a:gd name="T81" fmla="*/ 3144 h 51"/>
                <a:gd name="T82" fmla="*/ 2458 w 99"/>
                <a:gd name="T83" fmla="*/ 3144 h 51"/>
                <a:gd name="T84" fmla="*/ 2458 w 99"/>
                <a:gd name="T85" fmla="*/ 3144 h 51"/>
                <a:gd name="T86" fmla="*/ 2298 w 99"/>
                <a:gd name="T87" fmla="*/ 3481 h 51"/>
                <a:gd name="T88" fmla="*/ 2298 w 99"/>
                <a:gd name="T89" fmla="*/ 3481 h 51"/>
                <a:gd name="T90" fmla="*/ 2458 w 99"/>
                <a:gd name="T91" fmla="*/ 3838 h 51"/>
                <a:gd name="T92" fmla="*/ 1640 w 99"/>
                <a:gd name="T93" fmla="*/ 3955 h 51"/>
                <a:gd name="T94" fmla="*/ 1769 w 99"/>
                <a:gd name="T95" fmla="*/ 4648 h 51"/>
                <a:gd name="T96" fmla="*/ 1347 w 99"/>
                <a:gd name="T97" fmla="*/ 4531 h 51"/>
                <a:gd name="T98" fmla="*/ 817 w 99"/>
                <a:gd name="T99" fmla="*/ 4433 h 51"/>
                <a:gd name="T100" fmla="*/ 555 w 99"/>
                <a:gd name="T101" fmla="*/ 4887 h 51"/>
                <a:gd name="T102" fmla="*/ 555 w 99"/>
                <a:gd name="T103" fmla="*/ 4887 h 51"/>
                <a:gd name="T104" fmla="*/ 689 w 99"/>
                <a:gd name="T105" fmla="*/ 5126 h 51"/>
                <a:gd name="T106" fmla="*/ 396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48" name="Freeform 57"/>
            <p:cNvSpPr>
              <a:spLocks/>
            </p:cNvSpPr>
            <p:nvPr/>
          </p:nvSpPr>
          <p:spPr bwMode="auto">
            <a:xfrm>
              <a:off x="3879"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49" name="Freeform 58"/>
            <p:cNvSpPr>
              <a:spLocks/>
            </p:cNvSpPr>
            <p:nvPr/>
          </p:nvSpPr>
          <p:spPr bwMode="auto">
            <a:xfrm>
              <a:off x="3665"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6117" name="Freeform 59"/>
          <p:cNvSpPr>
            <a:spLocks/>
          </p:cNvSpPr>
          <p:nvPr/>
        </p:nvSpPr>
        <p:spPr bwMode="auto">
          <a:xfrm>
            <a:off x="6111524" y="2732345"/>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18" name="Freeform 60"/>
          <p:cNvSpPr>
            <a:spLocks/>
          </p:cNvSpPr>
          <p:nvPr/>
        </p:nvSpPr>
        <p:spPr bwMode="auto">
          <a:xfrm>
            <a:off x="5922435" y="3127632"/>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19" name="Freeform 61"/>
          <p:cNvSpPr>
            <a:spLocks/>
          </p:cNvSpPr>
          <p:nvPr/>
        </p:nvSpPr>
        <p:spPr bwMode="auto">
          <a:xfrm>
            <a:off x="5973234" y="3730631"/>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20" name="Freeform 62"/>
          <p:cNvSpPr>
            <a:spLocks/>
          </p:cNvSpPr>
          <p:nvPr/>
        </p:nvSpPr>
        <p:spPr bwMode="auto">
          <a:xfrm>
            <a:off x="5748995"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21" name="Freeform 63"/>
          <p:cNvSpPr>
            <a:spLocks/>
          </p:cNvSpPr>
          <p:nvPr/>
        </p:nvSpPr>
        <p:spPr bwMode="auto">
          <a:xfrm>
            <a:off x="6247081"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22" name="Freeform 64"/>
          <p:cNvSpPr>
            <a:spLocks/>
          </p:cNvSpPr>
          <p:nvPr/>
        </p:nvSpPr>
        <p:spPr bwMode="auto">
          <a:xfrm>
            <a:off x="6588478" y="3018095"/>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23" name="Freeform 65"/>
          <p:cNvSpPr>
            <a:spLocks/>
          </p:cNvSpPr>
          <p:nvPr/>
        </p:nvSpPr>
        <p:spPr bwMode="auto">
          <a:xfrm>
            <a:off x="6616829" y="2802195"/>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24" name="Freeform 66"/>
          <p:cNvSpPr>
            <a:spLocks/>
          </p:cNvSpPr>
          <p:nvPr/>
        </p:nvSpPr>
        <p:spPr bwMode="auto">
          <a:xfrm>
            <a:off x="6739512" y="2654557"/>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25" name="Freeform 67"/>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26" name="Freeform 68"/>
          <p:cNvSpPr>
            <a:spLocks/>
          </p:cNvSpPr>
          <p:nvPr/>
        </p:nvSpPr>
        <p:spPr bwMode="auto">
          <a:xfrm>
            <a:off x="6884940"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27" name="Freeform 69"/>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28" name="Freeform 70"/>
          <p:cNvSpPr>
            <a:spLocks/>
          </p:cNvSpPr>
          <p:nvPr/>
        </p:nvSpPr>
        <p:spPr bwMode="auto">
          <a:xfrm>
            <a:off x="6841097" y="1887795"/>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6129" name="Group 71"/>
          <p:cNvGrpSpPr>
            <a:grpSpLocks/>
          </p:cNvGrpSpPr>
          <p:nvPr/>
        </p:nvGrpSpPr>
        <p:grpSpPr bwMode="auto">
          <a:xfrm>
            <a:off x="2875845" y="4635757"/>
            <a:ext cx="859367" cy="588963"/>
            <a:chOff x="1991" y="3321"/>
            <a:chExt cx="361" cy="231"/>
          </a:xfrm>
        </p:grpSpPr>
        <p:sp>
          <p:nvSpPr>
            <p:cNvPr id="46139"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40"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41"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42"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43"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44"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45"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6146"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6133" name="Rectangle 153"/>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6134" name="Rectangle 154"/>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6135" name="Rectangle 155"/>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6136" name="Rectangle 156"/>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6137" name="Rectangle 157"/>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6138" name="Rectangle 158"/>
          <p:cNvSpPr>
            <a:spLocks noChangeArrowheads="1"/>
          </p:cNvSpPr>
          <p:nvPr/>
        </p:nvSpPr>
        <p:spPr bwMode="auto">
          <a:xfrm>
            <a:off x="395191" y="5892800"/>
            <a:ext cx="4310945"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0"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Data       &lt;10%        10%–14%        15-19%            ≥20%</a:t>
            </a:r>
          </a:p>
        </p:txBody>
      </p:sp>
      <p:sp>
        <p:nvSpPr>
          <p:cNvPr id="89" name="TextBox 88">
            <a:extLst>
              <a:ext uri="{FF2B5EF4-FFF2-40B4-BE49-F238E27FC236}">
                <a16:creationId xmlns:a16="http://schemas.microsoft.com/office/drawing/2014/main" xmlns="" id="{A4946207-64A3-4868-AB7F-D929FA99F327}"/>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1997</a:t>
            </a:r>
          </a:p>
        </p:txBody>
      </p:sp>
      <p:sp>
        <p:nvSpPr>
          <p:cNvPr id="91" name="Rectangle 117">
            <a:extLst>
              <a:ext uri="{FF2B5EF4-FFF2-40B4-BE49-F238E27FC236}">
                <a16:creationId xmlns:a16="http://schemas.microsoft.com/office/drawing/2014/main" xmlns="" id="{5D76D11D-7412-44C4-AFAE-48446E581829}"/>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7467835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52400" y="228600"/>
            <a:ext cx="8839199" cy="1628844"/>
          </a:xfrm>
        </p:spPr>
        <p:txBody>
          <a:bodyPr>
            <a:noAutofit/>
          </a:bodyPr>
          <a:lstStyle/>
          <a:p>
            <a:r>
              <a:rPr lang="en-US" b="1" dirty="0"/>
              <a:t>Guidelines for Statistics Education</a:t>
            </a:r>
            <a:r>
              <a:rPr lang="en-US" sz="4800" b="1" dirty="0"/>
              <a:t/>
            </a:r>
            <a:br>
              <a:rPr lang="en-US" sz="4800" b="1" dirty="0"/>
            </a:br>
            <a:endParaRPr lang="en-US" sz="2400" b="1" dirty="0"/>
          </a:p>
        </p:txBody>
      </p:sp>
      <p:sp>
        <p:nvSpPr>
          <p:cNvPr id="3" name="Subtitle 2"/>
          <p:cNvSpPr>
            <a:spLocks noGrp="1"/>
          </p:cNvSpPr>
          <p:nvPr>
            <p:ph type="subTitle" idx="1"/>
          </p:nvPr>
        </p:nvSpPr>
        <p:spPr>
          <a:xfrm>
            <a:off x="228599" y="2057400"/>
            <a:ext cx="8762999" cy="3733800"/>
          </a:xfrm>
        </p:spPr>
        <p:txBody>
          <a:bodyPr>
            <a:noAutofit/>
          </a:bodyPr>
          <a:lstStyle/>
          <a:p>
            <a:pPr marL="457200" indent="-457200" algn="l">
              <a:spcBef>
                <a:spcPts val="0"/>
              </a:spcBef>
              <a:buFont typeface="Arial" panose="020B0604020202020204" pitchFamily="34" charset="0"/>
              <a:buChar char="•"/>
            </a:pPr>
            <a:r>
              <a:rPr lang="en-US" sz="2800" dirty="0">
                <a:solidFill>
                  <a:schemeClr val="tx1">
                    <a:lumMod val="85000"/>
                    <a:lumOff val="15000"/>
                  </a:schemeClr>
                </a:solidFill>
              </a:rPr>
              <a:t>2015 MAA Curriculum Guide	    </a:t>
            </a:r>
            <a:endParaRPr lang="en-US" sz="2400" i="1" dirty="0">
              <a:solidFill>
                <a:schemeClr val="tx1">
                  <a:lumMod val="85000"/>
                  <a:lumOff val="15000"/>
                </a:schemeClr>
              </a:solidFill>
            </a:endParaRPr>
          </a:p>
          <a:p>
            <a:pPr algn="l">
              <a:spcBef>
                <a:spcPts val="0"/>
              </a:spcBef>
            </a:pPr>
            <a:r>
              <a:rPr lang="en-US" sz="2000" dirty="0">
                <a:solidFill>
                  <a:schemeClr val="tx1">
                    <a:lumMod val="85000"/>
                    <a:lumOff val="15000"/>
                  </a:schemeClr>
                </a:solidFill>
              </a:rPr>
              <a:t>	Recommendations for Students majoring in the Mathematical Sciences	</a:t>
            </a:r>
          </a:p>
          <a:p>
            <a:pPr marL="285750" indent="-285750" algn="l">
              <a:spcBef>
                <a:spcPts val="0"/>
              </a:spcBef>
              <a:buFont typeface="Arial" panose="020B0604020202020204" pitchFamily="34" charset="0"/>
              <a:buChar char="•"/>
            </a:pPr>
            <a:endParaRPr lang="en-US" sz="1400" dirty="0">
              <a:solidFill>
                <a:schemeClr val="tx1">
                  <a:lumMod val="85000"/>
                  <a:lumOff val="15000"/>
                </a:schemeClr>
              </a:solidFill>
            </a:endParaRPr>
          </a:p>
          <a:p>
            <a:pPr marL="457200" indent="-457200" algn="l">
              <a:spcBef>
                <a:spcPts val="0"/>
              </a:spcBef>
              <a:buFont typeface="Arial" panose="020B0604020202020204" pitchFamily="34" charset="0"/>
              <a:buChar char="•"/>
            </a:pPr>
            <a:r>
              <a:rPr lang="en-US" sz="2800" dirty="0">
                <a:solidFill>
                  <a:schemeClr val="tx1">
                    <a:lumMod val="85000"/>
                    <a:lumOff val="15000"/>
                  </a:schemeClr>
                </a:solidFill>
              </a:rPr>
              <a:t>GAISE 2004/2016				    </a:t>
            </a:r>
            <a:endParaRPr lang="en-US" sz="2400" i="1" dirty="0">
              <a:solidFill>
                <a:schemeClr val="tx1">
                  <a:lumMod val="85000"/>
                  <a:lumOff val="15000"/>
                </a:schemeClr>
              </a:solidFill>
            </a:endParaRPr>
          </a:p>
          <a:p>
            <a:pPr algn="l">
              <a:spcBef>
                <a:spcPts val="0"/>
              </a:spcBef>
            </a:pPr>
            <a:r>
              <a:rPr lang="en-US" sz="2000" dirty="0">
                <a:solidFill>
                  <a:schemeClr val="tx1">
                    <a:lumMod val="85000"/>
                    <a:lumOff val="15000"/>
                  </a:schemeClr>
                </a:solidFill>
              </a:rPr>
              <a:t>	Guidelines for Assessment and Instruction in Statistics Education</a:t>
            </a:r>
          </a:p>
          <a:p>
            <a:pPr marL="285750" indent="-285750" algn="l">
              <a:spcBef>
                <a:spcPts val="0"/>
              </a:spcBef>
              <a:buFont typeface="Arial" panose="020B0604020202020204" pitchFamily="34" charset="0"/>
              <a:buChar char="•"/>
            </a:pPr>
            <a:endParaRPr lang="en-US" sz="1400" dirty="0">
              <a:solidFill>
                <a:schemeClr val="tx1">
                  <a:lumMod val="85000"/>
                  <a:lumOff val="15000"/>
                </a:schemeClr>
              </a:solidFill>
            </a:endParaRPr>
          </a:p>
          <a:p>
            <a:pPr marL="457200" indent="-457200" algn="l">
              <a:spcBef>
                <a:spcPts val="0"/>
              </a:spcBef>
              <a:buFont typeface="Arial" panose="020B0604020202020204" pitchFamily="34" charset="0"/>
              <a:buChar char="•"/>
            </a:pPr>
            <a:r>
              <a:rPr lang="en-US" sz="2800" dirty="0">
                <a:solidFill>
                  <a:schemeClr val="tx1">
                    <a:lumMod val="85000"/>
                    <a:lumOff val="15000"/>
                  </a:schemeClr>
                </a:solidFill>
              </a:rPr>
              <a:t>SET 2015				    </a:t>
            </a:r>
            <a:endParaRPr lang="en-US" sz="2400" i="1" dirty="0">
              <a:solidFill>
                <a:schemeClr val="tx1">
                  <a:lumMod val="85000"/>
                  <a:lumOff val="15000"/>
                </a:schemeClr>
              </a:solidFill>
            </a:endParaRPr>
          </a:p>
          <a:p>
            <a:pPr algn="l">
              <a:spcBef>
                <a:spcPts val="0"/>
              </a:spcBef>
            </a:pPr>
            <a:r>
              <a:rPr lang="en-US" sz="2000" dirty="0">
                <a:solidFill>
                  <a:schemeClr val="tx1">
                    <a:lumMod val="85000"/>
                    <a:lumOff val="15000"/>
                  </a:schemeClr>
                </a:solidFill>
              </a:rPr>
              <a:t>	Statistics Education of Teachers</a:t>
            </a:r>
          </a:p>
          <a:p>
            <a:pPr marL="285750" indent="-285750" algn="l">
              <a:spcBef>
                <a:spcPts val="0"/>
              </a:spcBef>
              <a:buFont typeface="Arial" panose="020B0604020202020204" pitchFamily="34" charset="0"/>
              <a:buChar char="•"/>
            </a:pPr>
            <a:endParaRPr lang="en-US" sz="1400" dirty="0">
              <a:solidFill>
                <a:schemeClr val="tx1">
                  <a:lumMod val="85000"/>
                  <a:lumOff val="15000"/>
                </a:schemeClr>
              </a:solidFill>
            </a:endParaRPr>
          </a:p>
          <a:p>
            <a:pPr marL="457200" indent="-457200" algn="l">
              <a:spcBef>
                <a:spcPts val="0"/>
              </a:spcBef>
              <a:buFont typeface="Arial" panose="020B0604020202020204" pitchFamily="34" charset="0"/>
              <a:buChar char="•"/>
            </a:pPr>
            <a:r>
              <a:rPr lang="en-US" sz="2800" dirty="0">
                <a:solidFill>
                  <a:schemeClr val="tx1">
                    <a:lumMod val="85000"/>
                    <a:lumOff val="15000"/>
                  </a:schemeClr>
                </a:solidFill>
              </a:rPr>
              <a:t>ASA Guidelines 2014			    </a:t>
            </a:r>
            <a:endParaRPr lang="en-US" sz="2400" i="1" dirty="0">
              <a:solidFill>
                <a:schemeClr val="tx1">
                  <a:lumMod val="85000"/>
                  <a:lumOff val="15000"/>
                </a:schemeClr>
              </a:solidFill>
            </a:endParaRPr>
          </a:p>
          <a:p>
            <a:pPr algn="l">
              <a:spcBef>
                <a:spcPts val="0"/>
              </a:spcBef>
            </a:pPr>
            <a:r>
              <a:rPr lang="en-US" sz="2000" dirty="0">
                <a:solidFill>
                  <a:schemeClr val="tx1">
                    <a:lumMod val="85000"/>
                    <a:lumOff val="15000"/>
                  </a:schemeClr>
                </a:solidFill>
              </a:rPr>
              <a:t>	Guidelines for Undergraduate Programs in Statistical Science</a:t>
            </a:r>
          </a:p>
        </p:txBody>
      </p:sp>
      <p:sp>
        <p:nvSpPr>
          <p:cNvPr id="4" name="Rectangle 3"/>
          <p:cNvSpPr/>
          <p:nvPr/>
        </p:nvSpPr>
        <p:spPr>
          <a:xfrm>
            <a:off x="152400" y="228600"/>
            <a:ext cx="8839199" cy="1349943"/>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xmlns="" id="{5779C298-9889-494E-AD81-559EF3C0D806}"/>
              </a:ext>
            </a:extLst>
          </p:cNvPr>
          <p:cNvSpPr/>
          <p:nvPr/>
        </p:nvSpPr>
        <p:spPr>
          <a:xfrm>
            <a:off x="447570" y="1749387"/>
            <a:ext cx="8378791" cy="1431758"/>
          </a:xfrm>
          <a:prstGeom prst="ellipse">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37923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Freeform 5"/>
          <p:cNvSpPr>
            <a:spLocks/>
          </p:cNvSpPr>
          <p:nvPr/>
        </p:nvSpPr>
        <p:spPr bwMode="auto">
          <a:xfrm>
            <a:off x="4011905"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07" name="Freeform 6"/>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08" name="Freeform 7"/>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09" name="Freeform 8"/>
          <p:cNvSpPr>
            <a:spLocks/>
          </p:cNvSpPr>
          <p:nvPr/>
        </p:nvSpPr>
        <p:spPr bwMode="auto">
          <a:xfrm>
            <a:off x="4121860" y="320380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10" name="Freeform 9"/>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11" name="Freeform 10"/>
          <p:cNvSpPr>
            <a:spLocks/>
          </p:cNvSpPr>
          <p:nvPr/>
        </p:nvSpPr>
        <p:spPr bwMode="auto">
          <a:xfrm>
            <a:off x="4651027" y="272755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12" name="Freeform 11"/>
          <p:cNvSpPr>
            <a:spLocks/>
          </p:cNvSpPr>
          <p:nvPr/>
        </p:nvSpPr>
        <p:spPr bwMode="auto">
          <a:xfrm>
            <a:off x="4731461" y="31146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13" name="Freeform 12"/>
          <p:cNvSpPr>
            <a:spLocks/>
          </p:cNvSpPr>
          <p:nvPr/>
        </p:nvSpPr>
        <p:spPr bwMode="auto">
          <a:xfrm>
            <a:off x="4975578" y="228305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14" name="Freeform 13"/>
          <p:cNvSpPr>
            <a:spLocks/>
          </p:cNvSpPr>
          <p:nvPr/>
        </p:nvSpPr>
        <p:spPr bwMode="auto">
          <a:xfrm>
            <a:off x="5343992" y="3265492"/>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15" name="Freeform 14"/>
          <p:cNvSpPr>
            <a:spLocks/>
          </p:cNvSpPr>
          <p:nvPr/>
        </p:nvSpPr>
        <p:spPr bwMode="auto">
          <a:xfrm>
            <a:off x="5280381" y="3560769"/>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16" name="Freeform 16"/>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17" name="Freeform 17"/>
          <p:cNvSpPr>
            <a:spLocks/>
          </p:cNvSpPr>
          <p:nvPr/>
        </p:nvSpPr>
        <p:spPr bwMode="auto">
          <a:xfrm>
            <a:off x="5843415"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18" name="Freeform 18"/>
          <p:cNvSpPr>
            <a:spLocks/>
          </p:cNvSpPr>
          <p:nvPr/>
        </p:nvSpPr>
        <p:spPr bwMode="auto">
          <a:xfrm>
            <a:off x="5590824"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19" name="Freeform 20"/>
          <p:cNvSpPr>
            <a:spLocks/>
          </p:cNvSpPr>
          <p:nvPr/>
        </p:nvSpPr>
        <p:spPr bwMode="auto">
          <a:xfrm>
            <a:off x="4844345" y="3648083"/>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20"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21" name="Freeform 22"/>
          <p:cNvSpPr>
            <a:spLocks/>
          </p:cNvSpPr>
          <p:nvPr/>
        </p:nvSpPr>
        <p:spPr bwMode="auto">
          <a:xfrm>
            <a:off x="3324608" y="2452919"/>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22" name="Freeform 23"/>
          <p:cNvSpPr>
            <a:spLocks/>
          </p:cNvSpPr>
          <p:nvPr/>
        </p:nvSpPr>
        <p:spPr bwMode="auto">
          <a:xfrm>
            <a:off x="3434645" y="3003781"/>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23" name="Freeform 24"/>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24" name="Freeform 25"/>
          <p:cNvSpPr>
            <a:spLocks/>
          </p:cNvSpPr>
          <p:nvPr/>
        </p:nvSpPr>
        <p:spPr bwMode="auto">
          <a:xfrm>
            <a:off x="3601157" y="366100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25"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26" name="Freeform 27"/>
          <p:cNvSpPr>
            <a:spLocks/>
          </p:cNvSpPr>
          <p:nvPr/>
        </p:nvSpPr>
        <p:spPr bwMode="auto">
          <a:xfrm>
            <a:off x="6660560"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27" name="Freeform 44"/>
          <p:cNvSpPr>
            <a:spLocks/>
          </p:cNvSpPr>
          <p:nvPr/>
        </p:nvSpPr>
        <p:spPr bwMode="auto">
          <a:xfrm>
            <a:off x="2956278" y="2794231"/>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28" name="Freeform 45"/>
          <p:cNvSpPr>
            <a:spLocks/>
          </p:cNvSpPr>
          <p:nvPr/>
        </p:nvSpPr>
        <p:spPr bwMode="auto">
          <a:xfrm>
            <a:off x="2343861" y="1709741"/>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29" name="Freeform 46"/>
          <p:cNvSpPr>
            <a:spLocks/>
          </p:cNvSpPr>
          <p:nvPr/>
        </p:nvSpPr>
        <p:spPr bwMode="auto">
          <a:xfrm>
            <a:off x="2168878" y="2035406"/>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30" name="Freeform 47"/>
          <p:cNvSpPr>
            <a:spLocks/>
          </p:cNvSpPr>
          <p:nvPr/>
        </p:nvSpPr>
        <p:spPr bwMode="auto">
          <a:xfrm>
            <a:off x="2805289" y="1833794"/>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31" name="Freeform 48"/>
          <p:cNvSpPr>
            <a:spLocks/>
          </p:cNvSpPr>
          <p:nvPr/>
        </p:nvSpPr>
        <p:spPr bwMode="auto">
          <a:xfrm>
            <a:off x="3050824"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32" name="Freeform 49"/>
          <p:cNvSpPr>
            <a:spLocks/>
          </p:cNvSpPr>
          <p:nvPr/>
        </p:nvSpPr>
        <p:spPr bwMode="auto">
          <a:xfrm>
            <a:off x="2451100" y="266246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33" name="Freeform 50"/>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34" name="Freeform 51"/>
          <p:cNvSpPr>
            <a:spLocks/>
          </p:cNvSpPr>
          <p:nvPr/>
        </p:nvSpPr>
        <p:spPr bwMode="auto">
          <a:xfrm>
            <a:off x="4607278" y="1981431"/>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35" name="Freeform 53"/>
          <p:cNvSpPr>
            <a:spLocks/>
          </p:cNvSpPr>
          <p:nvPr/>
        </p:nvSpPr>
        <p:spPr bwMode="auto">
          <a:xfrm>
            <a:off x="5126633"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36" name="Freeform 57"/>
          <p:cNvSpPr>
            <a:spLocks/>
          </p:cNvSpPr>
          <p:nvPr/>
        </p:nvSpPr>
        <p:spPr bwMode="auto">
          <a:xfrm>
            <a:off x="5473799" y="291805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37" name="Freeform 59"/>
          <p:cNvSpPr>
            <a:spLocks/>
          </p:cNvSpPr>
          <p:nvPr/>
        </p:nvSpPr>
        <p:spPr bwMode="auto">
          <a:xfrm>
            <a:off x="6111524" y="2732319"/>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38" name="Freeform 60"/>
          <p:cNvSpPr>
            <a:spLocks/>
          </p:cNvSpPr>
          <p:nvPr/>
        </p:nvSpPr>
        <p:spPr bwMode="auto">
          <a:xfrm>
            <a:off x="5922435" y="3127606"/>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7139" name="Group 127"/>
          <p:cNvGrpSpPr>
            <a:grpSpLocks/>
          </p:cNvGrpSpPr>
          <p:nvPr/>
        </p:nvGrpSpPr>
        <p:grpSpPr bwMode="auto">
          <a:xfrm>
            <a:off x="1027404" y="2197100"/>
            <a:ext cx="5444067" cy="3079750"/>
            <a:chOff x="728" y="1384"/>
            <a:chExt cx="3858" cy="1940"/>
          </a:xfrm>
        </p:grpSpPr>
        <p:sp>
          <p:nvSpPr>
            <p:cNvPr id="47167" name="Freeform 15"/>
            <p:cNvSpPr>
              <a:spLocks/>
            </p:cNvSpPr>
            <p:nvPr/>
          </p:nvSpPr>
          <p:spPr bwMode="auto">
            <a:xfrm>
              <a:off x="3890" y="2409"/>
              <a:ext cx="266" cy="404"/>
            </a:xfrm>
            <a:custGeom>
              <a:avLst/>
              <a:gdLst>
                <a:gd name="T0" fmla="*/ 0 w 52"/>
                <a:gd name="T1" fmla="*/ 355 h 83"/>
                <a:gd name="T2" fmla="*/ 133 w 52"/>
                <a:gd name="T3" fmla="*/ 569 h 83"/>
                <a:gd name="T4" fmla="*/ 0 w 52"/>
                <a:gd name="T5" fmla="*/ 6347 h 83"/>
                <a:gd name="T6" fmla="*/ 0 w 52"/>
                <a:gd name="T7" fmla="*/ 6561 h 83"/>
                <a:gd name="T8" fmla="*/ 394 w 52"/>
                <a:gd name="T9" fmla="*/ 9453 h 83"/>
                <a:gd name="T10" fmla="*/ 522 w 52"/>
                <a:gd name="T11" fmla="*/ 9453 h 83"/>
                <a:gd name="T12" fmla="*/ 680 w 52"/>
                <a:gd name="T13" fmla="*/ 9336 h 83"/>
                <a:gd name="T14" fmla="*/ 941 w 52"/>
                <a:gd name="T15" fmla="*/ 9453 h 83"/>
                <a:gd name="T16" fmla="*/ 1074 w 52"/>
                <a:gd name="T17" fmla="*/ 9336 h 83"/>
                <a:gd name="T18" fmla="*/ 1074 w 52"/>
                <a:gd name="T19" fmla="*/ 8883 h 83"/>
                <a:gd name="T20" fmla="*/ 1202 w 52"/>
                <a:gd name="T21" fmla="*/ 8649 h 83"/>
                <a:gd name="T22" fmla="*/ 1335 w 52"/>
                <a:gd name="T23" fmla="*/ 8883 h 83"/>
                <a:gd name="T24" fmla="*/ 1335 w 52"/>
                <a:gd name="T25" fmla="*/ 9005 h 83"/>
                <a:gd name="T26" fmla="*/ 1463 w 52"/>
                <a:gd name="T27" fmla="*/ 9214 h 83"/>
                <a:gd name="T28" fmla="*/ 1755 w 52"/>
                <a:gd name="T29" fmla="*/ 9569 h 83"/>
                <a:gd name="T30" fmla="*/ 1882 w 52"/>
                <a:gd name="T31" fmla="*/ 9569 h 83"/>
                <a:gd name="T32" fmla="*/ 2015 w 52"/>
                <a:gd name="T33" fmla="*/ 9569 h 83"/>
                <a:gd name="T34" fmla="*/ 2276 w 52"/>
                <a:gd name="T35" fmla="*/ 9336 h 83"/>
                <a:gd name="T36" fmla="*/ 2276 w 52"/>
                <a:gd name="T37" fmla="*/ 9336 h 83"/>
                <a:gd name="T38" fmla="*/ 2409 w 52"/>
                <a:gd name="T39" fmla="*/ 9214 h 83"/>
                <a:gd name="T40" fmla="*/ 2409 w 52"/>
                <a:gd name="T41" fmla="*/ 9214 h 83"/>
                <a:gd name="T42" fmla="*/ 2409 w 52"/>
                <a:gd name="T43" fmla="*/ 9122 h 83"/>
                <a:gd name="T44" fmla="*/ 2276 w 52"/>
                <a:gd name="T45" fmla="*/ 9122 h 83"/>
                <a:gd name="T46" fmla="*/ 2276 w 52"/>
                <a:gd name="T47" fmla="*/ 9005 h 83"/>
                <a:gd name="T48" fmla="*/ 2409 w 52"/>
                <a:gd name="T49" fmla="*/ 8883 h 83"/>
                <a:gd name="T50" fmla="*/ 2409 w 52"/>
                <a:gd name="T51" fmla="*/ 8766 h 83"/>
                <a:gd name="T52" fmla="*/ 2143 w 52"/>
                <a:gd name="T53" fmla="*/ 8649 h 83"/>
                <a:gd name="T54" fmla="*/ 2143 w 52"/>
                <a:gd name="T55" fmla="*/ 8649 h 83"/>
                <a:gd name="T56" fmla="*/ 2015 w 52"/>
                <a:gd name="T57" fmla="*/ 8649 h 83"/>
                <a:gd name="T58" fmla="*/ 1882 w 52"/>
                <a:gd name="T59" fmla="*/ 8411 h 83"/>
                <a:gd name="T60" fmla="*/ 1882 w 52"/>
                <a:gd name="T61" fmla="*/ 8294 h 83"/>
                <a:gd name="T62" fmla="*/ 1882 w 52"/>
                <a:gd name="T63" fmla="*/ 8197 h 83"/>
                <a:gd name="T64" fmla="*/ 1882 w 52"/>
                <a:gd name="T65" fmla="*/ 8197 h 83"/>
                <a:gd name="T66" fmla="*/ 1882 w 52"/>
                <a:gd name="T67" fmla="*/ 8080 h 83"/>
                <a:gd name="T68" fmla="*/ 6962 w 52"/>
                <a:gd name="T69" fmla="*/ 7603 h 83"/>
                <a:gd name="T70" fmla="*/ 6962 w 52"/>
                <a:gd name="T71" fmla="*/ 7486 h 83"/>
                <a:gd name="T72" fmla="*/ 6701 w 52"/>
                <a:gd name="T73" fmla="*/ 7272 h 83"/>
                <a:gd name="T74" fmla="*/ 6701 w 52"/>
                <a:gd name="T75" fmla="*/ 6683 h 83"/>
                <a:gd name="T76" fmla="*/ 6435 w 52"/>
                <a:gd name="T77" fmla="*/ 6347 h 83"/>
                <a:gd name="T78" fmla="*/ 6435 w 52"/>
                <a:gd name="T79" fmla="*/ 5992 h 83"/>
                <a:gd name="T80" fmla="*/ 6568 w 52"/>
                <a:gd name="T81" fmla="*/ 5758 h 83"/>
                <a:gd name="T82" fmla="*/ 6568 w 52"/>
                <a:gd name="T83" fmla="*/ 5427 h 83"/>
                <a:gd name="T84" fmla="*/ 6701 w 52"/>
                <a:gd name="T85" fmla="*/ 5189 h 83"/>
                <a:gd name="T86" fmla="*/ 6829 w 52"/>
                <a:gd name="T87" fmla="*/ 5189 h 83"/>
                <a:gd name="T88" fmla="*/ 6568 w 52"/>
                <a:gd name="T89" fmla="*/ 5072 h 83"/>
                <a:gd name="T90" fmla="*/ 6701 w 52"/>
                <a:gd name="T91" fmla="*/ 4833 h 83"/>
                <a:gd name="T92" fmla="*/ 6568 w 52"/>
                <a:gd name="T93" fmla="*/ 4736 h 83"/>
                <a:gd name="T94" fmla="*/ 6435 w 52"/>
                <a:gd name="T95" fmla="*/ 4619 h 83"/>
                <a:gd name="T96" fmla="*/ 6282 w 52"/>
                <a:gd name="T97" fmla="*/ 4502 h 83"/>
                <a:gd name="T98" fmla="*/ 6149 w 52"/>
                <a:gd name="T99" fmla="*/ 4264 h 83"/>
                <a:gd name="T100" fmla="*/ 6021 w 52"/>
                <a:gd name="T101" fmla="*/ 4147 h 83"/>
                <a:gd name="T102" fmla="*/ 4814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68" name="Freeform 19"/>
            <p:cNvSpPr>
              <a:spLocks/>
            </p:cNvSpPr>
            <p:nvPr/>
          </p:nvSpPr>
          <p:spPr bwMode="auto">
            <a:xfrm>
              <a:off x="4243" y="1896"/>
              <a:ext cx="313" cy="293"/>
            </a:xfrm>
            <a:custGeom>
              <a:avLst/>
              <a:gdLst>
                <a:gd name="T0" fmla="*/ 2714 w 61"/>
                <a:gd name="T1" fmla="*/ 0 h 60"/>
                <a:gd name="T2" fmla="*/ 2714 w 61"/>
                <a:gd name="T3" fmla="*/ 356 h 60"/>
                <a:gd name="T4" fmla="*/ 2843 w 61"/>
                <a:gd name="T5" fmla="*/ 571 h 60"/>
                <a:gd name="T6" fmla="*/ 2555 w 61"/>
                <a:gd name="T7" fmla="*/ 1504 h 60"/>
                <a:gd name="T8" fmla="*/ 2555 w 61"/>
                <a:gd name="T9" fmla="*/ 1738 h 60"/>
                <a:gd name="T10" fmla="*/ 2422 w 61"/>
                <a:gd name="T11" fmla="*/ 2217 h 60"/>
                <a:gd name="T12" fmla="*/ 2027 w 61"/>
                <a:gd name="T13" fmla="*/ 2554 h 60"/>
                <a:gd name="T14" fmla="*/ 1765 w 61"/>
                <a:gd name="T15" fmla="*/ 2671 h 60"/>
                <a:gd name="T16" fmla="*/ 1473 w 61"/>
                <a:gd name="T17" fmla="*/ 2788 h 60"/>
                <a:gd name="T18" fmla="*/ 1344 w 61"/>
                <a:gd name="T19" fmla="*/ 3028 h 60"/>
                <a:gd name="T20" fmla="*/ 1211 w 61"/>
                <a:gd name="T21" fmla="*/ 3506 h 60"/>
                <a:gd name="T22" fmla="*/ 816 w 61"/>
                <a:gd name="T23" fmla="*/ 3506 h 60"/>
                <a:gd name="T24" fmla="*/ 554 w 61"/>
                <a:gd name="T25" fmla="*/ 3960 h 60"/>
                <a:gd name="T26" fmla="*/ 554 w 61"/>
                <a:gd name="T27" fmla="*/ 4434 h 60"/>
                <a:gd name="T28" fmla="*/ 262 w 61"/>
                <a:gd name="T29" fmla="*/ 4771 h 60"/>
                <a:gd name="T30" fmla="*/ 0 w 61"/>
                <a:gd name="T31" fmla="*/ 5010 h 60"/>
                <a:gd name="T32" fmla="*/ 0 w 61"/>
                <a:gd name="T33" fmla="*/ 5367 h 60"/>
                <a:gd name="T34" fmla="*/ 395 w 61"/>
                <a:gd name="T35" fmla="*/ 5938 h 60"/>
                <a:gd name="T36" fmla="*/ 816 w 61"/>
                <a:gd name="T37" fmla="*/ 6295 h 60"/>
                <a:gd name="T38" fmla="*/ 1078 w 61"/>
                <a:gd name="T39" fmla="*/ 6295 h 60"/>
                <a:gd name="T40" fmla="*/ 1078 w 61"/>
                <a:gd name="T41" fmla="*/ 6417 h 60"/>
                <a:gd name="T42" fmla="*/ 1344 w 61"/>
                <a:gd name="T43" fmla="*/ 6417 h 60"/>
                <a:gd name="T44" fmla="*/ 1344 w 61"/>
                <a:gd name="T45" fmla="*/ 6632 h 60"/>
                <a:gd name="T46" fmla="*/ 2027 w 61"/>
                <a:gd name="T47" fmla="*/ 6988 h 60"/>
                <a:gd name="T48" fmla="*/ 2422 w 61"/>
                <a:gd name="T49" fmla="*/ 6866 h 60"/>
                <a:gd name="T50" fmla="*/ 2555 w 61"/>
                <a:gd name="T51" fmla="*/ 6632 h 60"/>
                <a:gd name="T52" fmla="*/ 2843 w 61"/>
                <a:gd name="T53" fmla="*/ 6866 h 60"/>
                <a:gd name="T54" fmla="*/ 3371 w 61"/>
                <a:gd name="T55" fmla="*/ 6632 h 60"/>
                <a:gd name="T56" fmla="*/ 3499 w 61"/>
                <a:gd name="T57" fmla="*/ 6417 h 60"/>
                <a:gd name="T58" fmla="*/ 4054 w 61"/>
                <a:gd name="T59" fmla="*/ 6177 h 60"/>
                <a:gd name="T60" fmla="*/ 4449 w 61"/>
                <a:gd name="T61" fmla="*/ 5938 h 60"/>
                <a:gd name="T62" fmla="*/ 4449 w 61"/>
                <a:gd name="T63" fmla="*/ 5582 h 60"/>
                <a:gd name="T64" fmla="*/ 5136 w 61"/>
                <a:gd name="T65" fmla="*/ 3721 h 60"/>
                <a:gd name="T66" fmla="*/ 5398 w 61"/>
                <a:gd name="T67" fmla="*/ 3838 h 60"/>
                <a:gd name="T68" fmla="*/ 5531 w 61"/>
                <a:gd name="T69" fmla="*/ 4078 h 60"/>
                <a:gd name="T70" fmla="*/ 5952 w 61"/>
                <a:gd name="T71" fmla="*/ 3721 h 60"/>
                <a:gd name="T72" fmla="*/ 6214 w 61"/>
                <a:gd name="T73" fmla="*/ 3150 h 60"/>
                <a:gd name="T74" fmla="*/ 6609 w 61"/>
                <a:gd name="T75" fmla="*/ 2910 h 60"/>
                <a:gd name="T76" fmla="*/ 6896 w 61"/>
                <a:gd name="T77" fmla="*/ 2671 h 60"/>
                <a:gd name="T78" fmla="*/ 7030 w 61"/>
                <a:gd name="T79" fmla="*/ 2339 h 60"/>
                <a:gd name="T80" fmla="*/ 7030 w 61"/>
                <a:gd name="T81" fmla="*/ 2217 h 60"/>
                <a:gd name="T82" fmla="*/ 7030 w 61"/>
                <a:gd name="T83" fmla="*/ 1738 h 60"/>
                <a:gd name="T84" fmla="*/ 7979 w 61"/>
                <a:gd name="T85" fmla="*/ 2217 h 60"/>
                <a:gd name="T86" fmla="*/ 8107 w 61"/>
                <a:gd name="T87" fmla="*/ 2217 h 60"/>
                <a:gd name="T88" fmla="*/ 7979 w 61"/>
                <a:gd name="T89" fmla="*/ 1504 h 60"/>
                <a:gd name="T90" fmla="*/ 7846 w 61"/>
                <a:gd name="T91" fmla="*/ 1289 h 60"/>
                <a:gd name="T92" fmla="*/ 7558 w 61"/>
                <a:gd name="T93" fmla="*/ 1289 h 60"/>
                <a:gd name="T94" fmla="*/ 6896 w 61"/>
                <a:gd name="T95" fmla="*/ 1406 h 60"/>
                <a:gd name="T96" fmla="*/ 6609 w 61"/>
                <a:gd name="T97" fmla="*/ 1621 h 60"/>
                <a:gd name="T98" fmla="*/ 6214 w 61"/>
                <a:gd name="T99" fmla="*/ 1504 h 60"/>
                <a:gd name="T100" fmla="*/ 6080 w 61"/>
                <a:gd name="T101" fmla="*/ 1738 h 60"/>
                <a:gd name="T102" fmla="*/ 5685 w 61"/>
                <a:gd name="T103" fmla="*/ 1978 h 60"/>
                <a:gd name="T104" fmla="*/ 5265 w 61"/>
                <a:gd name="T105" fmla="*/ 2339 h 60"/>
                <a:gd name="T106" fmla="*/ 4869 w 61"/>
                <a:gd name="T107" fmla="*/ 1504 h 60"/>
                <a:gd name="T108" fmla="*/ 2843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7169" name="Group 28"/>
            <p:cNvGrpSpPr>
              <a:grpSpLocks/>
            </p:cNvGrpSpPr>
            <p:nvPr/>
          </p:nvGrpSpPr>
          <p:grpSpPr bwMode="auto">
            <a:xfrm>
              <a:off x="728" y="2448"/>
              <a:ext cx="1266" cy="876"/>
              <a:chOff x="768" y="2832"/>
              <a:chExt cx="1203" cy="876"/>
            </a:xfrm>
          </p:grpSpPr>
          <p:sp>
            <p:nvSpPr>
              <p:cNvPr id="47176"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77"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78"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79"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80"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81"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82"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83"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84"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85"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86"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87"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88"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89"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90"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7170" name="Freeform 52"/>
            <p:cNvSpPr>
              <a:spLocks/>
            </p:cNvSpPr>
            <p:nvPr/>
          </p:nvSpPr>
          <p:spPr bwMode="auto">
            <a:xfrm>
              <a:off x="3474" y="2596"/>
              <a:ext cx="395" cy="322"/>
            </a:xfrm>
            <a:custGeom>
              <a:avLst/>
              <a:gdLst>
                <a:gd name="T0" fmla="*/ 5525 w 77"/>
                <a:gd name="T1" fmla="*/ 117 h 66"/>
                <a:gd name="T2" fmla="*/ 5946 w 77"/>
                <a:gd name="T3" fmla="*/ 1166 h 66"/>
                <a:gd name="T4" fmla="*/ 5817 w 77"/>
                <a:gd name="T5" fmla="*/ 1498 h 66"/>
                <a:gd name="T6" fmla="*/ 5397 w 77"/>
                <a:gd name="T7" fmla="*/ 2547 h 66"/>
                <a:gd name="T8" fmla="*/ 8634 w 77"/>
                <a:gd name="T9" fmla="*/ 3830 h 66"/>
                <a:gd name="T10" fmla="*/ 8634 w 77"/>
                <a:gd name="T11" fmla="*/ 4640 h 66"/>
                <a:gd name="T12" fmla="*/ 8500 w 77"/>
                <a:gd name="T13" fmla="*/ 5235 h 66"/>
                <a:gd name="T14" fmla="*/ 7844 w 77"/>
                <a:gd name="T15" fmla="*/ 5118 h 66"/>
                <a:gd name="T16" fmla="*/ 7551 w 77"/>
                <a:gd name="T17" fmla="*/ 5689 h 66"/>
                <a:gd name="T18" fmla="*/ 8367 w 77"/>
                <a:gd name="T19" fmla="*/ 5572 h 66"/>
                <a:gd name="T20" fmla="*/ 8921 w 77"/>
                <a:gd name="T21" fmla="*/ 5450 h 66"/>
                <a:gd name="T22" fmla="*/ 8634 w 77"/>
                <a:gd name="T23" fmla="*/ 5689 h 66"/>
                <a:gd name="T24" fmla="*/ 8921 w 77"/>
                <a:gd name="T25" fmla="*/ 5928 h 66"/>
                <a:gd name="T26" fmla="*/ 9577 w 77"/>
                <a:gd name="T27" fmla="*/ 5450 h 66"/>
                <a:gd name="T28" fmla="*/ 9998 w 77"/>
                <a:gd name="T29" fmla="*/ 5572 h 66"/>
                <a:gd name="T30" fmla="*/ 9844 w 77"/>
                <a:gd name="T31" fmla="*/ 5928 h 66"/>
                <a:gd name="T32" fmla="*/ 9182 w 77"/>
                <a:gd name="T33" fmla="*/ 6499 h 66"/>
                <a:gd name="T34" fmla="*/ 9577 w 77"/>
                <a:gd name="T35" fmla="*/ 6972 h 66"/>
                <a:gd name="T36" fmla="*/ 10393 w 77"/>
                <a:gd name="T37" fmla="*/ 7547 h 66"/>
                <a:gd name="T38" fmla="*/ 9577 w 77"/>
                <a:gd name="T39" fmla="*/ 7308 h 66"/>
                <a:gd name="T40" fmla="*/ 8634 w 77"/>
                <a:gd name="T41" fmla="*/ 6855 h 66"/>
                <a:gd name="T42" fmla="*/ 8239 w 77"/>
                <a:gd name="T43" fmla="*/ 7186 h 66"/>
                <a:gd name="T44" fmla="*/ 8105 w 77"/>
                <a:gd name="T45" fmla="*/ 7547 h 66"/>
                <a:gd name="T46" fmla="*/ 7685 w 77"/>
                <a:gd name="T47" fmla="*/ 7308 h 66"/>
                <a:gd name="T48" fmla="*/ 7290 w 77"/>
                <a:gd name="T49" fmla="*/ 7308 h 66"/>
                <a:gd name="T50" fmla="*/ 6607 w 77"/>
                <a:gd name="T51" fmla="*/ 7426 h 66"/>
                <a:gd name="T52" fmla="*/ 5525 w 77"/>
                <a:gd name="T53" fmla="*/ 6855 h 66"/>
                <a:gd name="T54" fmla="*/ 5130 w 77"/>
                <a:gd name="T55" fmla="*/ 6616 h 66"/>
                <a:gd name="T56" fmla="*/ 5002 w 77"/>
                <a:gd name="T57" fmla="*/ 6499 h 66"/>
                <a:gd name="T58" fmla="*/ 4581 w 77"/>
                <a:gd name="T59" fmla="*/ 6381 h 66"/>
                <a:gd name="T60" fmla="*/ 4448 w 77"/>
                <a:gd name="T61" fmla="*/ 6259 h 66"/>
                <a:gd name="T62" fmla="*/ 4186 w 77"/>
                <a:gd name="T63" fmla="*/ 6738 h 66"/>
                <a:gd name="T64" fmla="*/ 2026 w 77"/>
                <a:gd name="T65" fmla="*/ 6499 h 66"/>
                <a:gd name="T66" fmla="*/ 554 w 77"/>
                <a:gd name="T67" fmla="*/ 6381 h 66"/>
                <a:gd name="T68" fmla="*/ 682 w 77"/>
                <a:gd name="T69" fmla="*/ 6167 h 66"/>
                <a:gd name="T70" fmla="*/ 816 w 77"/>
                <a:gd name="T71" fmla="*/ 5333 h 66"/>
                <a:gd name="T72" fmla="*/ 816 w 77"/>
                <a:gd name="T73" fmla="*/ 4879 h 66"/>
                <a:gd name="T74" fmla="*/ 1211 w 77"/>
                <a:gd name="T75" fmla="*/ 4308 h 66"/>
                <a:gd name="T76" fmla="*/ 949 w 77"/>
                <a:gd name="T77" fmla="*/ 3474 h 66"/>
                <a:gd name="T78" fmla="*/ 816 w 77"/>
                <a:gd name="T79" fmla="*/ 3259 h 66"/>
                <a:gd name="T80" fmla="*/ 554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7171" name="Group 54"/>
            <p:cNvGrpSpPr>
              <a:grpSpLocks/>
            </p:cNvGrpSpPr>
            <p:nvPr/>
          </p:nvGrpSpPr>
          <p:grpSpPr bwMode="auto">
            <a:xfrm>
              <a:off x="3669" y="1384"/>
              <a:ext cx="523" cy="468"/>
              <a:chOff x="3562" y="1636"/>
              <a:chExt cx="497" cy="468"/>
            </a:xfrm>
          </p:grpSpPr>
          <p:sp>
            <p:nvSpPr>
              <p:cNvPr id="47174"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75"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7172" name="Freeform 58"/>
            <p:cNvSpPr>
              <a:spLocks/>
            </p:cNvSpPr>
            <p:nvPr/>
          </p:nvSpPr>
          <p:spPr bwMode="auto">
            <a:xfrm>
              <a:off x="3665"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73" name="Freeform 61"/>
            <p:cNvSpPr>
              <a:spLocks/>
            </p:cNvSpPr>
            <p:nvPr/>
          </p:nvSpPr>
          <p:spPr bwMode="auto">
            <a:xfrm>
              <a:off x="4233" y="2350"/>
              <a:ext cx="353" cy="258"/>
            </a:xfrm>
            <a:custGeom>
              <a:avLst/>
              <a:gdLst>
                <a:gd name="T0" fmla="*/ 5495 w 69"/>
                <a:gd name="T1" fmla="*/ 6114 h 53"/>
                <a:gd name="T2" fmla="*/ 5075 w 69"/>
                <a:gd name="T3" fmla="*/ 5997 h 53"/>
                <a:gd name="T4" fmla="*/ 4947 w 69"/>
                <a:gd name="T5" fmla="*/ 5545 h 53"/>
                <a:gd name="T6" fmla="*/ 4425 w 69"/>
                <a:gd name="T7" fmla="*/ 5072 h 53"/>
                <a:gd name="T8" fmla="*/ 4159 w 69"/>
                <a:gd name="T9" fmla="*/ 4503 h 53"/>
                <a:gd name="T10" fmla="*/ 3873 w 69"/>
                <a:gd name="T11" fmla="*/ 4264 h 53"/>
                <a:gd name="T12" fmla="*/ 3351 w 69"/>
                <a:gd name="T13" fmla="*/ 3933 h 53"/>
                <a:gd name="T14" fmla="*/ 3090 w 69"/>
                <a:gd name="T15" fmla="*/ 3695 h 53"/>
                <a:gd name="T16" fmla="*/ 2957 w 69"/>
                <a:gd name="T17" fmla="*/ 3461 h 53"/>
                <a:gd name="T18" fmla="*/ 2016 w 69"/>
                <a:gd name="T19" fmla="*/ 2892 h 53"/>
                <a:gd name="T20" fmla="*/ 1755 w 69"/>
                <a:gd name="T21" fmla="*/ 2653 h 53"/>
                <a:gd name="T22" fmla="*/ 1335 w 69"/>
                <a:gd name="T23" fmla="*/ 2181 h 53"/>
                <a:gd name="T24" fmla="*/ 1074 w 69"/>
                <a:gd name="T25" fmla="*/ 1850 h 53"/>
                <a:gd name="T26" fmla="*/ 133 w 69"/>
                <a:gd name="T27" fmla="*/ 1611 h 53"/>
                <a:gd name="T28" fmla="*/ 133 w 69"/>
                <a:gd name="T29" fmla="*/ 1163 h 53"/>
                <a:gd name="T30" fmla="*/ 394 w 69"/>
                <a:gd name="T31" fmla="*/ 925 h 53"/>
                <a:gd name="T32" fmla="*/ 394 w 69"/>
                <a:gd name="T33" fmla="*/ 808 h 53"/>
                <a:gd name="T34" fmla="*/ 1074 w 69"/>
                <a:gd name="T35" fmla="*/ 570 h 53"/>
                <a:gd name="T36" fmla="*/ 1596 w 69"/>
                <a:gd name="T37" fmla="*/ 355 h 53"/>
                <a:gd name="T38" fmla="*/ 1755 w 69"/>
                <a:gd name="T39" fmla="*/ 239 h 53"/>
                <a:gd name="T40" fmla="*/ 4159 w 69"/>
                <a:gd name="T41" fmla="*/ 117 h 53"/>
                <a:gd name="T42" fmla="*/ 4159 w 69"/>
                <a:gd name="T43" fmla="*/ 239 h 53"/>
                <a:gd name="T44" fmla="*/ 4686 w 69"/>
                <a:gd name="T45" fmla="*/ 448 h 53"/>
                <a:gd name="T46" fmla="*/ 6830 w 69"/>
                <a:gd name="T47" fmla="*/ 448 h 53"/>
                <a:gd name="T48" fmla="*/ 9106 w 69"/>
                <a:gd name="T49" fmla="*/ 1967 h 53"/>
                <a:gd name="T50" fmla="*/ 8845 w 69"/>
                <a:gd name="T51" fmla="*/ 2181 h 53"/>
                <a:gd name="T52" fmla="*/ 8426 w 69"/>
                <a:gd name="T53" fmla="*/ 2775 h 53"/>
                <a:gd name="T54" fmla="*/ 8298 w 69"/>
                <a:gd name="T55" fmla="*/ 3223 h 53"/>
                <a:gd name="T56" fmla="*/ 8298 w 69"/>
                <a:gd name="T57" fmla="*/ 3461 h 53"/>
                <a:gd name="T58" fmla="*/ 8037 w 69"/>
                <a:gd name="T59" fmla="*/ 3578 h 53"/>
                <a:gd name="T60" fmla="*/ 7904 w 69"/>
                <a:gd name="T61" fmla="*/ 3816 h 53"/>
                <a:gd name="T62" fmla="*/ 7643 w 69"/>
                <a:gd name="T63" fmla="*/ 4031 h 53"/>
                <a:gd name="T64" fmla="*/ 7091 w 69"/>
                <a:gd name="T65" fmla="*/ 4503 h 53"/>
                <a:gd name="T66" fmla="*/ 6702 w 69"/>
                <a:gd name="T67" fmla="*/ 4741 h 53"/>
                <a:gd name="T68" fmla="*/ 6569 w 69"/>
                <a:gd name="T69" fmla="*/ 4951 h 53"/>
                <a:gd name="T70" fmla="*/ 6149 w 69"/>
                <a:gd name="T71" fmla="*/ 5072 h 53"/>
                <a:gd name="T72" fmla="*/ 6149 w 69"/>
                <a:gd name="T73" fmla="*/ 5189 h 53"/>
                <a:gd name="T74" fmla="*/ 6021 w 69"/>
                <a:gd name="T75" fmla="*/ 5428 h 53"/>
                <a:gd name="T76" fmla="*/ 5761 w 69"/>
                <a:gd name="T77" fmla="*/ 5545 h 53"/>
                <a:gd name="T78" fmla="*/ 5761 w 69"/>
                <a:gd name="T79" fmla="*/ 5545 h 53"/>
                <a:gd name="T80" fmla="*/ 5761 w 69"/>
                <a:gd name="T81" fmla="*/ 5661 h 53"/>
                <a:gd name="T82" fmla="*/ 5888 w 69"/>
                <a:gd name="T83" fmla="*/ 5759 h 53"/>
                <a:gd name="T84" fmla="*/ 5628 w 69"/>
                <a:gd name="T85" fmla="*/ 5876 h 53"/>
                <a:gd name="T86" fmla="*/ 549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7140" name="Freeform 62"/>
          <p:cNvSpPr>
            <a:spLocks/>
          </p:cNvSpPr>
          <p:nvPr/>
        </p:nvSpPr>
        <p:spPr bwMode="auto">
          <a:xfrm>
            <a:off x="5748982"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41" name="Freeform 63"/>
          <p:cNvSpPr>
            <a:spLocks/>
          </p:cNvSpPr>
          <p:nvPr/>
        </p:nvSpPr>
        <p:spPr bwMode="auto">
          <a:xfrm>
            <a:off x="6247081"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42" name="Freeform 64"/>
          <p:cNvSpPr>
            <a:spLocks/>
          </p:cNvSpPr>
          <p:nvPr/>
        </p:nvSpPr>
        <p:spPr bwMode="auto">
          <a:xfrm>
            <a:off x="6588478" y="3018069"/>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43" name="Freeform 65"/>
          <p:cNvSpPr>
            <a:spLocks/>
          </p:cNvSpPr>
          <p:nvPr/>
        </p:nvSpPr>
        <p:spPr bwMode="auto">
          <a:xfrm>
            <a:off x="6616816" y="2802169"/>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44" name="Freeform 66"/>
          <p:cNvSpPr>
            <a:spLocks/>
          </p:cNvSpPr>
          <p:nvPr/>
        </p:nvSpPr>
        <p:spPr bwMode="auto">
          <a:xfrm>
            <a:off x="6739512" y="265453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45" name="Freeform 67"/>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46" name="Freeform 68"/>
          <p:cNvSpPr>
            <a:spLocks/>
          </p:cNvSpPr>
          <p:nvPr/>
        </p:nvSpPr>
        <p:spPr bwMode="auto">
          <a:xfrm>
            <a:off x="6884927"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47" name="Freeform 69"/>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48" name="Freeform 70"/>
          <p:cNvSpPr>
            <a:spLocks/>
          </p:cNvSpPr>
          <p:nvPr/>
        </p:nvSpPr>
        <p:spPr bwMode="auto">
          <a:xfrm>
            <a:off x="6841097" y="1887769"/>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7149" name="Group 71"/>
          <p:cNvGrpSpPr>
            <a:grpSpLocks/>
          </p:cNvGrpSpPr>
          <p:nvPr/>
        </p:nvGrpSpPr>
        <p:grpSpPr bwMode="auto">
          <a:xfrm>
            <a:off x="2875845" y="4635731"/>
            <a:ext cx="859367" cy="588963"/>
            <a:chOff x="1991" y="3321"/>
            <a:chExt cx="361" cy="231"/>
          </a:xfrm>
        </p:grpSpPr>
        <p:sp>
          <p:nvSpPr>
            <p:cNvPr id="47159"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60"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61"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62"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63"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64"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65"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7166"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7153" name="Rectangle 157"/>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7154" name="Rectangle 158"/>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7155" name="Rectangle 159"/>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7156" name="Rectangle 160"/>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7157" name="Rectangle 161"/>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7158" name="Rectangle 162"/>
          <p:cNvSpPr>
            <a:spLocks noChangeArrowheads="1"/>
          </p:cNvSpPr>
          <p:nvPr/>
        </p:nvSpPr>
        <p:spPr bwMode="auto">
          <a:xfrm>
            <a:off x="395191" y="5892800"/>
            <a:ext cx="4310945"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0"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Data       &lt;10%        10%–14%        15-19%            ≥20%</a:t>
            </a:r>
          </a:p>
        </p:txBody>
      </p:sp>
      <p:sp>
        <p:nvSpPr>
          <p:cNvPr id="89" name="TextBox 88">
            <a:extLst>
              <a:ext uri="{FF2B5EF4-FFF2-40B4-BE49-F238E27FC236}">
                <a16:creationId xmlns:a16="http://schemas.microsoft.com/office/drawing/2014/main" xmlns="" id="{626FD5C1-0CD6-4430-9416-953ADB15CE46}"/>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1998</a:t>
            </a:r>
          </a:p>
        </p:txBody>
      </p:sp>
      <p:sp>
        <p:nvSpPr>
          <p:cNvPr id="91" name="Rectangle 117">
            <a:extLst>
              <a:ext uri="{FF2B5EF4-FFF2-40B4-BE49-F238E27FC236}">
                <a16:creationId xmlns:a16="http://schemas.microsoft.com/office/drawing/2014/main" xmlns="" id="{4302F550-BAE1-4879-AD73-1BF35916EC8E}"/>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12968934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Freeform 5"/>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31" name="Freeform 7"/>
          <p:cNvSpPr>
            <a:spLocks/>
          </p:cNvSpPr>
          <p:nvPr/>
        </p:nvSpPr>
        <p:spPr bwMode="auto">
          <a:xfrm>
            <a:off x="4121860" y="3203778"/>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32" name="Freeform 11"/>
          <p:cNvSpPr>
            <a:spLocks/>
          </p:cNvSpPr>
          <p:nvPr/>
        </p:nvSpPr>
        <p:spPr bwMode="auto">
          <a:xfrm>
            <a:off x="4975578" y="2283028"/>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33" name="Freeform 15"/>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34" name="Freeform 17"/>
          <p:cNvSpPr>
            <a:spLocks/>
          </p:cNvSpPr>
          <p:nvPr/>
        </p:nvSpPr>
        <p:spPr bwMode="auto">
          <a:xfrm>
            <a:off x="5590824"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35" name="Freeform 20"/>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36" name="Freeform 21"/>
          <p:cNvSpPr>
            <a:spLocks/>
          </p:cNvSpPr>
          <p:nvPr/>
        </p:nvSpPr>
        <p:spPr bwMode="auto">
          <a:xfrm>
            <a:off x="3324608" y="2452891"/>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37" name="Freeform 22"/>
          <p:cNvSpPr>
            <a:spLocks/>
          </p:cNvSpPr>
          <p:nvPr/>
        </p:nvSpPr>
        <p:spPr bwMode="auto">
          <a:xfrm>
            <a:off x="3434645" y="3003753"/>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38" name="Freeform 23"/>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39" name="Freeform 25"/>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40" name="Freeform 26"/>
          <p:cNvSpPr>
            <a:spLocks/>
          </p:cNvSpPr>
          <p:nvPr/>
        </p:nvSpPr>
        <p:spPr bwMode="auto">
          <a:xfrm>
            <a:off x="6660546"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8141" name="Group 27"/>
          <p:cNvGrpSpPr>
            <a:grpSpLocks/>
          </p:cNvGrpSpPr>
          <p:nvPr/>
        </p:nvGrpSpPr>
        <p:grpSpPr bwMode="auto">
          <a:xfrm>
            <a:off x="1027390" y="3886200"/>
            <a:ext cx="1786467" cy="1390650"/>
            <a:chOff x="768" y="2832"/>
            <a:chExt cx="1203" cy="876"/>
          </a:xfrm>
        </p:grpSpPr>
        <p:sp>
          <p:nvSpPr>
            <p:cNvPr id="48200" name="Freeform 28"/>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201" name="Freeform 29"/>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202" name="Freeform 30"/>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203" name="Freeform 31"/>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204" name="Freeform 32"/>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205" name="Freeform 33"/>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206" name="Freeform 34"/>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207" name="Freeform 35"/>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208" name="Freeform 36"/>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209" name="Freeform 37"/>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210" name="Freeform 38"/>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211" name="Freeform 39"/>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212" name="Freeform 40"/>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213" name="Freeform 41"/>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214" name="Freeform 42"/>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8142" name="Freeform 43"/>
          <p:cNvSpPr>
            <a:spLocks/>
          </p:cNvSpPr>
          <p:nvPr/>
        </p:nvSpPr>
        <p:spPr bwMode="auto">
          <a:xfrm>
            <a:off x="2956278" y="2794203"/>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43" name="Freeform 44"/>
          <p:cNvSpPr>
            <a:spLocks/>
          </p:cNvSpPr>
          <p:nvPr/>
        </p:nvSpPr>
        <p:spPr bwMode="auto">
          <a:xfrm>
            <a:off x="2343861" y="1709741"/>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44" name="Freeform 45"/>
          <p:cNvSpPr>
            <a:spLocks/>
          </p:cNvSpPr>
          <p:nvPr/>
        </p:nvSpPr>
        <p:spPr bwMode="auto">
          <a:xfrm>
            <a:off x="2168878" y="2035378"/>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45" name="Freeform 46"/>
          <p:cNvSpPr>
            <a:spLocks/>
          </p:cNvSpPr>
          <p:nvPr/>
        </p:nvSpPr>
        <p:spPr bwMode="auto">
          <a:xfrm>
            <a:off x="2805289" y="1833766"/>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46" name="Freeform 47"/>
          <p:cNvSpPr>
            <a:spLocks/>
          </p:cNvSpPr>
          <p:nvPr/>
        </p:nvSpPr>
        <p:spPr bwMode="auto">
          <a:xfrm>
            <a:off x="3050824"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47" name="Freeform 48"/>
          <p:cNvSpPr>
            <a:spLocks/>
          </p:cNvSpPr>
          <p:nvPr/>
        </p:nvSpPr>
        <p:spPr bwMode="auto">
          <a:xfrm>
            <a:off x="2451100" y="2662441"/>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48" name="Freeform 49"/>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49" name="Freeform 50"/>
          <p:cNvSpPr>
            <a:spLocks/>
          </p:cNvSpPr>
          <p:nvPr/>
        </p:nvSpPr>
        <p:spPr bwMode="auto">
          <a:xfrm>
            <a:off x="4607278" y="1981403"/>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50" name="Freeform 56"/>
          <p:cNvSpPr>
            <a:spLocks/>
          </p:cNvSpPr>
          <p:nvPr/>
        </p:nvSpPr>
        <p:spPr bwMode="auto">
          <a:xfrm>
            <a:off x="5473799" y="2918028"/>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51" name="Freeform 58"/>
          <p:cNvSpPr>
            <a:spLocks/>
          </p:cNvSpPr>
          <p:nvPr/>
        </p:nvSpPr>
        <p:spPr bwMode="auto">
          <a:xfrm>
            <a:off x="6111524" y="2732291"/>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52" name="Freeform 59"/>
          <p:cNvSpPr>
            <a:spLocks/>
          </p:cNvSpPr>
          <p:nvPr/>
        </p:nvSpPr>
        <p:spPr bwMode="auto">
          <a:xfrm>
            <a:off x="5922435" y="3127578"/>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8153" name="Group 138"/>
          <p:cNvGrpSpPr>
            <a:grpSpLocks/>
          </p:cNvGrpSpPr>
          <p:nvPr/>
        </p:nvGrpSpPr>
        <p:grpSpPr bwMode="auto">
          <a:xfrm>
            <a:off x="3601159" y="2003429"/>
            <a:ext cx="3103034" cy="3082925"/>
            <a:chOff x="2552" y="1262"/>
            <a:chExt cx="2199" cy="1942"/>
          </a:xfrm>
        </p:grpSpPr>
        <p:sp>
          <p:nvSpPr>
            <p:cNvPr id="48180" name="Freeform 4"/>
            <p:cNvSpPr>
              <a:spLocks/>
            </p:cNvSpPr>
            <p:nvPr/>
          </p:nvSpPr>
          <p:spPr bwMode="auto">
            <a:xfrm>
              <a:off x="2843" y="1262"/>
              <a:ext cx="457" cy="269"/>
            </a:xfrm>
            <a:custGeom>
              <a:avLst/>
              <a:gdLst>
                <a:gd name="T0" fmla="*/ 0 w 89"/>
                <a:gd name="T1" fmla="*/ 5957 h 55"/>
                <a:gd name="T2" fmla="*/ 688 w 89"/>
                <a:gd name="T3" fmla="*/ 0 h 55"/>
                <a:gd name="T4" fmla="*/ 5956 w 89"/>
                <a:gd name="T5" fmla="*/ 357 h 55"/>
                <a:gd name="T6" fmla="*/ 11102 w 89"/>
                <a:gd name="T7" fmla="*/ 479 h 55"/>
                <a:gd name="T8" fmla="*/ 11102 w 89"/>
                <a:gd name="T9" fmla="*/ 572 h 55"/>
                <a:gd name="T10" fmla="*/ 11230 w 89"/>
                <a:gd name="T11" fmla="*/ 1052 h 55"/>
                <a:gd name="T12" fmla="*/ 11230 w 89"/>
                <a:gd name="T13" fmla="*/ 1174 h 55"/>
                <a:gd name="T14" fmla="*/ 11102 w 89"/>
                <a:gd name="T15" fmla="*/ 1531 h 55"/>
                <a:gd name="T16" fmla="*/ 11102 w 89"/>
                <a:gd name="T17" fmla="*/ 2103 h 55"/>
                <a:gd name="T18" fmla="*/ 11363 w 89"/>
                <a:gd name="T19" fmla="*/ 2680 h 55"/>
                <a:gd name="T20" fmla="*/ 11497 w 89"/>
                <a:gd name="T21" fmla="*/ 2920 h 55"/>
                <a:gd name="T22" fmla="*/ 11656 w 89"/>
                <a:gd name="T23" fmla="*/ 3517 h 55"/>
                <a:gd name="T24" fmla="*/ 11656 w 89"/>
                <a:gd name="T25" fmla="*/ 4451 h 55"/>
                <a:gd name="T26" fmla="*/ 11784 w 89"/>
                <a:gd name="T27" fmla="*/ 4690 h 55"/>
                <a:gd name="T28" fmla="*/ 11784 w 89"/>
                <a:gd name="T29" fmla="*/ 5023 h 55"/>
                <a:gd name="T30" fmla="*/ 11784 w 89"/>
                <a:gd name="T31" fmla="*/ 5145 h 55"/>
                <a:gd name="T32" fmla="*/ 12051 w 89"/>
                <a:gd name="T33" fmla="*/ 5957 h 55"/>
                <a:gd name="T34" fmla="*/ 12051 w 89"/>
                <a:gd name="T35" fmla="*/ 6197 h 55"/>
                <a:gd name="T36" fmla="*/ 12051 w 89"/>
                <a:gd name="T37" fmla="*/ 6436 h 55"/>
                <a:gd name="T38" fmla="*/ 0 w 89"/>
                <a:gd name="T39" fmla="*/ 5957 h 55"/>
                <a:gd name="T40" fmla="*/ 0 w 89"/>
                <a:gd name="T41" fmla="*/ 595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81" name="Freeform 6"/>
            <p:cNvSpPr>
              <a:spLocks/>
            </p:cNvSpPr>
            <p:nvPr/>
          </p:nvSpPr>
          <p:spPr bwMode="auto">
            <a:xfrm>
              <a:off x="2807" y="1760"/>
              <a:ext cx="571" cy="268"/>
            </a:xfrm>
            <a:custGeom>
              <a:avLst/>
              <a:gdLst>
                <a:gd name="T0" fmla="*/ 0 w 111"/>
                <a:gd name="T1" fmla="*/ 3942 h 55"/>
                <a:gd name="T2" fmla="*/ 396 w 111"/>
                <a:gd name="T3" fmla="*/ 0 h 55"/>
                <a:gd name="T4" fmla="*/ 9789 w 111"/>
                <a:gd name="T5" fmla="*/ 356 h 55"/>
                <a:gd name="T6" fmla="*/ 10083 w 111"/>
                <a:gd name="T7" fmla="*/ 687 h 55"/>
                <a:gd name="T8" fmla="*/ 10345 w 111"/>
                <a:gd name="T9" fmla="*/ 687 h 55"/>
                <a:gd name="T10" fmla="*/ 10612 w 111"/>
                <a:gd name="T11" fmla="*/ 570 h 55"/>
                <a:gd name="T12" fmla="*/ 10746 w 111"/>
                <a:gd name="T13" fmla="*/ 687 h 55"/>
                <a:gd name="T14" fmla="*/ 10900 w 111"/>
                <a:gd name="T15" fmla="*/ 1043 h 55"/>
                <a:gd name="T16" fmla="*/ 11168 w 111"/>
                <a:gd name="T17" fmla="*/ 1043 h 55"/>
                <a:gd name="T18" fmla="*/ 11302 w 111"/>
                <a:gd name="T19" fmla="*/ 1043 h 55"/>
                <a:gd name="T20" fmla="*/ 11564 w 111"/>
                <a:gd name="T21" fmla="*/ 809 h 55"/>
                <a:gd name="T22" fmla="*/ 11857 w 111"/>
                <a:gd name="T23" fmla="*/ 809 h 55"/>
                <a:gd name="T24" fmla="*/ 12120 w 111"/>
                <a:gd name="T25" fmla="*/ 926 h 55"/>
                <a:gd name="T26" fmla="*/ 12809 w 111"/>
                <a:gd name="T27" fmla="*/ 1282 h 55"/>
                <a:gd name="T28" fmla="*/ 13205 w 111"/>
                <a:gd name="T29" fmla="*/ 1496 h 55"/>
                <a:gd name="T30" fmla="*/ 13205 w 111"/>
                <a:gd name="T31" fmla="*/ 1735 h 55"/>
                <a:gd name="T32" fmla="*/ 13467 w 111"/>
                <a:gd name="T33" fmla="*/ 1852 h 55"/>
                <a:gd name="T34" fmla="*/ 13467 w 111"/>
                <a:gd name="T35" fmla="*/ 1969 h 55"/>
                <a:gd name="T36" fmla="*/ 13339 w 111"/>
                <a:gd name="T37" fmla="*/ 2207 h 55"/>
                <a:gd name="T38" fmla="*/ 13467 w 111"/>
                <a:gd name="T39" fmla="*/ 2422 h 55"/>
                <a:gd name="T40" fmla="*/ 13601 w 111"/>
                <a:gd name="T41" fmla="*/ 2777 h 55"/>
                <a:gd name="T42" fmla="*/ 13761 w 111"/>
                <a:gd name="T43" fmla="*/ 2894 h 55"/>
                <a:gd name="T44" fmla="*/ 13761 w 111"/>
                <a:gd name="T45" fmla="*/ 3016 h 55"/>
                <a:gd name="T46" fmla="*/ 13761 w 111"/>
                <a:gd name="T47" fmla="*/ 3231 h 55"/>
                <a:gd name="T48" fmla="*/ 14023 w 111"/>
                <a:gd name="T49" fmla="*/ 3348 h 55"/>
                <a:gd name="T50" fmla="*/ 14157 w 111"/>
                <a:gd name="T51" fmla="*/ 3465 h 55"/>
                <a:gd name="T52" fmla="*/ 14023 w 111"/>
                <a:gd name="T53" fmla="*/ 3703 h 55"/>
                <a:gd name="T54" fmla="*/ 14023 w 111"/>
                <a:gd name="T55" fmla="*/ 3942 h 55"/>
                <a:gd name="T56" fmla="*/ 14290 w 111"/>
                <a:gd name="T57" fmla="*/ 4059 h 55"/>
                <a:gd name="T58" fmla="*/ 14290 w 111"/>
                <a:gd name="T59" fmla="*/ 4273 h 55"/>
                <a:gd name="T60" fmla="*/ 14157 w 111"/>
                <a:gd name="T61" fmla="*/ 4390 h 55"/>
                <a:gd name="T62" fmla="*/ 14290 w 111"/>
                <a:gd name="T63" fmla="*/ 4512 h 55"/>
                <a:gd name="T64" fmla="*/ 14424 w 111"/>
                <a:gd name="T65" fmla="*/ 4751 h 55"/>
                <a:gd name="T66" fmla="*/ 14290 w 111"/>
                <a:gd name="T67" fmla="*/ 4868 h 55"/>
                <a:gd name="T68" fmla="*/ 14424 w 111"/>
                <a:gd name="T69" fmla="*/ 5082 h 55"/>
                <a:gd name="T70" fmla="*/ 14424 w 111"/>
                <a:gd name="T71" fmla="*/ 5199 h 55"/>
                <a:gd name="T72" fmla="*/ 14553 w 111"/>
                <a:gd name="T73" fmla="*/ 5316 h 55"/>
                <a:gd name="T74" fmla="*/ 14712 w 111"/>
                <a:gd name="T75" fmla="*/ 5555 h 55"/>
                <a:gd name="T76" fmla="*/ 14846 w 111"/>
                <a:gd name="T77" fmla="*/ 5794 h 55"/>
                <a:gd name="T78" fmla="*/ 15108 w 111"/>
                <a:gd name="T79" fmla="*/ 6008 h 55"/>
                <a:gd name="T80" fmla="*/ 15108 w 111"/>
                <a:gd name="T81" fmla="*/ 6125 h 55"/>
                <a:gd name="T82" fmla="*/ 15108 w 111"/>
                <a:gd name="T83" fmla="*/ 6247 h 55"/>
                <a:gd name="T84" fmla="*/ 15108 w 111"/>
                <a:gd name="T85" fmla="*/ 6364 h 55"/>
                <a:gd name="T86" fmla="*/ 3416 w 111"/>
                <a:gd name="T87" fmla="*/ 6125 h 55"/>
                <a:gd name="T88" fmla="*/ 3544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82" name="Freeform 8"/>
            <p:cNvSpPr>
              <a:spLocks/>
            </p:cNvSpPr>
            <p:nvPr/>
          </p:nvSpPr>
          <p:spPr bwMode="auto">
            <a:xfrm>
              <a:off x="2848" y="2262"/>
              <a:ext cx="595" cy="293"/>
            </a:xfrm>
            <a:custGeom>
              <a:avLst/>
              <a:gdLst>
                <a:gd name="T0" fmla="*/ 1893 w 116"/>
                <a:gd name="T1" fmla="*/ 117 h 60"/>
                <a:gd name="T2" fmla="*/ 0 w 116"/>
                <a:gd name="T3" fmla="*/ 1050 h 60"/>
                <a:gd name="T4" fmla="*/ 5396 w 116"/>
                <a:gd name="T5" fmla="*/ 5128 h 60"/>
                <a:gd name="T6" fmla="*/ 5658 w 116"/>
                <a:gd name="T7" fmla="*/ 5245 h 60"/>
                <a:gd name="T8" fmla="*/ 6078 w 116"/>
                <a:gd name="T9" fmla="*/ 5582 h 60"/>
                <a:gd name="T10" fmla="*/ 6473 w 116"/>
                <a:gd name="T11" fmla="*/ 5484 h 60"/>
                <a:gd name="T12" fmla="*/ 6735 w 116"/>
                <a:gd name="T13" fmla="*/ 5582 h 60"/>
                <a:gd name="T14" fmla="*/ 6894 w 116"/>
                <a:gd name="T15" fmla="*/ 5821 h 60"/>
                <a:gd name="T16" fmla="*/ 7417 w 116"/>
                <a:gd name="T17" fmla="*/ 5938 h 60"/>
                <a:gd name="T18" fmla="*/ 7684 w 116"/>
                <a:gd name="T19" fmla="*/ 6055 h 60"/>
                <a:gd name="T20" fmla="*/ 7971 w 116"/>
                <a:gd name="T21" fmla="*/ 5938 h 60"/>
                <a:gd name="T22" fmla="*/ 8233 w 116"/>
                <a:gd name="T23" fmla="*/ 6177 h 60"/>
                <a:gd name="T24" fmla="*/ 8761 w 116"/>
                <a:gd name="T25" fmla="*/ 6177 h 60"/>
                <a:gd name="T26" fmla="*/ 9048 w 116"/>
                <a:gd name="T27" fmla="*/ 6417 h 60"/>
                <a:gd name="T28" fmla="*/ 9181 w 116"/>
                <a:gd name="T29" fmla="*/ 6632 h 60"/>
                <a:gd name="T30" fmla="*/ 9576 w 116"/>
                <a:gd name="T31" fmla="*/ 6509 h 60"/>
                <a:gd name="T32" fmla="*/ 10130 w 116"/>
                <a:gd name="T33" fmla="*/ 6749 h 60"/>
                <a:gd name="T34" fmla="*/ 10392 w 116"/>
                <a:gd name="T35" fmla="*/ 6632 h 60"/>
                <a:gd name="T36" fmla="*/ 10654 w 116"/>
                <a:gd name="T37" fmla="*/ 6632 h 60"/>
                <a:gd name="T38" fmla="*/ 10654 w 116"/>
                <a:gd name="T39" fmla="*/ 6988 h 60"/>
                <a:gd name="T40" fmla="*/ 10787 w 116"/>
                <a:gd name="T41" fmla="*/ 6749 h 60"/>
                <a:gd name="T42" fmla="*/ 11074 w 116"/>
                <a:gd name="T43" fmla="*/ 6509 h 60"/>
                <a:gd name="T44" fmla="*/ 11208 w 116"/>
                <a:gd name="T45" fmla="*/ 6632 h 60"/>
                <a:gd name="T46" fmla="*/ 11469 w 116"/>
                <a:gd name="T47" fmla="*/ 6749 h 60"/>
                <a:gd name="T48" fmla="*/ 11736 w 116"/>
                <a:gd name="T49" fmla="*/ 6632 h 60"/>
                <a:gd name="T50" fmla="*/ 11736 w 116"/>
                <a:gd name="T51" fmla="*/ 6749 h 60"/>
                <a:gd name="T52" fmla="*/ 12156 w 116"/>
                <a:gd name="T53" fmla="*/ 6988 h 60"/>
                <a:gd name="T54" fmla="*/ 12551 w 116"/>
                <a:gd name="T55" fmla="*/ 6749 h 60"/>
                <a:gd name="T56" fmla="*/ 13367 w 116"/>
                <a:gd name="T57" fmla="*/ 6509 h 60"/>
                <a:gd name="T58" fmla="*/ 13629 w 116"/>
                <a:gd name="T59" fmla="*/ 6509 h 60"/>
                <a:gd name="T60" fmla="*/ 14311 w 116"/>
                <a:gd name="T61" fmla="*/ 6509 h 60"/>
                <a:gd name="T62" fmla="*/ 15260 w 116"/>
                <a:gd name="T63" fmla="*/ 6866 h 60"/>
                <a:gd name="T64" fmla="*/ 15521 w 116"/>
                <a:gd name="T65" fmla="*/ 6988 h 60"/>
                <a:gd name="T66" fmla="*/ 15655 w 116"/>
                <a:gd name="T67" fmla="*/ 3599 h 60"/>
                <a:gd name="T68" fmla="*/ 15393 w 116"/>
                <a:gd name="T69" fmla="*/ 3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83" name="Freeform 9"/>
            <p:cNvSpPr>
              <a:spLocks/>
            </p:cNvSpPr>
            <p:nvPr/>
          </p:nvSpPr>
          <p:spPr bwMode="auto">
            <a:xfrm>
              <a:off x="3296"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84" name="Freeform 10"/>
            <p:cNvSpPr>
              <a:spLocks/>
            </p:cNvSpPr>
            <p:nvPr/>
          </p:nvSpPr>
          <p:spPr bwMode="auto">
            <a:xfrm>
              <a:off x="3353"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85" name="Freeform 12"/>
            <p:cNvSpPr>
              <a:spLocks/>
            </p:cNvSpPr>
            <p:nvPr/>
          </p:nvSpPr>
          <p:spPr bwMode="auto">
            <a:xfrm>
              <a:off x="3787" y="2057"/>
              <a:ext cx="509" cy="249"/>
            </a:xfrm>
            <a:custGeom>
              <a:avLst/>
              <a:gdLst>
                <a:gd name="T0" fmla="*/ 2725 w 99"/>
                <a:gd name="T1" fmla="*/ 5698 h 51"/>
                <a:gd name="T2" fmla="*/ 2591 w 99"/>
                <a:gd name="T3" fmla="*/ 5458 h 51"/>
                <a:gd name="T4" fmla="*/ 2987 w 99"/>
                <a:gd name="T5" fmla="*/ 5458 h 51"/>
                <a:gd name="T6" fmla="*/ 10864 w 99"/>
                <a:gd name="T7" fmla="*/ 4765 h 51"/>
                <a:gd name="T8" fmla="*/ 11553 w 99"/>
                <a:gd name="T9" fmla="*/ 4433 h 51"/>
                <a:gd name="T10" fmla="*/ 12108 w 99"/>
                <a:gd name="T11" fmla="*/ 4077 h 51"/>
                <a:gd name="T12" fmla="*/ 12108 w 99"/>
                <a:gd name="T13" fmla="*/ 3838 h 51"/>
                <a:gd name="T14" fmla="*/ 12237 w 99"/>
                <a:gd name="T15" fmla="*/ 3598 h 51"/>
                <a:gd name="T16" fmla="*/ 13455 w 99"/>
                <a:gd name="T17" fmla="*/ 2671 h 51"/>
                <a:gd name="T18" fmla="*/ 13321 w 99"/>
                <a:gd name="T19" fmla="*/ 2549 h 51"/>
                <a:gd name="T20" fmla="*/ 13193 w 99"/>
                <a:gd name="T21" fmla="*/ 2456 h 51"/>
                <a:gd name="T22" fmla="*/ 12900 w 99"/>
                <a:gd name="T23" fmla="*/ 2334 h 51"/>
                <a:gd name="T24" fmla="*/ 12766 w 99"/>
                <a:gd name="T25" fmla="*/ 2334 h 51"/>
                <a:gd name="T26" fmla="*/ 12237 w 99"/>
                <a:gd name="T27" fmla="*/ 1621 h 51"/>
                <a:gd name="T28" fmla="*/ 12108 w 99"/>
                <a:gd name="T29" fmla="*/ 1406 h 51"/>
                <a:gd name="T30" fmla="*/ 12108 w 99"/>
                <a:gd name="T31" fmla="*/ 928 h 51"/>
                <a:gd name="T32" fmla="*/ 11815 w 99"/>
                <a:gd name="T33" fmla="*/ 810 h 51"/>
                <a:gd name="T34" fmla="*/ 11419 w 99"/>
                <a:gd name="T35" fmla="*/ 478 h 51"/>
                <a:gd name="T36" fmla="*/ 11157 w 99"/>
                <a:gd name="T37" fmla="*/ 478 h 51"/>
                <a:gd name="T38" fmla="*/ 10997 w 99"/>
                <a:gd name="T39" fmla="*/ 693 h 51"/>
                <a:gd name="T40" fmla="*/ 10602 w 99"/>
                <a:gd name="T41" fmla="*/ 693 h 51"/>
                <a:gd name="T42" fmla="*/ 10206 w 99"/>
                <a:gd name="T43" fmla="*/ 693 h 51"/>
                <a:gd name="T44" fmla="*/ 9650 w 99"/>
                <a:gd name="T45" fmla="*/ 571 h 51"/>
                <a:gd name="T46" fmla="*/ 8961 w 99"/>
                <a:gd name="T47" fmla="*/ 478 h 51"/>
                <a:gd name="T48" fmla="*/ 8566 w 99"/>
                <a:gd name="T49" fmla="*/ 0 h 51"/>
                <a:gd name="T50" fmla="*/ 8298 w 99"/>
                <a:gd name="T51" fmla="*/ 117 h 51"/>
                <a:gd name="T52" fmla="*/ 7877 w 99"/>
                <a:gd name="T53" fmla="*/ 0 h 51"/>
                <a:gd name="T54" fmla="*/ 7877 w 99"/>
                <a:gd name="T55" fmla="*/ 239 h 51"/>
                <a:gd name="T56" fmla="*/ 7877 w 99"/>
                <a:gd name="T57" fmla="*/ 693 h 51"/>
                <a:gd name="T58" fmla="*/ 7481 w 99"/>
                <a:gd name="T59" fmla="*/ 928 h 51"/>
                <a:gd name="T60" fmla="*/ 6925 w 99"/>
                <a:gd name="T61" fmla="*/ 928 h 51"/>
                <a:gd name="T62" fmla="*/ 6267 w 99"/>
                <a:gd name="T63" fmla="*/ 2099 h 51"/>
                <a:gd name="T64" fmla="*/ 5712 w 99"/>
                <a:gd name="T65" fmla="*/ 2456 h 51"/>
                <a:gd name="T66" fmla="*/ 5311 w 99"/>
                <a:gd name="T67" fmla="*/ 2217 h 51"/>
                <a:gd name="T68" fmla="*/ 5023 w 99"/>
                <a:gd name="T69" fmla="*/ 2788 h 51"/>
                <a:gd name="T70" fmla="*/ 4756 w 99"/>
                <a:gd name="T71" fmla="*/ 2788 h 51"/>
                <a:gd name="T72" fmla="*/ 4360 w 99"/>
                <a:gd name="T73" fmla="*/ 2671 h 51"/>
                <a:gd name="T74" fmla="*/ 4072 w 99"/>
                <a:gd name="T75" fmla="*/ 3027 h 51"/>
                <a:gd name="T76" fmla="*/ 3542 w 99"/>
                <a:gd name="T77" fmla="*/ 2788 h 51"/>
                <a:gd name="T78" fmla="*/ 2725 w 99"/>
                <a:gd name="T79" fmla="*/ 2910 h 51"/>
                <a:gd name="T80" fmla="*/ 2725 w 99"/>
                <a:gd name="T81" fmla="*/ 3144 h 51"/>
                <a:gd name="T82" fmla="*/ 2458 w 99"/>
                <a:gd name="T83" fmla="*/ 3144 h 51"/>
                <a:gd name="T84" fmla="*/ 2458 w 99"/>
                <a:gd name="T85" fmla="*/ 3144 h 51"/>
                <a:gd name="T86" fmla="*/ 2298 w 99"/>
                <a:gd name="T87" fmla="*/ 3481 h 51"/>
                <a:gd name="T88" fmla="*/ 2298 w 99"/>
                <a:gd name="T89" fmla="*/ 3481 h 51"/>
                <a:gd name="T90" fmla="*/ 2458 w 99"/>
                <a:gd name="T91" fmla="*/ 3838 h 51"/>
                <a:gd name="T92" fmla="*/ 1640 w 99"/>
                <a:gd name="T93" fmla="*/ 3955 h 51"/>
                <a:gd name="T94" fmla="*/ 1769 w 99"/>
                <a:gd name="T95" fmla="*/ 4648 h 51"/>
                <a:gd name="T96" fmla="*/ 1347 w 99"/>
                <a:gd name="T97" fmla="*/ 4531 h 51"/>
                <a:gd name="T98" fmla="*/ 817 w 99"/>
                <a:gd name="T99" fmla="*/ 4433 h 51"/>
                <a:gd name="T100" fmla="*/ 555 w 99"/>
                <a:gd name="T101" fmla="*/ 4887 h 51"/>
                <a:gd name="T102" fmla="*/ 555 w 99"/>
                <a:gd name="T103" fmla="*/ 4887 h 51"/>
                <a:gd name="T104" fmla="*/ 689 w 99"/>
                <a:gd name="T105" fmla="*/ 5126 h 51"/>
                <a:gd name="T106" fmla="*/ 396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86" name="Freeform 13"/>
            <p:cNvSpPr>
              <a:spLocks/>
            </p:cNvSpPr>
            <p:nvPr/>
          </p:nvSpPr>
          <p:spPr bwMode="auto">
            <a:xfrm>
              <a:off x="3742"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87" name="Freeform 14"/>
            <p:cNvSpPr>
              <a:spLocks/>
            </p:cNvSpPr>
            <p:nvPr/>
          </p:nvSpPr>
          <p:spPr bwMode="auto">
            <a:xfrm>
              <a:off x="3890" y="2409"/>
              <a:ext cx="266" cy="404"/>
            </a:xfrm>
            <a:custGeom>
              <a:avLst/>
              <a:gdLst>
                <a:gd name="T0" fmla="*/ 0 w 52"/>
                <a:gd name="T1" fmla="*/ 355 h 83"/>
                <a:gd name="T2" fmla="*/ 133 w 52"/>
                <a:gd name="T3" fmla="*/ 569 h 83"/>
                <a:gd name="T4" fmla="*/ 0 w 52"/>
                <a:gd name="T5" fmla="*/ 6347 h 83"/>
                <a:gd name="T6" fmla="*/ 0 w 52"/>
                <a:gd name="T7" fmla="*/ 6561 h 83"/>
                <a:gd name="T8" fmla="*/ 394 w 52"/>
                <a:gd name="T9" fmla="*/ 9453 h 83"/>
                <a:gd name="T10" fmla="*/ 522 w 52"/>
                <a:gd name="T11" fmla="*/ 9453 h 83"/>
                <a:gd name="T12" fmla="*/ 680 w 52"/>
                <a:gd name="T13" fmla="*/ 9336 h 83"/>
                <a:gd name="T14" fmla="*/ 941 w 52"/>
                <a:gd name="T15" fmla="*/ 9453 h 83"/>
                <a:gd name="T16" fmla="*/ 1074 w 52"/>
                <a:gd name="T17" fmla="*/ 9336 h 83"/>
                <a:gd name="T18" fmla="*/ 1074 w 52"/>
                <a:gd name="T19" fmla="*/ 8883 h 83"/>
                <a:gd name="T20" fmla="*/ 1202 w 52"/>
                <a:gd name="T21" fmla="*/ 8649 h 83"/>
                <a:gd name="T22" fmla="*/ 1335 w 52"/>
                <a:gd name="T23" fmla="*/ 8883 h 83"/>
                <a:gd name="T24" fmla="*/ 1335 w 52"/>
                <a:gd name="T25" fmla="*/ 9005 h 83"/>
                <a:gd name="T26" fmla="*/ 1463 w 52"/>
                <a:gd name="T27" fmla="*/ 9214 h 83"/>
                <a:gd name="T28" fmla="*/ 1755 w 52"/>
                <a:gd name="T29" fmla="*/ 9569 h 83"/>
                <a:gd name="T30" fmla="*/ 1882 w 52"/>
                <a:gd name="T31" fmla="*/ 9569 h 83"/>
                <a:gd name="T32" fmla="*/ 2015 w 52"/>
                <a:gd name="T33" fmla="*/ 9569 h 83"/>
                <a:gd name="T34" fmla="*/ 2276 w 52"/>
                <a:gd name="T35" fmla="*/ 9336 h 83"/>
                <a:gd name="T36" fmla="*/ 2276 w 52"/>
                <a:gd name="T37" fmla="*/ 9336 h 83"/>
                <a:gd name="T38" fmla="*/ 2409 w 52"/>
                <a:gd name="T39" fmla="*/ 9214 h 83"/>
                <a:gd name="T40" fmla="*/ 2409 w 52"/>
                <a:gd name="T41" fmla="*/ 9214 h 83"/>
                <a:gd name="T42" fmla="*/ 2409 w 52"/>
                <a:gd name="T43" fmla="*/ 9122 h 83"/>
                <a:gd name="T44" fmla="*/ 2276 w 52"/>
                <a:gd name="T45" fmla="*/ 9122 h 83"/>
                <a:gd name="T46" fmla="*/ 2276 w 52"/>
                <a:gd name="T47" fmla="*/ 9005 h 83"/>
                <a:gd name="T48" fmla="*/ 2409 w 52"/>
                <a:gd name="T49" fmla="*/ 8883 h 83"/>
                <a:gd name="T50" fmla="*/ 2409 w 52"/>
                <a:gd name="T51" fmla="*/ 8766 h 83"/>
                <a:gd name="T52" fmla="*/ 2143 w 52"/>
                <a:gd name="T53" fmla="*/ 8649 h 83"/>
                <a:gd name="T54" fmla="*/ 2143 w 52"/>
                <a:gd name="T55" fmla="*/ 8649 h 83"/>
                <a:gd name="T56" fmla="*/ 2015 w 52"/>
                <a:gd name="T57" fmla="*/ 8649 h 83"/>
                <a:gd name="T58" fmla="*/ 1882 w 52"/>
                <a:gd name="T59" fmla="*/ 8411 h 83"/>
                <a:gd name="T60" fmla="*/ 1882 w 52"/>
                <a:gd name="T61" fmla="*/ 8294 h 83"/>
                <a:gd name="T62" fmla="*/ 1882 w 52"/>
                <a:gd name="T63" fmla="*/ 8197 h 83"/>
                <a:gd name="T64" fmla="*/ 1882 w 52"/>
                <a:gd name="T65" fmla="*/ 8197 h 83"/>
                <a:gd name="T66" fmla="*/ 1882 w 52"/>
                <a:gd name="T67" fmla="*/ 8080 h 83"/>
                <a:gd name="T68" fmla="*/ 6962 w 52"/>
                <a:gd name="T69" fmla="*/ 7603 h 83"/>
                <a:gd name="T70" fmla="*/ 6962 w 52"/>
                <a:gd name="T71" fmla="*/ 7486 h 83"/>
                <a:gd name="T72" fmla="*/ 6701 w 52"/>
                <a:gd name="T73" fmla="*/ 7272 h 83"/>
                <a:gd name="T74" fmla="*/ 6701 w 52"/>
                <a:gd name="T75" fmla="*/ 6683 h 83"/>
                <a:gd name="T76" fmla="*/ 6435 w 52"/>
                <a:gd name="T77" fmla="*/ 6347 h 83"/>
                <a:gd name="T78" fmla="*/ 6435 w 52"/>
                <a:gd name="T79" fmla="*/ 5992 h 83"/>
                <a:gd name="T80" fmla="*/ 6568 w 52"/>
                <a:gd name="T81" fmla="*/ 5758 h 83"/>
                <a:gd name="T82" fmla="*/ 6568 w 52"/>
                <a:gd name="T83" fmla="*/ 5427 h 83"/>
                <a:gd name="T84" fmla="*/ 6701 w 52"/>
                <a:gd name="T85" fmla="*/ 5189 h 83"/>
                <a:gd name="T86" fmla="*/ 6829 w 52"/>
                <a:gd name="T87" fmla="*/ 5189 h 83"/>
                <a:gd name="T88" fmla="*/ 6568 w 52"/>
                <a:gd name="T89" fmla="*/ 5072 h 83"/>
                <a:gd name="T90" fmla="*/ 6701 w 52"/>
                <a:gd name="T91" fmla="*/ 4833 h 83"/>
                <a:gd name="T92" fmla="*/ 6568 w 52"/>
                <a:gd name="T93" fmla="*/ 4736 h 83"/>
                <a:gd name="T94" fmla="*/ 6435 w 52"/>
                <a:gd name="T95" fmla="*/ 4619 h 83"/>
                <a:gd name="T96" fmla="*/ 6282 w 52"/>
                <a:gd name="T97" fmla="*/ 4502 h 83"/>
                <a:gd name="T98" fmla="*/ 6149 w 52"/>
                <a:gd name="T99" fmla="*/ 4264 h 83"/>
                <a:gd name="T100" fmla="*/ 6021 w 52"/>
                <a:gd name="T101" fmla="*/ 4147 h 83"/>
                <a:gd name="T102" fmla="*/ 4814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88" name="Freeform 16"/>
            <p:cNvSpPr>
              <a:spLocks/>
            </p:cNvSpPr>
            <p:nvPr/>
          </p:nvSpPr>
          <p:spPr bwMode="auto">
            <a:xfrm>
              <a:off x="4141"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89" name="Freeform 18"/>
            <p:cNvSpPr>
              <a:spLocks/>
            </p:cNvSpPr>
            <p:nvPr/>
          </p:nvSpPr>
          <p:spPr bwMode="auto">
            <a:xfrm>
              <a:off x="4243" y="1896"/>
              <a:ext cx="313" cy="293"/>
            </a:xfrm>
            <a:custGeom>
              <a:avLst/>
              <a:gdLst>
                <a:gd name="T0" fmla="*/ 2714 w 61"/>
                <a:gd name="T1" fmla="*/ 0 h 60"/>
                <a:gd name="T2" fmla="*/ 2714 w 61"/>
                <a:gd name="T3" fmla="*/ 356 h 60"/>
                <a:gd name="T4" fmla="*/ 2843 w 61"/>
                <a:gd name="T5" fmla="*/ 571 h 60"/>
                <a:gd name="T6" fmla="*/ 2555 w 61"/>
                <a:gd name="T7" fmla="*/ 1504 h 60"/>
                <a:gd name="T8" fmla="*/ 2555 w 61"/>
                <a:gd name="T9" fmla="*/ 1738 h 60"/>
                <a:gd name="T10" fmla="*/ 2422 w 61"/>
                <a:gd name="T11" fmla="*/ 2217 h 60"/>
                <a:gd name="T12" fmla="*/ 2027 w 61"/>
                <a:gd name="T13" fmla="*/ 2554 h 60"/>
                <a:gd name="T14" fmla="*/ 1765 w 61"/>
                <a:gd name="T15" fmla="*/ 2671 h 60"/>
                <a:gd name="T16" fmla="*/ 1473 w 61"/>
                <a:gd name="T17" fmla="*/ 2788 h 60"/>
                <a:gd name="T18" fmla="*/ 1344 w 61"/>
                <a:gd name="T19" fmla="*/ 3028 h 60"/>
                <a:gd name="T20" fmla="*/ 1211 w 61"/>
                <a:gd name="T21" fmla="*/ 3506 h 60"/>
                <a:gd name="T22" fmla="*/ 816 w 61"/>
                <a:gd name="T23" fmla="*/ 3506 h 60"/>
                <a:gd name="T24" fmla="*/ 554 w 61"/>
                <a:gd name="T25" fmla="*/ 3960 h 60"/>
                <a:gd name="T26" fmla="*/ 554 w 61"/>
                <a:gd name="T27" fmla="*/ 4434 h 60"/>
                <a:gd name="T28" fmla="*/ 262 w 61"/>
                <a:gd name="T29" fmla="*/ 4771 h 60"/>
                <a:gd name="T30" fmla="*/ 0 w 61"/>
                <a:gd name="T31" fmla="*/ 5010 h 60"/>
                <a:gd name="T32" fmla="*/ 0 w 61"/>
                <a:gd name="T33" fmla="*/ 5367 h 60"/>
                <a:gd name="T34" fmla="*/ 395 w 61"/>
                <a:gd name="T35" fmla="*/ 5938 h 60"/>
                <a:gd name="T36" fmla="*/ 816 w 61"/>
                <a:gd name="T37" fmla="*/ 6295 h 60"/>
                <a:gd name="T38" fmla="*/ 1078 w 61"/>
                <a:gd name="T39" fmla="*/ 6295 h 60"/>
                <a:gd name="T40" fmla="*/ 1078 w 61"/>
                <a:gd name="T41" fmla="*/ 6417 h 60"/>
                <a:gd name="T42" fmla="*/ 1344 w 61"/>
                <a:gd name="T43" fmla="*/ 6417 h 60"/>
                <a:gd name="T44" fmla="*/ 1344 w 61"/>
                <a:gd name="T45" fmla="*/ 6632 h 60"/>
                <a:gd name="T46" fmla="*/ 2027 w 61"/>
                <a:gd name="T47" fmla="*/ 6988 h 60"/>
                <a:gd name="T48" fmla="*/ 2422 w 61"/>
                <a:gd name="T49" fmla="*/ 6866 h 60"/>
                <a:gd name="T50" fmla="*/ 2555 w 61"/>
                <a:gd name="T51" fmla="*/ 6632 h 60"/>
                <a:gd name="T52" fmla="*/ 2843 w 61"/>
                <a:gd name="T53" fmla="*/ 6866 h 60"/>
                <a:gd name="T54" fmla="*/ 3371 w 61"/>
                <a:gd name="T55" fmla="*/ 6632 h 60"/>
                <a:gd name="T56" fmla="*/ 3499 w 61"/>
                <a:gd name="T57" fmla="*/ 6417 h 60"/>
                <a:gd name="T58" fmla="*/ 4054 w 61"/>
                <a:gd name="T59" fmla="*/ 6177 h 60"/>
                <a:gd name="T60" fmla="*/ 4449 w 61"/>
                <a:gd name="T61" fmla="*/ 5938 h 60"/>
                <a:gd name="T62" fmla="*/ 4449 w 61"/>
                <a:gd name="T63" fmla="*/ 5582 h 60"/>
                <a:gd name="T64" fmla="*/ 5136 w 61"/>
                <a:gd name="T65" fmla="*/ 3721 h 60"/>
                <a:gd name="T66" fmla="*/ 5398 w 61"/>
                <a:gd name="T67" fmla="*/ 3838 h 60"/>
                <a:gd name="T68" fmla="*/ 5531 w 61"/>
                <a:gd name="T69" fmla="*/ 4078 h 60"/>
                <a:gd name="T70" fmla="*/ 5952 w 61"/>
                <a:gd name="T71" fmla="*/ 3721 h 60"/>
                <a:gd name="T72" fmla="*/ 6214 w 61"/>
                <a:gd name="T73" fmla="*/ 3150 h 60"/>
                <a:gd name="T74" fmla="*/ 6609 w 61"/>
                <a:gd name="T75" fmla="*/ 2910 h 60"/>
                <a:gd name="T76" fmla="*/ 6896 w 61"/>
                <a:gd name="T77" fmla="*/ 2671 h 60"/>
                <a:gd name="T78" fmla="*/ 7030 w 61"/>
                <a:gd name="T79" fmla="*/ 2339 h 60"/>
                <a:gd name="T80" fmla="*/ 7030 w 61"/>
                <a:gd name="T81" fmla="*/ 2217 h 60"/>
                <a:gd name="T82" fmla="*/ 7030 w 61"/>
                <a:gd name="T83" fmla="*/ 1738 h 60"/>
                <a:gd name="T84" fmla="*/ 7979 w 61"/>
                <a:gd name="T85" fmla="*/ 2217 h 60"/>
                <a:gd name="T86" fmla="*/ 8107 w 61"/>
                <a:gd name="T87" fmla="*/ 2217 h 60"/>
                <a:gd name="T88" fmla="*/ 7979 w 61"/>
                <a:gd name="T89" fmla="*/ 1504 h 60"/>
                <a:gd name="T90" fmla="*/ 7846 w 61"/>
                <a:gd name="T91" fmla="*/ 1289 h 60"/>
                <a:gd name="T92" fmla="*/ 7558 w 61"/>
                <a:gd name="T93" fmla="*/ 1289 h 60"/>
                <a:gd name="T94" fmla="*/ 6896 w 61"/>
                <a:gd name="T95" fmla="*/ 1406 h 60"/>
                <a:gd name="T96" fmla="*/ 6609 w 61"/>
                <a:gd name="T97" fmla="*/ 1621 h 60"/>
                <a:gd name="T98" fmla="*/ 6214 w 61"/>
                <a:gd name="T99" fmla="*/ 1504 h 60"/>
                <a:gd name="T100" fmla="*/ 6080 w 61"/>
                <a:gd name="T101" fmla="*/ 1738 h 60"/>
                <a:gd name="T102" fmla="*/ 5685 w 61"/>
                <a:gd name="T103" fmla="*/ 1978 h 60"/>
                <a:gd name="T104" fmla="*/ 5265 w 61"/>
                <a:gd name="T105" fmla="*/ 2339 h 60"/>
                <a:gd name="T106" fmla="*/ 4869 w 61"/>
                <a:gd name="T107" fmla="*/ 1504 h 60"/>
                <a:gd name="T108" fmla="*/ 2843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90" name="Freeform 19"/>
            <p:cNvSpPr>
              <a:spLocks/>
            </p:cNvSpPr>
            <p:nvPr/>
          </p:nvSpPr>
          <p:spPr bwMode="auto">
            <a:xfrm>
              <a:off x="3433" y="2306"/>
              <a:ext cx="344" cy="302"/>
            </a:xfrm>
            <a:custGeom>
              <a:avLst/>
              <a:gdLst>
                <a:gd name="T0" fmla="*/ 0 w 67"/>
                <a:gd name="T1" fmla="*/ 356 h 62"/>
                <a:gd name="T2" fmla="*/ 8117 w 67"/>
                <a:gd name="T3" fmla="*/ 0 h 62"/>
                <a:gd name="T4" fmla="*/ 8117 w 67"/>
                <a:gd name="T5" fmla="*/ 117 h 62"/>
                <a:gd name="T6" fmla="*/ 8251 w 67"/>
                <a:gd name="T7" fmla="*/ 239 h 62"/>
                <a:gd name="T8" fmla="*/ 8384 w 67"/>
                <a:gd name="T9" fmla="*/ 356 h 62"/>
                <a:gd name="T10" fmla="*/ 8251 w 67"/>
                <a:gd name="T11" fmla="*/ 570 h 62"/>
                <a:gd name="T12" fmla="*/ 8117 w 67"/>
                <a:gd name="T13" fmla="*/ 687 h 62"/>
                <a:gd name="T14" fmla="*/ 7856 w 67"/>
                <a:gd name="T15" fmla="*/ 925 h 62"/>
                <a:gd name="T16" fmla="*/ 7856 w 67"/>
                <a:gd name="T17" fmla="*/ 1042 h 62"/>
                <a:gd name="T18" fmla="*/ 9067 w 67"/>
                <a:gd name="T19" fmla="*/ 1042 h 62"/>
                <a:gd name="T20" fmla="*/ 9067 w 67"/>
                <a:gd name="T21" fmla="*/ 1042 h 62"/>
                <a:gd name="T22" fmla="*/ 9067 w 67"/>
                <a:gd name="T23" fmla="*/ 1164 h 62"/>
                <a:gd name="T24" fmla="*/ 8939 w 67"/>
                <a:gd name="T25" fmla="*/ 1378 h 62"/>
                <a:gd name="T26" fmla="*/ 8805 w 67"/>
                <a:gd name="T27" fmla="*/ 1495 h 62"/>
                <a:gd name="T28" fmla="*/ 8672 w 67"/>
                <a:gd name="T29" fmla="*/ 1968 h 62"/>
                <a:gd name="T30" fmla="*/ 8384 w 67"/>
                <a:gd name="T31" fmla="*/ 2207 h 62"/>
                <a:gd name="T32" fmla="*/ 8384 w 67"/>
                <a:gd name="T33" fmla="*/ 2538 h 62"/>
                <a:gd name="T34" fmla="*/ 8384 w 67"/>
                <a:gd name="T35" fmla="*/ 2893 h 62"/>
                <a:gd name="T36" fmla="*/ 8384 w 67"/>
                <a:gd name="T37" fmla="*/ 2893 h 62"/>
                <a:gd name="T38" fmla="*/ 8117 w 67"/>
                <a:gd name="T39" fmla="*/ 3015 h 62"/>
                <a:gd name="T40" fmla="*/ 8117 w 67"/>
                <a:gd name="T41" fmla="*/ 3132 h 62"/>
                <a:gd name="T42" fmla="*/ 7722 w 67"/>
                <a:gd name="T43" fmla="*/ 3346 h 62"/>
                <a:gd name="T44" fmla="*/ 7722 w 67"/>
                <a:gd name="T45" fmla="*/ 3702 h 62"/>
                <a:gd name="T46" fmla="*/ 7722 w 67"/>
                <a:gd name="T47" fmla="*/ 4033 h 62"/>
                <a:gd name="T48" fmla="*/ 7594 w 67"/>
                <a:gd name="T49" fmla="*/ 4150 h 62"/>
                <a:gd name="T50" fmla="*/ 7301 w 67"/>
                <a:gd name="T51" fmla="*/ 4389 h 62"/>
                <a:gd name="T52" fmla="*/ 7039 w 67"/>
                <a:gd name="T53" fmla="*/ 4627 h 62"/>
                <a:gd name="T54" fmla="*/ 6906 w 67"/>
                <a:gd name="T55" fmla="*/ 4744 h 62"/>
                <a:gd name="T56" fmla="*/ 6906 w 67"/>
                <a:gd name="T57" fmla="*/ 4959 h 62"/>
                <a:gd name="T58" fmla="*/ 6777 w 67"/>
                <a:gd name="T59" fmla="*/ 5197 h 62"/>
                <a:gd name="T60" fmla="*/ 6777 w 67"/>
                <a:gd name="T61" fmla="*/ 5314 h 62"/>
                <a:gd name="T62" fmla="*/ 6644 w 67"/>
                <a:gd name="T63" fmla="*/ 5670 h 62"/>
                <a:gd name="T64" fmla="*/ 6485 w 67"/>
                <a:gd name="T65" fmla="*/ 5884 h 62"/>
                <a:gd name="T66" fmla="*/ 6644 w 67"/>
                <a:gd name="T67" fmla="*/ 6240 h 62"/>
                <a:gd name="T68" fmla="*/ 6777 w 67"/>
                <a:gd name="T69" fmla="*/ 6357 h 62"/>
                <a:gd name="T70" fmla="*/ 6777 w 67"/>
                <a:gd name="T71" fmla="*/ 6595 h 62"/>
                <a:gd name="T72" fmla="*/ 6777 w 67"/>
                <a:gd name="T73" fmla="*/ 6595 h 62"/>
                <a:gd name="T74" fmla="*/ 6777 w 67"/>
                <a:gd name="T75" fmla="*/ 6712 h 62"/>
                <a:gd name="T76" fmla="*/ 6777 w 67"/>
                <a:gd name="T77" fmla="*/ 6712 h 62"/>
                <a:gd name="T78" fmla="*/ 6644 w 67"/>
                <a:gd name="T79" fmla="*/ 6927 h 62"/>
                <a:gd name="T80" fmla="*/ 6777 w 67"/>
                <a:gd name="T81" fmla="*/ 7048 h 62"/>
                <a:gd name="T82" fmla="*/ 1083 w 67"/>
                <a:gd name="T83" fmla="*/ 7165 h 62"/>
                <a:gd name="T84" fmla="*/ 1083 w 67"/>
                <a:gd name="T85" fmla="*/ 6123 h 62"/>
                <a:gd name="T86" fmla="*/ 816 w 67"/>
                <a:gd name="T87" fmla="*/ 6001 h 62"/>
                <a:gd name="T88" fmla="*/ 555 w 67"/>
                <a:gd name="T89" fmla="*/ 6123 h 62"/>
                <a:gd name="T90" fmla="*/ 555 w 67"/>
                <a:gd name="T91" fmla="*/ 6123 h 62"/>
                <a:gd name="T92" fmla="*/ 262 w 67"/>
                <a:gd name="T93" fmla="*/ 5884 h 62"/>
                <a:gd name="T94" fmla="*/ 262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91" name="Freeform 24"/>
            <p:cNvSpPr>
              <a:spLocks/>
            </p:cNvSpPr>
            <p:nvPr/>
          </p:nvSpPr>
          <p:spPr bwMode="auto">
            <a:xfrm>
              <a:off x="2552" y="2306"/>
              <a:ext cx="969" cy="898"/>
            </a:xfrm>
            <a:custGeom>
              <a:avLst/>
              <a:gdLst>
                <a:gd name="T0" fmla="*/ 23051 w 189"/>
                <a:gd name="T1" fmla="*/ 5813 h 184"/>
                <a:gd name="T2" fmla="*/ 21421 w 189"/>
                <a:gd name="T3" fmla="*/ 5456 h 184"/>
                <a:gd name="T4" fmla="*/ 20344 w 189"/>
                <a:gd name="T5" fmla="*/ 5691 h 184"/>
                <a:gd name="T6" fmla="*/ 19529 w 189"/>
                <a:gd name="T7" fmla="*/ 5691 h 184"/>
                <a:gd name="T8" fmla="*/ 19267 w 189"/>
                <a:gd name="T9" fmla="*/ 5691 h 184"/>
                <a:gd name="T10" fmla="*/ 18872 w 189"/>
                <a:gd name="T11" fmla="*/ 5456 h 184"/>
                <a:gd name="T12" fmla="*/ 18452 w 189"/>
                <a:gd name="T13" fmla="*/ 5930 h 184"/>
                <a:gd name="T14" fmla="*/ 18191 w 189"/>
                <a:gd name="T15" fmla="*/ 5573 h 184"/>
                <a:gd name="T16" fmla="*/ 17375 w 189"/>
                <a:gd name="T17" fmla="*/ 5456 h 184"/>
                <a:gd name="T18" fmla="*/ 16847 w 189"/>
                <a:gd name="T19" fmla="*/ 5359 h 184"/>
                <a:gd name="T20" fmla="*/ 16032 w 189"/>
                <a:gd name="T21" fmla="*/ 5120 h 184"/>
                <a:gd name="T22" fmla="*/ 15509 w 189"/>
                <a:gd name="T23" fmla="*/ 5002 h 184"/>
                <a:gd name="T24" fmla="*/ 14694 w 189"/>
                <a:gd name="T25" fmla="*/ 4763 h 184"/>
                <a:gd name="T26" fmla="*/ 14274 w 189"/>
                <a:gd name="T27" fmla="*/ 4407 h 184"/>
                <a:gd name="T28" fmla="*/ 13484 w 189"/>
                <a:gd name="T29" fmla="*/ 4192 h 184"/>
                <a:gd name="T30" fmla="*/ 7808 w 189"/>
                <a:gd name="T31" fmla="*/ 0 h 184"/>
                <a:gd name="T32" fmla="*/ 0 w 189"/>
                <a:gd name="T33" fmla="*/ 8360 h 184"/>
                <a:gd name="T34" fmla="*/ 133 w 189"/>
                <a:gd name="T35" fmla="*/ 8716 h 184"/>
                <a:gd name="T36" fmla="*/ 682 w 189"/>
                <a:gd name="T37" fmla="*/ 9409 h 184"/>
                <a:gd name="T38" fmla="*/ 3102 w 189"/>
                <a:gd name="T39" fmla="*/ 11503 h 184"/>
                <a:gd name="T40" fmla="*/ 3363 w 189"/>
                <a:gd name="T41" fmla="*/ 12099 h 184"/>
                <a:gd name="T42" fmla="*/ 5127 w 189"/>
                <a:gd name="T43" fmla="*/ 14290 h 184"/>
                <a:gd name="T44" fmla="*/ 6598 w 189"/>
                <a:gd name="T45" fmla="*/ 14529 h 184"/>
                <a:gd name="T46" fmla="*/ 7542 w 189"/>
                <a:gd name="T47" fmla="*/ 13246 h 184"/>
                <a:gd name="T48" fmla="*/ 8096 w 189"/>
                <a:gd name="T49" fmla="*/ 13123 h 184"/>
                <a:gd name="T50" fmla="*/ 9044 w 189"/>
                <a:gd name="T51" fmla="*/ 13363 h 184"/>
                <a:gd name="T52" fmla="*/ 10121 w 189"/>
                <a:gd name="T53" fmla="*/ 13841 h 184"/>
                <a:gd name="T54" fmla="*/ 10382 w 189"/>
                <a:gd name="T55" fmla="*/ 14075 h 184"/>
                <a:gd name="T56" fmla="*/ 11197 w 189"/>
                <a:gd name="T57" fmla="*/ 15007 h 184"/>
                <a:gd name="T58" fmla="*/ 12669 w 189"/>
                <a:gd name="T59" fmla="*/ 17316 h 184"/>
                <a:gd name="T60" fmla="*/ 13484 w 189"/>
                <a:gd name="T61" fmla="*/ 18009 h 184"/>
                <a:gd name="T62" fmla="*/ 13745 w 189"/>
                <a:gd name="T63" fmla="*/ 19175 h 184"/>
                <a:gd name="T64" fmla="*/ 14955 w 189"/>
                <a:gd name="T65" fmla="*/ 20459 h 184"/>
                <a:gd name="T66" fmla="*/ 16981 w 189"/>
                <a:gd name="T67" fmla="*/ 21030 h 184"/>
                <a:gd name="T68" fmla="*/ 18191 w 189"/>
                <a:gd name="T69" fmla="*/ 21152 h 184"/>
                <a:gd name="T70" fmla="*/ 18057 w 189"/>
                <a:gd name="T71" fmla="*/ 20913 h 184"/>
                <a:gd name="T72" fmla="*/ 17662 w 189"/>
                <a:gd name="T73" fmla="*/ 18838 h 184"/>
                <a:gd name="T74" fmla="*/ 17534 w 189"/>
                <a:gd name="T75" fmla="*/ 18604 h 184"/>
                <a:gd name="T76" fmla="*/ 17929 w 189"/>
                <a:gd name="T77" fmla="*/ 17794 h 184"/>
                <a:gd name="T78" fmla="*/ 18057 w 189"/>
                <a:gd name="T79" fmla="*/ 17555 h 184"/>
                <a:gd name="T80" fmla="*/ 18452 w 189"/>
                <a:gd name="T81" fmla="*/ 16862 h 184"/>
                <a:gd name="T82" fmla="*/ 18744 w 189"/>
                <a:gd name="T83" fmla="*/ 16862 h 184"/>
                <a:gd name="T84" fmla="*/ 19006 w 189"/>
                <a:gd name="T85" fmla="*/ 16506 h 184"/>
                <a:gd name="T86" fmla="*/ 19267 w 189"/>
                <a:gd name="T87" fmla="*/ 16506 h 184"/>
                <a:gd name="T88" fmla="*/ 19821 w 189"/>
                <a:gd name="T89" fmla="*/ 16266 h 184"/>
                <a:gd name="T90" fmla="*/ 20082 w 189"/>
                <a:gd name="T91" fmla="*/ 15817 h 184"/>
                <a:gd name="T92" fmla="*/ 20216 w 189"/>
                <a:gd name="T93" fmla="*/ 16052 h 184"/>
                <a:gd name="T94" fmla="*/ 22236 w 189"/>
                <a:gd name="T95" fmla="*/ 15100 h 184"/>
                <a:gd name="T96" fmla="*/ 22631 w 189"/>
                <a:gd name="T97" fmla="*/ 14075 h 184"/>
                <a:gd name="T98" fmla="*/ 23051 w 189"/>
                <a:gd name="T99" fmla="*/ 13958 h 184"/>
                <a:gd name="T100" fmla="*/ 24394 w 189"/>
                <a:gd name="T101" fmla="*/ 13841 h 184"/>
                <a:gd name="T102" fmla="*/ 24789 w 189"/>
                <a:gd name="T103" fmla="*/ 13602 h 184"/>
                <a:gd name="T104" fmla="*/ 24917 w 189"/>
                <a:gd name="T105" fmla="*/ 13246 h 184"/>
                <a:gd name="T106" fmla="*/ 25076 w 189"/>
                <a:gd name="T107" fmla="*/ 12313 h 184"/>
                <a:gd name="T108" fmla="*/ 25338 w 189"/>
                <a:gd name="T109" fmla="*/ 11742 h 184"/>
                <a:gd name="T110" fmla="*/ 25209 w 189"/>
                <a:gd name="T111" fmla="*/ 10576 h 184"/>
                <a:gd name="T112" fmla="*/ 24917 w 189"/>
                <a:gd name="T113" fmla="*/ 10220 h 184"/>
                <a:gd name="T114" fmla="*/ 24789 w 189"/>
                <a:gd name="T115" fmla="*/ 9527 h 184"/>
                <a:gd name="T116" fmla="*/ 24261 w 189"/>
                <a:gd name="T117" fmla="*/ 6169 h 184"/>
                <a:gd name="T118" fmla="*/ 23446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92" name="Freeform 51"/>
            <p:cNvSpPr>
              <a:spLocks/>
            </p:cNvSpPr>
            <p:nvPr/>
          </p:nvSpPr>
          <p:spPr bwMode="auto">
            <a:xfrm>
              <a:off x="3474" y="2604"/>
              <a:ext cx="395" cy="322"/>
            </a:xfrm>
            <a:custGeom>
              <a:avLst/>
              <a:gdLst>
                <a:gd name="T0" fmla="*/ 5525 w 77"/>
                <a:gd name="T1" fmla="*/ 117 h 66"/>
                <a:gd name="T2" fmla="*/ 5946 w 77"/>
                <a:gd name="T3" fmla="*/ 1166 h 66"/>
                <a:gd name="T4" fmla="*/ 5817 w 77"/>
                <a:gd name="T5" fmla="*/ 1498 h 66"/>
                <a:gd name="T6" fmla="*/ 5397 w 77"/>
                <a:gd name="T7" fmla="*/ 2547 h 66"/>
                <a:gd name="T8" fmla="*/ 8634 w 77"/>
                <a:gd name="T9" fmla="*/ 3830 h 66"/>
                <a:gd name="T10" fmla="*/ 8634 w 77"/>
                <a:gd name="T11" fmla="*/ 4640 h 66"/>
                <a:gd name="T12" fmla="*/ 8500 w 77"/>
                <a:gd name="T13" fmla="*/ 5235 h 66"/>
                <a:gd name="T14" fmla="*/ 7844 w 77"/>
                <a:gd name="T15" fmla="*/ 5118 h 66"/>
                <a:gd name="T16" fmla="*/ 7551 w 77"/>
                <a:gd name="T17" fmla="*/ 5689 h 66"/>
                <a:gd name="T18" fmla="*/ 8367 w 77"/>
                <a:gd name="T19" fmla="*/ 5572 h 66"/>
                <a:gd name="T20" fmla="*/ 8921 w 77"/>
                <a:gd name="T21" fmla="*/ 5450 h 66"/>
                <a:gd name="T22" fmla="*/ 8634 w 77"/>
                <a:gd name="T23" fmla="*/ 5689 h 66"/>
                <a:gd name="T24" fmla="*/ 8921 w 77"/>
                <a:gd name="T25" fmla="*/ 5928 h 66"/>
                <a:gd name="T26" fmla="*/ 9577 w 77"/>
                <a:gd name="T27" fmla="*/ 5450 h 66"/>
                <a:gd name="T28" fmla="*/ 9998 w 77"/>
                <a:gd name="T29" fmla="*/ 5572 h 66"/>
                <a:gd name="T30" fmla="*/ 9844 w 77"/>
                <a:gd name="T31" fmla="*/ 5928 h 66"/>
                <a:gd name="T32" fmla="*/ 9182 w 77"/>
                <a:gd name="T33" fmla="*/ 6499 h 66"/>
                <a:gd name="T34" fmla="*/ 9577 w 77"/>
                <a:gd name="T35" fmla="*/ 6972 h 66"/>
                <a:gd name="T36" fmla="*/ 10393 w 77"/>
                <a:gd name="T37" fmla="*/ 7547 h 66"/>
                <a:gd name="T38" fmla="*/ 9577 w 77"/>
                <a:gd name="T39" fmla="*/ 7308 h 66"/>
                <a:gd name="T40" fmla="*/ 8634 w 77"/>
                <a:gd name="T41" fmla="*/ 6855 h 66"/>
                <a:gd name="T42" fmla="*/ 8239 w 77"/>
                <a:gd name="T43" fmla="*/ 7186 h 66"/>
                <a:gd name="T44" fmla="*/ 8105 w 77"/>
                <a:gd name="T45" fmla="*/ 7547 h 66"/>
                <a:gd name="T46" fmla="*/ 7685 w 77"/>
                <a:gd name="T47" fmla="*/ 7308 h 66"/>
                <a:gd name="T48" fmla="*/ 7290 w 77"/>
                <a:gd name="T49" fmla="*/ 7308 h 66"/>
                <a:gd name="T50" fmla="*/ 6607 w 77"/>
                <a:gd name="T51" fmla="*/ 7426 h 66"/>
                <a:gd name="T52" fmla="*/ 5525 w 77"/>
                <a:gd name="T53" fmla="*/ 6855 h 66"/>
                <a:gd name="T54" fmla="*/ 5130 w 77"/>
                <a:gd name="T55" fmla="*/ 6616 h 66"/>
                <a:gd name="T56" fmla="*/ 5002 w 77"/>
                <a:gd name="T57" fmla="*/ 6499 h 66"/>
                <a:gd name="T58" fmla="*/ 4581 w 77"/>
                <a:gd name="T59" fmla="*/ 6381 h 66"/>
                <a:gd name="T60" fmla="*/ 4448 w 77"/>
                <a:gd name="T61" fmla="*/ 6259 h 66"/>
                <a:gd name="T62" fmla="*/ 4186 w 77"/>
                <a:gd name="T63" fmla="*/ 6738 h 66"/>
                <a:gd name="T64" fmla="*/ 2026 w 77"/>
                <a:gd name="T65" fmla="*/ 6499 h 66"/>
                <a:gd name="T66" fmla="*/ 554 w 77"/>
                <a:gd name="T67" fmla="*/ 6381 h 66"/>
                <a:gd name="T68" fmla="*/ 682 w 77"/>
                <a:gd name="T69" fmla="*/ 6167 h 66"/>
                <a:gd name="T70" fmla="*/ 816 w 77"/>
                <a:gd name="T71" fmla="*/ 5333 h 66"/>
                <a:gd name="T72" fmla="*/ 816 w 77"/>
                <a:gd name="T73" fmla="*/ 4879 h 66"/>
                <a:gd name="T74" fmla="*/ 1211 w 77"/>
                <a:gd name="T75" fmla="*/ 4308 h 66"/>
                <a:gd name="T76" fmla="*/ 949 w 77"/>
                <a:gd name="T77" fmla="*/ 3474 h 66"/>
                <a:gd name="T78" fmla="*/ 816 w 77"/>
                <a:gd name="T79" fmla="*/ 3259 h 66"/>
                <a:gd name="T80" fmla="*/ 554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93" name="Freeform 52"/>
            <p:cNvSpPr>
              <a:spLocks/>
            </p:cNvSpPr>
            <p:nvPr/>
          </p:nvSpPr>
          <p:spPr bwMode="auto">
            <a:xfrm>
              <a:off x="3633"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8194" name="Group 53"/>
            <p:cNvGrpSpPr>
              <a:grpSpLocks/>
            </p:cNvGrpSpPr>
            <p:nvPr/>
          </p:nvGrpSpPr>
          <p:grpSpPr bwMode="auto">
            <a:xfrm>
              <a:off x="3669" y="1384"/>
              <a:ext cx="523" cy="468"/>
              <a:chOff x="3562" y="1636"/>
              <a:chExt cx="497" cy="468"/>
            </a:xfrm>
          </p:grpSpPr>
          <p:sp>
            <p:nvSpPr>
              <p:cNvPr id="48198" name="Freeform 54"/>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99" name="Freeform 55"/>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8195" name="Freeform 57"/>
            <p:cNvSpPr>
              <a:spLocks/>
            </p:cNvSpPr>
            <p:nvPr/>
          </p:nvSpPr>
          <p:spPr bwMode="auto">
            <a:xfrm>
              <a:off x="3665"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96" name="Freeform 60"/>
            <p:cNvSpPr>
              <a:spLocks/>
            </p:cNvSpPr>
            <p:nvPr/>
          </p:nvSpPr>
          <p:spPr bwMode="auto">
            <a:xfrm>
              <a:off x="4233" y="2350"/>
              <a:ext cx="353" cy="258"/>
            </a:xfrm>
            <a:custGeom>
              <a:avLst/>
              <a:gdLst>
                <a:gd name="T0" fmla="*/ 5495 w 69"/>
                <a:gd name="T1" fmla="*/ 6114 h 53"/>
                <a:gd name="T2" fmla="*/ 5075 w 69"/>
                <a:gd name="T3" fmla="*/ 5997 h 53"/>
                <a:gd name="T4" fmla="*/ 4947 w 69"/>
                <a:gd name="T5" fmla="*/ 5545 h 53"/>
                <a:gd name="T6" fmla="*/ 4425 w 69"/>
                <a:gd name="T7" fmla="*/ 5072 h 53"/>
                <a:gd name="T8" fmla="*/ 4159 w 69"/>
                <a:gd name="T9" fmla="*/ 4503 h 53"/>
                <a:gd name="T10" fmla="*/ 3873 w 69"/>
                <a:gd name="T11" fmla="*/ 4264 h 53"/>
                <a:gd name="T12" fmla="*/ 3351 w 69"/>
                <a:gd name="T13" fmla="*/ 3933 h 53"/>
                <a:gd name="T14" fmla="*/ 3090 w 69"/>
                <a:gd name="T15" fmla="*/ 3695 h 53"/>
                <a:gd name="T16" fmla="*/ 2957 w 69"/>
                <a:gd name="T17" fmla="*/ 3461 h 53"/>
                <a:gd name="T18" fmla="*/ 2016 w 69"/>
                <a:gd name="T19" fmla="*/ 2892 h 53"/>
                <a:gd name="T20" fmla="*/ 1755 w 69"/>
                <a:gd name="T21" fmla="*/ 2653 h 53"/>
                <a:gd name="T22" fmla="*/ 1335 w 69"/>
                <a:gd name="T23" fmla="*/ 2181 h 53"/>
                <a:gd name="T24" fmla="*/ 1074 w 69"/>
                <a:gd name="T25" fmla="*/ 1850 h 53"/>
                <a:gd name="T26" fmla="*/ 133 w 69"/>
                <a:gd name="T27" fmla="*/ 1611 h 53"/>
                <a:gd name="T28" fmla="*/ 133 w 69"/>
                <a:gd name="T29" fmla="*/ 1163 h 53"/>
                <a:gd name="T30" fmla="*/ 394 w 69"/>
                <a:gd name="T31" fmla="*/ 925 h 53"/>
                <a:gd name="T32" fmla="*/ 394 w 69"/>
                <a:gd name="T33" fmla="*/ 808 h 53"/>
                <a:gd name="T34" fmla="*/ 1074 w 69"/>
                <a:gd name="T35" fmla="*/ 570 h 53"/>
                <a:gd name="T36" fmla="*/ 1596 w 69"/>
                <a:gd name="T37" fmla="*/ 355 h 53"/>
                <a:gd name="T38" fmla="*/ 1755 w 69"/>
                <a:gd name="T39" fmla="*/ 239 h 53"/>
                <a:gd name="T40" fmla="*/ 4159 w 69"/>
                <a:gd name="T41" fmla="*/ 117 h 53"/>
                <a:gd name="T42" fmla="*/ 4159 w 69"/>
                <a:gd name="T43" fmla="*/ 239 h 53"/>
                <a:gd name="T44" fmla="*/ 4686 w 69"/>
                <a:gd name="T45" fmla="*/ 448 h 53"/>
                <a:gd name="T46" fmla="*/ 6830 w 69"/>
                <a:gd name="T47" fmla="*/ 448 h 53"/>
                <a:gd name="T48" fmla="*/ 9106 w 69"/>
                <a:gd name="T49" fmla="*/ 1967 h 53"/>
                <a:gd name="T50" fmla="*/ 8845 w 69"/>
                <a:gd name="T51" fmla="*/ 2181 h 53"/>
                <a:gd name="T52" fmla="*/ 8426 w 69"/>
                <a:gd name="T53" fmla="*/ 2775 h 53"/>
                <a:gd name="T54" fmla="*/ 8298 w 69"/>
                <a:gd name="T55" fmla="*/ 3223 h 53"/>
                <a:gd name="T56" fmla="*/ 8298 w 69"/>
                <a:gd name="T57" fmla="*/ 3461 h 53"/>
                <a:gd name="T58" fmla="*/ 8037 w 69"/>
                <a:gd name="T59" fmla="*/ 3578 h 53"/>
                <a:gd name="T60" fmla="*/ 7904 w 69"/>
                <a:gd name="T61" fmla="*/ 3816 h 53"/>
                <a:gd name="T62" fmla="*/ 7643 w 69"/>
                <a:gd name="T63" fmla="*/ 4031 h 53"/>
                <a:gd name="T64" fmla="*/ 7091 w 69"/>
                <a:gd name="T65" fmla="*/ 4503 h 53"/>
                <a:gd name="T66" fmla="*/ 6702 w 69"/>
                <a:gd name="T67" fmla="*/ 4741 h 53"/>
                <a:gd name="T68" fmla="*/ 6569 w 69"/>
                <a:gd name="T69" fmla="*/ 4951 h 53"/>
                <a:gd name="T70" fmla="*/ 6149 w 69"/>
                <a:gd name="T71" fmla="*/ 5072 h 53"/>
                <a:gd name="T72" fmla="*/ 6149 w 69"/>
                <a:gd name="T73" fmla="*/ 5189 h 53"/>
                <a:gd name="T74" fmla="*/ 6021 w 69"/>
                <a:gd name="T75" fmla="*/ 5428 h 53"/>
                <a:gd name="T76" fmla="*/ 5761 w 69"/>
                <a:gd name="T77" fmla="*/ 5545 h 53"/>
                <a:gd name="T78" fmla="*/ 5761 w 69"/>
                <a:gd name="T79" fmla="*/ 5545 h 53"/>
                <a:gd name="T80" fmla="*/ 5761 w 69"/>
                <a:gd name="T81" fmla="*/ 5661 h 53"/>
                <a:gd name="T82" fmla="*/ 5888 w 69"/>
                <a:gd name="T83" fmla="*/ 5759 h 53"/>
                <a:gd name="T84" fmla="*/ 5628 w 69"/>
                <a:gd name="T85" fmla="*/ 5876 h 53"/>
                <a:gd name="T86" fmla="*/ 549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97" name="Freeform 61"/>
            <p:cNvSpPr>
              <a:spLocks/>
            </p:cNvSpPr>
            <p:nvPr/>
          </p:nvSpPr>
          <p:spPr bwMode="auto">
            <a:xfrm>
              <a:off x="4074" y="2384"/>
              <a:ext cx="375" cy="376"/>
            </a:xfrm>
            <a:custGeom>
              <a:avLst/>
              <a:gdLst>
                <a:gd name="T0" fmla="*/ 1212 w 73"/>
                <a:gd name="T1" fmla="*/ 4771 h 77"/>
                <a:gd name="T2" fmla="*/ 1505 w 73"/>
                <a:gd name="T3" fmla="*/ 5127 h 77"/>
                <a:gd name="T4" fmla="*/ 1767 w 73"/>
                <a:gd name="T5" fmla="*/ 5367 h 77"/>
                <a:gd name="T6" fmla="*/ 1767 w 73"/>
                <a:gd name="T7" fmla="*/ 5699 h 77"/>
                <a:gd name="T8" fmla="*/ 1901 w 73"/>
                <a:gd name="T9" fmla="*/ 5816 h 77"/>
                <a:gd name="T10" fmla="*/ 1767 w 73"/>
                <a:gd name="T11" fmla="*/ 6416 h 77"/>
                <a:gd name="T12" fmla="*/ 1634 w 73"/>
                <a:gd name="T13" fmla="*/ 6988 h 77"/>
                <a:gd name="T14" fmla="*/ 1901 w 73"/>
                <a:gd name="T15" fmla="*/ 7916 h 77"/>
                <a:gd name="T16" fmla="*/ 2163 w 73"/>
                <a:gd name="T17" fmla="*/ 8272 h 77"/>
                <a:gd name="T18" fmla="*/ 2296 w 73"/>
                <a:gd name="T19" fmla="*/ 8609 h 77"/>
                <a:gd name="T20" fmla="*/ 2430 w 73"/>
                <a:gd name="T21" fmla="*/ 8848 h 77"/>
                <a:gd name="T22" fmla="*/ 7865 w 73"/>
                <a:gd name="T23" fmla="*/ 8848 h 77"/>
                <a:gd name="T24" fmla="*/ 8127 w 73"/>
                <a:gd name="T25" fmla="*/ 8965 h 77"/>
                <a:gd name="T26" fmla="*/ 7998 w 73"/>
                <a:gd name="T27" fmla="*/ 8272 h 77"/>
                <a:gd name="T28" fmla="*/ 8127 w 73"/>
                <a:gd name="T29" fmla="*/ 8038 h 77"/>
                <a:gd name="T30" fmla="*/ 8682 w 73"/>
                <a:gd name="T31" fmla="*/ 8038 h 77"/>
                <a:gd name="T32" fmla="*/ 9077 w 73"/>
                <a:gd name="T33" fmla="*/ 8038 h 77"/>
                <a:gd name="T34" fmla="*/ 9077 w 73"/>
                <a:gd name="T35" fmla="*/ 7559 h 77"/>
                <a:gd name="T36" fmla="*/ 9077 w 73"/>
                <a:gd name="T37" fmla="*/ 7227 h 77"/>
                <a:gd name="T38" fmla="*/ 9339 w 73"/>
                <a:gd name="T39" fmla="*/ 6177 h 77"/>
                <a:gd name="T40" fmla="*/ 9632 w 73"/>
                <a:gd name="T41" fmla="*/ 5581 h 77"/>
                <a:gd name="T42" fmla="*/ 9894 w 73"/>
                <a:gd name="T43" fmla="*/ 5484 h 77"/>
                <a:gd name="T44" fmla="*/ 9894 w 73"/>
                <a:gd name="T45" fmla="*/ 5367 h 77"/>
                <a:gd name="T46" fmla="*/ 9765 w 73"/>
                <a:gd name="T47" fmla="*/ 5367 h 77"/>
                <a:gd name="T48" fmla="*/ 9339 w 73"/>
                <a:gd name="T49" fmla="*/ 5244 h 77"/>
                <a:gd name="T50" fmla="*/ 9211 w 73"/>
                <a:gd name="T51" fmla="*/ 4771 h 77"/>
                <a:gd name="T52" fmla="*/ 8682 w 73"/>
                <a:gd name="T53" fmla="*/ 4317 h 77"/>
                <a:gd name="T54" fmla="*/ 8394 w 73"/>
                <a:gd name="T55" fmla="*/ 3721 h 77"/>
                <a:gd name="T56" fmla="*/ 8127 w 73"/>
                <a:gd name="T57" fmla="*/ 3482 h 77"/>
                <a:gd name="T58" fmla="*/ 7598 w 73"/>
                <a:gd name="T59" fmla="*/ 3150 h 77"/>
                <a:gd name="T60" fmla="*/ 7310 w 73"/>
                <a:gd name="T61" fmla="*/ 2910 h 77"/>
                <a:gd name="T62" fmla="*/ 7176 w 73"/>
                <a:gd name="T63" fmla="*/ 2671 h 77"/>
                <a:gd name="T64" fmla="*/ 6226 w 73"/>
                <a:gd name="T65" fmla="*/ 2100 h 77"/>
                <a:gd name="T66" fmla="*/ 5964 w 73"/>
                <a:gd name="T67" fmla="*/ 1860 h 77"/>
                <a:gd name="T68" fmla="*/ 5568 w 73"/>
                <a:gd name="T69" fmla="*/ 1406 h 77"/>
                <a:gd name="T70" fmla="*/ 5276 w 73"/>
                <a:gd name="T71" fmla="*/ 1050 h 77"/>
                <a:gd name="T72" fmla="*/ 4325 w 73"/>
                <a:gd name="T73" fmla="*/ 811 h 77"/>
                <a:gd name="T74" fmla="*/ 4325 w 73"/>
                <a:gd name="T75" fmla="*/ 356 h 77"/>
                <a:gd name="T76" fmla="*/ 4618 w 73"/>
                <a:gd name="T77" fmla="*/ 117 h 77"/>
                <a:gd name="T78" fmla="*/ 4618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8154" name="Freeform 62"/>
          <p:cNvSpPr>
            <a:spLocks/>
          </p:cNvSpPr>
          <p:nvPr/>
        </p:nvSpPr>
        <p:spPr bwMode="auto">
          <a:xfrm>
            <a:off x="6247081"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55" name="Freeform 63"/>
          <p:cNvSpPr>
            <a:spLocks/>
          </p:cNvSpPr>
          <p:nvPr/>
        </p:nvSpPr>
        <p:spPr bwMode="auto">
          <a:xfrm>
            <a:off x="6588478" y="3018041"/>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56" name="Freeform 64"/>
          <p:cNvSpPr>
            <a:spLocks/>
          </p:cNvSpPr>
          <p:nvPr/>
        </p:nvSpPr>
        <p:spPr bwMode="auto">
          <a:xfrm>
            <a:off x="6616802" y="2802141"/>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57" name="Freeform 65"/>
          <p:cNvSpPr>
            <a:spLocks/>
          </p:cNvSpPr>
          <p:nvPr/>
        </p:nvSpPr>
        <p:spPr bwMode="auto">
          <a:xfrm>
            <a:off x="6739512" y="2654503"/>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58" name="Freeform 66"/>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59" name="Freeform 67"/>
          <p:cNvSpPr>
            <a:spLocks/>
          </p:cNvSpPr>
          <p:nvPr/>
        </p:nvSpPr>
        <p:spPr bwMode="auto">
          <a:xfrm>
            <a:off x="6884913"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60" name="Freeform 68"/>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61" name="Freeform 69"/>
          <p:cNvSpPr>
            <a:spLocks/>
          </p:cNvSpPr>
          <p:nvPr/>
        </p:nvSpPr>
        <p:spPr bwMode="auto">
          <a:xfrm>
            <a:off x="6841097" y="1887741"/>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8162" name="Group 70"/>
          <p:cNvGrpSpPr>
            <a:grpSpLocks/>
          </p:cNvGrpSpPr>
          <p:nvPr/>
        </p:nvGrpSpPr>
        <p:grpSpPr bwMode="auto">
          <a:xfrm>
            <a:off x="2875845" y="4635703"/>
            <a:ext cx="859367" cy="588963"/>
            <a:chOff x="1991" y="3321"/>
            <a:chExt cx="361" cy="231"/>
          </a:xfrm>
        </p:grpSpPr>
        <p:sp>
          <p:nvSpPr>
            <p:cNvPr id="48172" name="Freeform 71"/>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73" name="Freeform 72"/>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74" name="Freeform 73"/>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75" name="Freeform 74"/>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76" name="Freeform 75"/>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77" name="Freeform 76"/>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78" name="Freeform 77"/>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8179" name="Freeform 78"/>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8166" name="Rectangle 168"/>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8167" name="Rectangle 169"/>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8168" name="Rectangle 170"/>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8169" name="Rectangle 171"/>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8170" name="Rectangle 172"/>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8171" name="Rectangle 173"/>
          <p:cNvSpPr>
            <a:spLocks noChangeArrowheads="1"/>
          </p:cNvSpPr>
          <p:nvPr/>
        </p:nvSpPr>
        <p:spPr bwMode="auto">
          <a:xfrm>
            <a:off x="395191" y="5892800"/>
            <a:ext cx="4310945"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0"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Data       &lt;10%        10%–14%        15-19%            ≥20%</a:t>
            </a:r>
          </a:p>
        </p:txBody>
      </p:sp>
      <p:sp>
        <p:nvSpPr>
          <p:cNvPr id="89" name="TextBox 88">
            <a:extLst>
              <a:ext uri="{FF2B5EF4-FFF2-40B4-BE49-F238E27FC236}">
                <a16:creationId xmlns:a16="http://schemas.microsoft.com/office/drawing/2014/main" xmlns="" id="{E874C17E-8A8B-45DB-9AF4-59381B11F39E}"/>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1999</a:t>
            </a:r>
          </a:p>
        </p:txBody>
      </p:sp>
      <p:sp>
        <p:nvSpPr>
          <p:cNvPr id="91" name="Rectangle 117">
            <a:extLst>
              <a:ext uri="{FF2B5EF4-FFF2-40B4-BE49-F238E27FC236}">
                <a16:creationId xmlns:a16="http://schemas.microsoft.com/office/drawing/2014/main" xmlns="" id="{C733678E-810F-40BA-B193-8604BB5BCBB4}"/>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20769496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154" name="Group 86"/>
          <p:cNvGrpSpPr>
            <a:grpSpLocks/>
          </p:cNvGrpSpPr>
          <p:nvPr/>
        </p:nvGrpSpPr>
        <p:grpSpPr bwMode="auto">
          <a:xfrm>
            <a:off x="1027289" y="1709738"/>
            <a:ext cx="6169378" cy="3567112"/>
            <a:chOff x="1155701" y="1709740"/>
            <a:chExt cx="6940549" cy="3567112"/>
          </a:xfrm>
        </p:grpSpPr>
        <p:sp>
          <p:nvSpPr>
            <p:cNvPr id="49164" name="Freeform 5"/>
            <p:cNvSpPr>
              <a:spLocks/>
            </p:cNvSpPr>
            <p:nvPr/>
          </p:nvSpPr>
          <p:spPr bwMode="auto">
            <a:xfrm>
              <a:off x="4514851"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65" name="Freeform 6"/>
            <p:cNvSpPr>
              <a:spLocks/>
            </p:cNvSpPr>
            <p:nvPr/>
          </p:nvSpPr>
          <p:spPr bwMode="auto">
            <a:xfrm>
              <a:off x="4483100" y="2398713"/>
              <a:ext cx="76517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66" name="Freeform 9"/>
            <p:cNvSpPr>
              <a:spLocks/>
            </p:cNvSpPr>
            <p:nvPr/>
          </p:nvSpPr>
          <p:spPr bwMode="auto">
            <a:xfrm>
              <a:off x="4522789"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67" name="Freeform 12"/>
            <p:cNvSpPr>
              <a:spLocks/>
            </p:cNvSpPr>
            <p:nvPr/>
          </p:nvSpPr>
          <p:spPr bwMode="auto">
            <a:xfrm>
              <a:off x="5597525" y="2282827"/>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68" name="Freeform 18"/>
            <p:cNvSpPr>
              <a:spLocks/>
            </p:cNvSpPr>
            <p:nvPr/>
          </p:nvSpPr>
          <p:spPr bwMode="auto">
            <a:xfrm>
              <a:off x="6289675" y="4311650"/>
              <a:ext cx="1001714"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69" name="Freeform 21"/>
            <p:cNvSpPr>
              <a:spLocks/>
            </p:cNvSpPr>
            <p:nvPr/>
          </p:nvSpPr>
          <p:spPr bwMode="auto">
            <a:xfrm>
              <a:off x="2368551"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70" name="Freeform 22"/>
            <p:cNvSpPr>
              <a:spLocks/>
            </p:cNvSpPr>
            <p:nvPr/>
          </p:nvSpPr>
          <p:spPr bwMode="auto">
            <a:xfrm>
              <a:off x="3741738" y="2452690"/>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71" name="Freeform 23"/>
            <p:cNvSpPr>
              <a:spLocks/>
            </p:cNvSpPr>
            <p:nvPr/>
          </p:nvSpPr>
          <p:spPr bwMode="auto">
            <a:xfrm>
              <a:off x="3865564" y="3003552"/>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72" name="Freeform 24"/>
            <p:cNvSpPr>
              <a:spLocks/>
            </p:cNvSpPr>
            <p:nvPr/>
          </p:nvSpPr>
          <p:spPr bwMode="auto">
            <a:xfrm>
              <a:off x="3759201" y="3521076"/>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73" name="Freeform 26"/>
            <p:cNvSpPr>
              <a:spLocks/>
            </p:cNvSpPr>
            <p:nvPr/>
          </p:nvSpPr>
          <p:spPr bwMode="auto">
            <a:xfrm>
              <a:off x="6942139"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74" name="Freeform 27"/>
            <p:cNvSpPr>
              <a:spLocks/>
            </p:cNvSpPr>
            <p:nvPr/>
          </p:nvSpPr>
          <p:spPr bwMode="auto">
            <a:xfrm>
              <a:off x="7494590"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75" name="Freeform 44"/>
            <p:cNvSpPr>
              <a:spLocks/>
            </p:cNvSpPr>
            <p:nvPr/>
          </p:nvSpPr>
          <p:spPr bwMode="auto">
            <a:xfrm>
              <a:off x="3327402" y="2794002"/>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76" name="Freeform 45"/>
            <p:cNvSpPr>
              <a:spLocks/>
            </p:cNvSpPr>
            <p:nvPr/>
          </p:nvSpPr>
          <p:spPr bwMode="auto">
            <a:xfrm>
              <a:off x="2636839" y="1709740"/>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77" name="Freeform 47"/>
            <p:cNvSpPr>
              <a:spLocks/>
            </p:cNvSpPr>
            <p:nvPr/>
          </p:nvSpPr>
          <p:spPr bwMode="auto">
            <a:xfrm>
              <a:off x="3157538" y="1833565"/>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78" name="Freeform 48"/>
            <p:cNvSpPr>
              <a:spLocks/>
            </p:cNvSpPr>
            <p:nvPr/>
          </p:nvSpPr>
          <p:spPr bwMode="auto">
            <a:xfrm>
              <a:off x="3433764" y="1857375"/>
              <a:ext cx="1122362"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79" name="Freeform 49"/>
            <p:cNvSpPr>
              <a:spLocks/>
            </p:cNvSpPr>
            <p:nvPr/>
          </p:nvSpPr>
          <p:spPr bwMode="auto">
            <a:xfrm>
              <a:off x="2759076" y="2662240"/>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80" name="Freeform 50"/>
            <p:cNvSpPr>
              <a:spLocks/>
            </p:cNvSpPr>
            <p:nvPr/>
          </p:nvSpPr>
          <p:spPr bwMode="auto">
            <a:xfrm>
              <a:off x="3124201"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81" name="Freeform 51"/>
            <p:cNvSpPr>
              <a:spLocks/>
            </p:cNvSpPr>
            <p:nvPr/>
          </p:nvSpPr>
          <p:spPr bwMode="auto">
            <a:xfrm>
              <a:off x="5183189" y="1981202"/>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82" name="Freeform 60"/>
            <p:cNvSpPr>
              <a:spLocks/>
            </p:cNvSpPr>
            <p:nvPr/>
          </p:nvSpPr>
          <p:spPr bwMode="auto">
            <a:xfrm>
              <a:off x="6664325" y="3127377"/>
              <a:ext cx="830264"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9183" name="Group 139"/>
            <p:cNvGrpSpPr>
              <a:grpSpLocks/>
            </p:cNvGrpSpPr>
            <p:nvPr/>
          </p:nvGrpSpPr>
          <p:grpSpPr bwMode="auto">
            <a:xfrm>
              <a:off x="1155701" y="2035177"/>
              <a:ext cx="6388100" cy="3241675"/>
              <a:chOff x="720" y="1282"/>
              <a:chExt cx="4024" cy="2042"/>
            </a:xfrm>
          </p:grpSpPr>
          <p:sp>
            <p:nvSpPr>
              <p:cNvPr id="49201" name="Freeform 7"/>
              <p:cNvSpPr>
                <a:spLocks/>
              </p:cNvSpPr>
              <p:nvPr/>
            </p:nvSpPr>
            <p:spPr bwMode="auto">
              <a:xfrm>
                <a:off x="2800" y="1760"/>
                <a:ext cx="570" cy="268"/>
              </a:xfrm>
              <a:custGeom>
                <a:avLst/>
                <a:gdLst>
                  <a:gd name="T0" fmla="*/ 0 w 111"/>
                  <a:gd name="T1" fmla="*/ 3942 h 55"/>
                  <a:gd name="T2" fmla="*/ 395 w 111"/>
                  <a:gd name="T3" fmla="*/ 0 h 55"/>
                  <a:gd name="T4" fmla="*/ 9757 w 111"/>
                  <a:gd name="T5" fmla="*/ 356 h 55"/>
                  <a:gd name="T6" fmla="*/ 10019 w 111"/>
                  <a:gd name="T7" fmla="*/ 687 h 55"/>
                  <a:gd name="T8" fmla="*/ 10286 w 111"/>
                  <a:gd name="T9" fmla="*/ 687 h 55"/>
                  <a:gd name="T10" fmla="*/ 10573 w 111"/>
                  <a:gd name="T11" fmla="*/ 570 h 55"/>
                  <a:gd name="T12" fmla="*/ 10707 w 111"/>
                  <a:gd name="T13" fmla="*/ 687 h 55"/>
                  <a:gd name="T14" fmla="*/ 10840 w 111"/>
                  <a:gd name="T15" fmla="*/ 1043 h 55"/>
                  <a:gd name="T16" fmla="*/ 11102 w 111"/>
                  <a:gd name="T17" fmla="*/ 1043 h 55"/>
                  <a:gd name="T18" fmla="*/ 11236 w 111"/>
                  <a:gd name="T19" fmla="*/ 1043 h 55"/>
                  <a:gd name="T20" fmla="*/ 11498 w 111"/>
                  <a:gd name="T21" fmla="*/ 809 h 55"/>
                  <a:gd name="T22" fmla="*/ 11785 w 111"/>
                  <a:gd name="T23" fmla="*/ 809 h 55"/>
                  <a:gd name="T24" fmla="*/ 12052 w 111"/>
                  <a:gd name="T25" fmla="*/ 926 h 55"/>
                  <a:gd name="T26" fmla="*/ 12735 w 111"/>
                  <a:gd name="T27" fmla="*/ 1282 h 55"/>
                  <a:gd name="T28" fmla="*/ 13131 w 111"/>
                  <a:gd name="T29" fmla="*/ 1496 h 55"/>
                  <a:gd name="T30" fmla="*/ 13131 w 111"/>
                  <a:gd name="T31" fmla="*/ 1735 h 55"/>
                  <a:gd name="T32" fmla="*/ 13398 w 111"/>
                  <a:gd name="T33" fmla="*/ 1852 h 55"/>
                  <a:gd name="T34" fmla="*/ 13398 w 111"/>
                  <a:gd name="T35" fmla="*/ 1969 h 55"/>
                  <a:gd name="T36" fmla="*/ 13264 w 111"/>
                  <a:gd name="T37" fmla="*/ 2207 h 55"/>
                  <a:gd name="T38" fmla="*/ 13398 w 111"/>
                  <a:gd name="T39" fmla="*/ 2422 h 55"/>
                  <a:gd name="T40" fmla="*/ 13552 w 111"/>
                  <a:gd name="T41" fmla="*/ 2777 h 55"/>
                  <a:gd name="T42" fmla="*/ 13685 w 111"/>
                  <a:gd name="T43" fmla="*/ 2894 h 55"/>
                  <a:gd name="T44" fmla="*/ 13685 w 111"/>
                  <a:gd name="T45" fmla="*/ 3016 h 55"/>
                  <a:gd name="T46" fmla="*/ 13685 w 111"/>
                  <a:gd name="T47" fmla="*/ 3231 h 55"/>
                  <a:gd name="T48" fmla="*/ 13947 w 111"/>
                  <a:gd name="T49" fmla="*/ 3348 h 55"/>
                  <a:gd name="T50" fmla="*/ 14081 w 111"/>
                  <a:gd name="T51" fmla="*/ 3465 h 55"/>
                  <a:gd name="T52" fmla="*/ 13947 w 111"/>
                  <a:gd name="T53" fmla="*/ 3703 h 55"/>
                  <a:gd name="T54" fmla="*/ 13947 w 111"/>
                  <a:gd name="T55" fmla="*/ 3942 h 55"/>
                  <a:gd name="T56" fmla="*/ 14214 w 111"/>
                  <a:gd name="T57" fmla="*/ 4059 h 55"/>
                  <a:gd name="T58" fmla="*/ 14214 w 111"/>
                  <a:gd name="T59" fmla="*/ 4273 h 55"/>
                  <a:gd name="T60" fmla="*/ 14081 w 111"/>
                  <a:gd name="T61" fmla="*/ 4390 h 55"/>
                  <a:gd name="T62" fmla="*/ 14214 w 111"/>
                  <a:gd name="T63" fmla="*/ 4512 h 55"/>
                  <a:gd name="T64" fmla="*/ 14348 w 111"/>
                  <a:gd name="T65" fmla="*/ 4751 h 55"/>
                  <a:gd name="T66" fmla="*/ 14214 w 111"/>
                  <a:gd name="T67" fmla="*/ 4868 h 55"/>
                  <a:gd name="T68" fmla="*/ 14348 w 111"/>
                  <a:gd name="T69" fmla="*/ 5082 h 55"/>
                  <a:gd name="T70" fmla="*/ 14348 w 111"/>
                  <a:gd name="T71" fmla="*/ 5199 h 55"/>
                  <a:gd name="T72" fmla="*/ 14476 w 111"/>
                  <a:gd name="T73" fmla="*/ 5316 h 55"/>
                  <a:gd name="T74" fmla="*/ 14635 w 111"/>
                  <a:gd name="T75" fmla="*/ 5555 h 55"/>
                  <a:gd name="T76" fmla="*/ 14769 w 111"/>
                  <a:gd name="T77" fmla="*/ 5794 h 55"/>
                  <a:gd name="T78" fmla="*/ 15031 w 111"/>
                  <a:gd name="T79" fmla="*/ 6008 h 55"/>
                  <a:gd name="T80" fmla="*/ 15031 w 111"/>
                  <a:gd name="T81" fmla="*/ 6125 h 55"/>
                  <a:gd name="T82" fmla="*/ 15031 w 111"/>
                  <a:gd name="T83" fmla="*/ 6247 h 55"/>
                  <a:gd name="T84" fmla="*/ 15031 w 111"/>
                  <a:gd name="T85" fmla="*/ 6364 h 55"/>
                  <a:gd name="T86" fmla="*/ 3374 w 111"/>
                  <a:gd name="T87" fmla="*/ 6125 h 55"/>
                  <a:gd name="T88" fmla="*/ 3533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02" name="Freeform 8"/>
              <p:cNvSpPr>
                <a:spLocks/>
              </p:cNvSpPr>
              <p:nvPr/>
            </p:nvSpPr>
            <p:spPr bwMode="auto">
              <a:xfrm>
                <a:off x="2913" y="2018"/>
                <a:ext cx="512" cy="259"/>
              </a:xfrm>
              <a:custGeom>
                <a:avLst/>
                <a:gdLst>
                  <a:gd name="T0" fmla="*/ 394 w 100"/>
                  <a:gd name="T1" fmla="*/ 0 h 53"/>
                  <a:gd name="T2" fmla="*/ 11955 w 100"/>
                  <a:gd name="T3" fmla="*/ 239 h 53"/>
                  <a:gd name="T4" fmla="*/ 12739 w 100"/>
                  <a:gd name="T5" fmla="*/ 694 h 53"/>
                  <a:gd name="T6" fmla="*/ 12477 w 100"/>
                  <a:gd name="T7" fmla="*/ 933 h 53"/>
                  <a:gd name="T8" fmla="*/ 12477 w 100"/>
                  <a:gd name="T9" fmla="*/ 1168 h 53"/>
                  <a:gd name="T10" fmla="*/ 12611 w 100"/>
                  <a:gd name="T11" fmla="*/ 1407 h 53"/>
                  <a:gd name="T12" fmla="*/ 12739 w 100"/>
                  <a:gd name="T13" fmla="*/ 1407 h 53"/>
                  <a:gd name="T14" fmla="*/ 12897 w 100"/>
                  <a:gd name="T15" fmla="*/ 1745 h 53"/>
                  <a:gd name="T16" fmla="*/ 13030 w 100"/>
                  <a:gd name="T17" fmla="*/ 1862 h 53"/>
                  <a:gd name="T18" fmla="*/ 13292 w 100"/>
                  <a:gd name="T19" fmla="*/ 1862 h 53"/>
                  <a:gd name="T20" fmla="*/ 13292 w 100"/>
                  <a:gd name="T21" fmla="*/ 1984 h 53"/>
                  <a:gd name="T22" fmla="*/ 13420 w 100"/>
                  <a:gd name="T23" fmla="*/ 6187 h 53"/>
                  <a:gd name="T24" fmla="*/ 0 w 100"/>
                  <a:gd name="T25" fmla="*/ 5947 h 53"/>
                  <a:gd name="T26" fmla="*/ 394 w 100"/>
                  <a:gd name="T27" fmla="*/ 0 h 53"/>
                  <a:gd name="T28" fmla="*/ 394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03" name="Freeform 10"/>
              <p:cNvSpPr>
                <a:spLocks/>
              </p:cNvSpPr>
              <p:nvPr/>
            </p:nvSpPr>
            <p:spPr bwMode="auto">
              <a:xfrm>
                <a:off x="3288"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04" name="Freeform 11"/>
              <p:cNvSpPr>
                <a:spLocks/>
              </p:cNvSpPr>
              <p:nvPr/>
            </p:nvSpPr>
            <p:spPr bwMode="auto">
              <a:xfrm>
                <a:off x="3345"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05" name="Freeform 13"/>
              <p:cNvSpPr>
                <a:spLocks/>
              </p:cNvSpPr>
              <p:nvPr/>
            </p:nvSpPr>
            <p:spPr bwMode="auto">
              <a:xfrm>
                <a:off x="3779" y="2057"/>
                <a:ext cx="509" cy="249"/>
              </a:xfrm>
              <a:custGeom>
                <a:avLst/>
                <a:gdLst>
                  <a:gd name="T0" fmla="*/ 2725 w 99"/>
                  <a:gd name="T1" fmla="*/ 5698 h 51"/>
                  <a:gd name="T2" fmla="*/ 2591 w 99"/>
                  <a:gd name="T3" fmla="*/ 5458 h 51"/>
                  <a:gd name="T4" fmla="*/ 2987 w 99"/>
                  <a:gd name="T5" fmla="*/ 5458 h 51"/>
                  <a:gd name="T6" fmla="*/ 10864 w 99"/>
                  <a:gd name="T7" fmla="*/ 4765 h 51"/>
                  <a:gd name="T8" fmla="*/ 11553 w 99"/>
                  <a:gd name="T9" fmla="*/ 4433 h 51"/>
                  <a:gd name="T10" fmla="*/ 12108 w 99"/>
                  <a:gd name="T11" fmla="*/ 4077 h 51"/>
                  <a:gd name="T12" fmla="*/ 12108 w 99"/>
                  <a:gd name="T13" fmla="*/ 3838 h 51"/>
                  <a:gd name="T14" fmla="*/ 12237 w 99"/>
                  <a:gd name="T15" fmla="*/ 3598 h 51"/>
                  <a:gd name="T16" fmla="*/ 13455 w 99"/>
                  <a:gd name="T17" fmla="*/ 2671 h 51"/>
                  <a:gd name="T18" fmla="*/ 13321 w 99"/>
                  <a:gd name="T19" fmla="*/ 2549 h 51"/>
                  <a:gd name="T20" fmla="*/ 13193 w 99"/>
                  <a:gd name="T21" fmla="*/ 2456 h 51"/>
                  <a:gd name="T22" fmla="*/ 12900 w 99"/>
                  <a:gd name="T23" fmla="*/ 2334 h 51"/>
                  <a:gd name="T24" fmla="*/ 12766 w 99"/>
                  <a:gd name="T25" fmla="*/ 2334 h 51"/>
                  <a:gd name="T26" fmla="*/ 12237 w 99"/>
                  <a:gd name="T27" fmla="*/ 1621 h 51"/>
                  <a:gd name="T28" fmla="*/ 12108 w 99"/>
                  <a:gd name="T29" fmla="*/ 1406 h 51"/>
                  <a:gd name="T30" fmla="*/ 12108 w 99"/>
                  <a:gd name="T31" fmla="*/ 928 h 51"/>
                  <a:gd name="T32" fmla="*/ 11815 w 99"/>
                  <a:gd name="T33" fmla="*/ 810 h 51"/>
                  <a:gd name="T34" fmla="*/ 11419 w 99"/>
                  <a:gd name="T35" fmla="*/ 478 h 51"/>
                  <a:gd name="T36" fmla="*/ 11157 w 99"/>
                  <a:gd name="T37" fmla="*/ 478 h 51"/>
                  <a:gd name="T38" fmla="*/ 10997 w 99"/>
                  <a:gd name="T39" fmla="*/ 693 h 51"/>
                  <a:gd name="T40" fmla="*/ 10602 w 99"/>
                  <a:gd name="T41" fmla="*/ 693 h 51"/>
                  <a:gd name="T42" fmla="*/ 10206 w 99"/>
                  <a:gd name="T43" fmla="*/ 693 h 51"/>
                  <a:gd name="T44" fmla="*/ 9650 w 99"/>
                  <a:gd name="T45" fmla="*/ 571 h 51"/>
                  <a:gd name="T46" fmla="*/ 8961 w 99"/>
                  <a:gd name="T47" fmla="*/ 478 h 51"/>
                  <a:gd name="T48" fmla="*/ 8566 w 99"/>
                  <a:gd name="T49" fmla="*/ 0 h 51"/>
                  <a:gd name="T50" fmla="*/ 8298 w 99"/>
                  <a:gd name="T51" fmla="*/ 117 h 51"/>
                  <a:gd name="T52" fmla="*/ 7877 w 99"/>
                  <a:gd name="T53" fmla="*/ 0 h 51"/>
                  <a:gd name="T54" fmla="*/ 7877 w 99"/>
                  <a:gd name="T55" fmla="*/ 239 h 51"/>
                  <a:gd name="T56" fmla="*/ 7877 w 99"/>
                  <a:gd name="T57" fmla="*/ 693 h 51"/>
                  <a:gd name="T58" fmla="*/ 7481 w 99"/>
                  <a:gd name="T59" fmla="*/ 928 h 51"/>
                  <a:gd name="T60" fmla="*/ 6925 w 99"/>
                  <a:gd name="T61" fmla="*/ 928 h 51"/>
                  <a:gd name="T62" fmla="*/ 6267 w 99"/>
                  <a:gd name="T63" fmla="*/ 2099 h 51"/>
                  <a:gd name="T64" fmla="*/ 5712 w 99"/>
                  <a:gd name="T65" fmla="*/ 2456 h 51"/>
                  <a:gd name="T66" fmla="*/ 5311 w 99"/>
                  <a:gd name="T67" fmla="*/ 2217 h 51"/>
                  <a:gd name="T68" fmla="*/ 5023 w 99"/>
                  <a:gd name="T69" fmla="*/ 2788 h 51"/>
                  <a:gd name="T70" fmla="*/ 4756 w 99"/>
                  <a:gd name="T71" fmla="*/ 2788 h 51"/>
                  <a:gd name="T72" fmla="*/ 4360 w 99"/>
                  <a:gd name="T73" fmla="*/ 2671 h 51"/>
                  <a:gd name="T74" fmla="*/ 4072 w 99"/>
                  <a:gd name="T75" fmla="*/ 3027 h 51"/>
                  <a:gd name="T76" fmla="*/ 3542 w 99"/>
                  <a:gd name="T77" fmla="*/ 2788 h 51"/>
                  <a:gd name="T78" fmla="*/ 2725 w 99"/>
                  <a:gd name="T79" fmla="*/ 2910 h 51"/>
                  <a:gd name="T80" fmla="*/ 2725 w 99"/>
                  <a:gd name="T81" fmla="*/ 3144 h 51"/>
                  <a:gd name="T82" fmla="*/ 2458 w 99"/>
                  <a:gd name="T83" fmla="*/ 3144 h 51"/>
                  <a:gd name="T84" fmla="*/ 2458 w 99"/>
                  <a:gd name="T85" fmla="*/ 3144 h 51"/>
                  <a:gd name="T86" fmla="*/ 2298 w 99"/>
                  <a:gd name="T87" fmla="*/ 3481 h 51"/>
                  <a:gd name="T88" fmla="*/ 2298 w 99"/>
                  <a:gd name="T89" fmla="*/ 3481 h 51"/>
                  <a:gd name="T90" fmla="*/ 2458 w 99"/>
                  <a:gd name="T91" fmla="*/ 3838 h 51"/>
                  <a:gd name="T92" fmla="*/ 1640 w 99"/>
                  <a:gd name="T93" fmla="*/ 3955 h 51"/>
                  <a:gd name="T94" fmla="*/ 1769 w 99"/>
                  <a:gd name="T95" fmla="*/ 4648 h 51"/>
                  <a:gd name="T96" fmla="*/ 1347 w 99"/>
                  <a:gd name="T97" fmla="*/ 4531 h 51"/>
                  <a:gd name="T98" fmla="*/ 817 w 99"/>
                  <a:gd name="T99" fmla="*/ 4433 h 51"/>
                  <a:gd name="T100" fmla="*/ 555 w 99"/>
                  <a:gd name="T101" fmla="*/ 4887 h 51"/>
                  <a:gd name="T102" fmla="*/ 555 w 99"/>
                  <a:gd name="T103" fmla="*/ 4887 h 51"/>
                  <a:gd name="T104" fmla="*/ 689 w 99"/>
                  <a:gd name="T105" fmla="*/ 5126 h 51"/>
                  <a:gd name="T106" fmla="*/ 396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06" name="Freeform 14"/>
              <p:cNvSpPr>
                <a:spLocks/>
              </p:cNvSpPr>
              <p:nvPr/>
            </p:nvSpPr>
            <p:spPr bwMode="auto">
              <a:xfrm>
                <a:off x="3734"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07" name="Freeform 15"/>
              <p:cNvSpPr>
                <a:spLocks/>
              </p:cNvSpPr>
              <p:nvPr/>
            </p:nvSpPr>
            <p:spPr bwMode="auto">
              <a:xfrm>
                <a:off x="3882" y="2409"/>
                <a:ext cx="267" cy="404"/>
              </a:xfrm>
              <a:custGeom>
                <a:avLst/>
                <a:gdLst>
                  <a:gd name="T0" fmla="*/ 0 w 52"/>
                  <a:gd name="T1" fmla="*/ 355 h 83"/>
                  <a:gd name="T2" fmla="*/ 134 w 52"/>
                  <a:gd name="T3" fmla="*/ 569 h 83"/>
                  <a:gd name="T4" fmla="*/ 0 w 52"/>
                  <a:gd name="T5" fmla="*/ 6347 h 83"/>
                  <a:gd name="T6" fmla="*/ 0 w 52"/>
                  <a:gd name="T7" fmla="*/ 6561 h 83"/>
                  <a:gd name="T8" fmla="*/ 395 w 52"/>
                  <a:gd name="T9" fmla="*/ 9453 h 83"/>
                  <a:gd name="T10" fmla="*/ 555 w 52"/>
                  <a:gd name="T11" fmla="*/ 9453 h 83"/>
                  <a:gd name="T12" fmla="*/ 688 w 52"/>
                  <a:gd name="T13" fmla="*/ 9336 h 83"/>
                  <a:gd name="T14" fmla="*/ 950 w 52"/>
                  <a:gd name="T15" fmla="*/ 9453 h 83"/>
                  <a:gd name="T16" fmla="*/ 1083 w 52"/>
                  <a:gd name="T17" fmla="*/ 9336 h 83"/>
                  <a:gd name="T18" fmla="*/ 1083 w 52"/>
                  <a:gd name="T19" fmla="*/ 8883 h 83"/>
                  <a:gd name="T20" fmla="*/ 1212 w 52"/>
                  <a:gd name="T21" fmla="*/ 8649 h 83"/>
                  <a:gd name="T22" fmla="*/ 1345 w 52"/>
                  <a:gd name="T23" fmla="*/ 8883 h 83"/>
                  <a:gd name="T24" fmla="*/ 1345 w 52"/>
                  <a:gd name="T25" fmla="*/ 9005 h 83"/>
                  <a:gd name="T26" fmla="*/ 1479 w 52"/>
                  <a:gd name="T27" fmla="*/ 9214 h 83"/>
                  <a:gd name="T28" fmla="*/ 1766 w 52"/>
                  <a:gd name="T29" fmla="*/ 9569 h 83"/>
                  <a:gd name="T30" fmla="*/ 1900 w 52"/>
                  <a:gd name="T31" fmla="*/ 9569 h 83"/>
                  <a:gd name="T32" fmla="*/ 2028 w 52"/>
                  <a:gd name="T33" fmla="*/ 9569 h 83"/>
                  <a:gd name="T34" fmla="*/ 2295 w 52"/>
                  <a:gd name="T35" fmla="*/ 9336 h 83"/>
                  <a:gd name="T36" fmla="*/ 2295 w 52"/>
                  <a:gd name="T37" fmla="*/ 9336 h 83"/>
                  <a:gd name="T38" fmla="*/ 2424 w 52"/>
                  <a:gd name="T39" fmla="*/ 9214 h 83"/>
                  <a:gd name="T40" fmla="*/ 2424 w 52"/>
                  <a:gd name="T41" fmla="*/ 9214 h 83"/>
                  <a:gd name="T42" fmla="*/ 2424 w 52"/>
                  <a:gd name="T43" fmla="*/ 9122 h 83"/>
                  <a:gd name="T44" fmla="*/ 2295 w 52"/>
                  <a:gd name="T45" fmla="*/ 9122 h 83"/>
                  <a:gd name="T46" fmla="*/ 2295 w 52"/>
                  <a:gd name="T47" fmla="*/ 9005 h 83"/>
                  <a:gd name="T48" fmla="*/ 2424 w 52"/>
                  <a:gd name="T49" fmla="*/ 8883 h 83"/>
                  <a:gd name="T50" fmla="*/ 2424 w 52"/>
                  <a:gd name="T51" fmla="*/ 8766 h 83"/>
                  <a:gd name="T52" fmla="*/ 2162 w 52"/>
                  <a:gd name="T53" fmla="*/ 8649 h 83"/>
                  <a:gd name="T54" fmla="*/ 2162 w 52"/>
                  <a:gd name="T55" fmla="*/ 8649 h 83"/>
                  <a:gd name="T56" fmla="*/ 2028 w 52"/>
                  <a:gd name="T57" fmla="*/ 8649 h 83"/>
                  <a:gd name="T58" fmla="*/ 1900 w 52"/>
                  <a:gd name="T59" fmla="*/ 8411 h 83"/>
                  <a:gd name="T60" fmla="*/ 1900 w 52"/>
                  <a:gd name="T61" fmla="*/ 8294 h 83"/>
                  <a:gd name="T62" fmla="*/ 1900 w 52"/>
                  <a:gd name="T63" fmla="*/ 8197 h 83"/>
                  <a:gd name="T64" fmla="*/ 1900 w 52"/>
                  <a:gd name="T65" fmla="*/ 8197 h 83"/>
                  <a:gd name="T66" fmla="*/ 1900 w 52"/>
                  <a:gd name="T67" fmla="*/ 8080 h 83"/>
                  <a:gd name="T68" fmla="*/ 7040 w 52"/>
                  <a:gd name="T69" fmla="*/ 7603 h 83"/>
                  <a:gd name="T70" fmla="*/ 7040 w 52"/>
                  <a:gd name="T71" fmla="*/ 7486 h 83"/>
                  <a:gd name="T72" fmla="*/ 6778 w 52"/>
                  <a:gd name="T73" fmla="*/ 7272 h 83"/>
                  <a:gd name="T74" fmla="*/ 6778 w 52"/>
                  <a:gd name="T75" fmla="*/ 6683 h 83"/>
                  <a:gd name="T76" fmla="*/ 6485 w 52"/>
                  <a:gd name="T77" fmla="*/ 6347 h 83"/>
                  <a:gd name="T78" fmla="*/ 6485 w 52"/>
                  <a:gd name="T79" fmla="*/ 5992 h 83"/>
                  <a:gd name="T80" fmla="*/ 6644 w 52"/>
                  <a:gd name="T81" fmla="*/ 5758 h 83"/>
                  <a:gd name="T82" fmla="*/ 6644 w 52"/>
                  <a:gd name="T83" fmla="*/ 5427 h 83"/>
                  <a:gd name="T84" fmla="*/ 6778 w 52"/>
                  <a:gd name="T85" fmla="*/ 5189 h 83"/>
                  <a:gd name="T86" fmla="*/ 6906 w 52"/>
                  <a:gd name="T87" fmla="*/ 5189 h 83"/>
                  <a:gd name="T88" fmla="*/ 6644 w 52"/>
                  <a:gd name="T89" fmla="*/ 5072 h 83"/>
                  <a:gd name="T90" fmla="*/ 6778 w 52"/>
                  <a:gd name="T91" fmla="*/ 4833 h 83"/>
                  <a:gd name="T92" fmla="*/ 6644 w 52"/>
                  <a:gd name="T93" fmla="*/ 4736 h 83"/>
                  <a:gd name="T94" fmla="*/ 6485 w 52"/>
                  <a:gd name="T95" fmla="*/ 4619 h 83"/>
                  <a:gd name="T96" fmla="*/ 6352 w 52"/>
                  <a:gd name="T97" fmla="*/ 4502 h 83"/>
                  <a:gd name="T98" fmla="*/ 6223 w 52"/>
                  <a:gd name="T99" fmla="*/ 4264 h 83"/>
                  <a:gd name="T100" fmla="*/ 6090 w 52"/>
                  <a:gd name="T101" fmla="*/ 4147 h 83"/>
                  <a:gd name="T102" fmla="*/ 4878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08" name="Freeform 16"/>
              <p:cNvSpPr>
                <a:spLocks/>
              </p:cNvSpPr>
              <p:nvPr/>
            </p:nvSpPr>
            <p:spPr bwMode="auto">
              <a:xfrm>
                <a:off x="4052" y="1789"/>
                <a:ext cx="291" cy="307"/>
              </a:xfrm>
              <a:custGeom>
                <a:avLst/>
                <a:gdLst>
                  <a:gd name="T0" fmla="*/ 679 w 57"/>
                  <a:gd name="T1" fmla="*/ 6364 h 63"/>
                  <a:gd name="T2" fmla="*/ 1067 w 57"/>
                  <a:gd name="T3" fmla="*/ 6481 h 63"/>
                  <a:gd name="T4" fmla="*/ 1327 w 57"/>
                  <a:gd name="T5" fmla="*/ 6364 h 63"/>
                  <a:gd name="T6" fmla="*/ 1720 w 57"/>
                  <a:gd name="T7" fmla="*/ 6837 h 63"/>
                  <a:gd name="T8" fmla="*/ 2399 w 57"/>
                  <a:gd name="T9" fmla="*/ 6934 h 63"/>
                  <a:gd name="T10" fmla="*/ 2920 w 57"/>
                  <a:gd name="T11" fmla="*/ 7051 h 63"/>
                  <a:gd name="T12" fmla="*/ 3334 w 57"/>
                  <a:gd name="T13" fmla="*/ 7051 h 63"/>
                  <a:gd name="T14" fmla="*/ 3727 w 57"/>
                  <a:gd name="T15" fmla="*/ 7051 h 63"/>
                  <a:gd name="T16" fmla="*/ 3860 w 57"/>
                  <a:gd name="T17" fmla="*/ 6837 h 63"/>
                  <a:gd name="T18" fmla="*/ 4120 w 57"/>
                  <a:gd name="T19" fmla="*/ 6837 h 63"/>
                  <a:gd name="T20" fmla="*/ 4533 w 57"/>
                  <a:gd name="T21" fmla="*/ 7173 h 63"/>
                  <a:gd name="T22" fmla="*/ 4794 w 57"/>
                  <a:gd name="T23" fmla="*/ 7290 h 63"/>
                  <a:gd name="T24" fmla="*/ 5187 w 57"/>
                  <a:gd name="T25" fmla="*/ 7051 h 63"/>
                  <a:gd name="T26" fmla="*/ 5315 w 57"/>
                  <a:gd name="T27" fmla="*/ 6720 h 63"/>
                  <a:gd name="T28" fmla="*/ 5447 w 57"/>
                  <a:gd name="T29" fmla="*/ 6008 h 63"/>
                  <a:gd name="T30" fmla="*/ 5866 w 57"/>
                  <a:gd name="T31" fmla="*/ 6247 h 63"/>
                  <a:gd name="T32" fmla="*/ 5994 w 57"/>
                  <a:gd name="T33" fmla="*/ 5911 h 63"/>
                  <a:gd name="T34" fmla="*/ 6254 w 57"/>
                  <a:gd name="T35" fmla="*/ 5438 h 63"/>
                  <a:gd name="T36" fmla="*/ 6387 w 57"/>
                  <a:gd name="T37" fmla="*/ 5200 h 63"/>
                  <a:gd name="T38" fmla="*/ 6775 w 57"/>
                  <a:gd name="T39" fmla="*/ 5083 h 63"/>
                  <a:gd name="T40" fmla="*/ 7066 w 57"/>
                  <a:gd name="T41" fmla="*/ 4751 h 63"/>
                  <a:gd name="T42" fmla="*/ 7326 w 57"/>
                  <a:gd name="T43" fmla="*/ 4512 h 63"/>
                  <a:gd name="T44" fmla="*/ 7326 w 57"/>
                  <a:gd name="T45" fmla="*/ 4157 h 63"/>
                  <a:gd name="T46" fmla="*/ 7454 w 57"/>
                  <a:gd name="T47" fmla="*/ 3942 h 63"/>
                  <a:gd name="T48" fmla="*/ 7193 w 57"/>
                  <a:gd name="T49" fmla="*/ 3016 h 63"/>
                  <a:gd name="T50" fmla="*/ 7326 w 57"/>
                  <a:gd name="T51" fmla="*/ 2661 h 63"/>
                  <a:gd name="T52" fmla="*/ 7586 w 57"/>
                  <a:gd name="T53" fmla="*/ 2539 h 63"/>
                  <a:gd name="T54" fmla="*/ 6126 w 57"/>
                  <a:gd name="T55" fmla="*/ 356 h 63"/>
                  <a:gd name="T56" fmla="*/ 5580 w 57"/>
                  <a:gd name="T57" fmla="*/ 687 h 63"/>
                  <a:gd name="T58" fmla="*/ 4927 w 57"/>
                  <a:gd name="T59" fmla="*/ 1165 h 63"/>
                  <a:gd name="T60" fmla="*/ 4533 w 57"/>
                  <a:gd name="T61" fmla="*/ 1165 h 63"/>
                  <a:gd name="T62" fmla="*/ 3987 w 57"/>
                  <a:gd name="T63" fmla="*/ 1496 h 63"/>
                  <a:gd name="T64" fmla="*/ 3599 w 57"/>
                  <a:gd name="T65" fmla="*/ 1379 h 63"/>
                  <a:gd name="T66" fmla="*/ 3334 w 57"/>
                  <a:gd name="T67" fmla="*/ 1379 h 63"/>
                  <a:gd name="T68" fmla="*/ 3334 w 57"/>
                  <a:gd name="T69" fmla="*/ 1282 h 63"/>
                  <a:gd name="T70" fmla="*/ 2527 w 57"/>
                  <a:gd name="T71" fmla="*/ 1043 h 63"/>
                  <a:gd name="T72" fmla="*/ 2267 w 57"/>
                  <a:gd name="T73" fmla="*/ 1165 h 63"/>
                  <a:gd name="T74" fmla="*/ 0 w 57"/>
                  <a:gd name="T75" fmla="*/ 1282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09" name="Freeform 17"/>
              <p:cNvSpPr>
                <a:spLocks/>
              </p:cNvSpPr>
              <p:nvPr/>
            </p:nvSpPr>
            <p:spPr bwMode="auto">
              <a:xfrm>
                <a:off x="4134"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10" name="Freeform 19"/>
              <p:cNvSpPr>
                <a:spLocks/>
              </p:cNvSpPr>
              <p:nvPr/>
            </p:nvSpPr>
            <p:spPr bwMode="auto">
              <a:xfrm>
                <a:off x="4236" y="1896"/>
                <a:ext cx="313" cy="293"/>
              </a:xfrm>
              <a:custGeom>
                <a:avLst/>
                <a:gdLst>
                  <a:gd name="T0" fmla="*/ 2714 w 61"/>
                  <a:gd name="T1" fmla="*/ 0 h 60"/>
                  <a:gd name="T2" fmla="*/ 2714 w 61"/>
                  <a:gd name="T3" fmla="*/ 356 h 60"/>
                  <a:gd name="T4" fmla="*/ 2843 w 61"/>
                  <a:gd name="T5" fmla="*/ 571 h 60"/>
                  <a:gd name="T6" fmla="*/ 2555 w 61"/>
                  <a:gd name="T7" fmla="*/ 1504 h 60"/>
                  <a:gd name="T8" fmla="*/ 2555 w 61"/>
                  <a:gd name="T9" fmla="*/ 1738 h 60"/>
                  <a:gd name="T10" fmla="*/ 2422 w 61"/>
                  <a:gd name="T11" fmla="*/ 2217 h 60"/>
                  <a:gd name="T12" fmla="*/ 2027 w 61"/>
                  <a:gd name="T13" fmla="*/ 2554 h 60"/>
                  <a:gd name="T14" fmla="*/ 1765 w 61"/>
                  <a:gd name="T15" fmla="*/ 2671 h 60"/>
                  <a:gd name="T16" fmla="*/ 1473 w 61"/>
                  <a:gd name="T17" fmla="*/ 2788 h 60"/>
                  <a:gd name="T18" fmla="*/ 1344 w 61"/>
                  <a:gd name="T19" fmla="*/ 3028 h 60"/>
                  <a:gd name="T20" fmla="*/ 1211 w 61"/>
                  <a:gd name="T21" fmla="*/ 3506 h 60"/>
                  <a:gd name="T22" fmla="*/ 816 w 61"/>
                  <a:gd name="T23" fmla="*/ 3506 h 60"/>
                  <a:gd name="T24" fmla="*/ 554 w 61"/>
                  <a:gd name="T25" fmla="*/ 3960 h 60"/>
                  <a:gd name="T26" fmla="*/ 554 w 61"/>
                  <a:gd name="T27" fmla="*/ 4434 h 60"/>
                  <a:gd name="T28" fmla="*/ 262 w 61"/>
                  <a:gd name="T29" fmla="*/ 4771 h 60"/>
                  <a:gd name="T30" fmla="*/ 0 w 61"/>
                  <a:gd name="T31" fmla="*/ 5010 h 60"/>
                  <a:gd name="T32" fmla="*/ 0 w 61"/>
                  <a:gd name="T33" fmla="*/ 5367 h 60"/>
                  <a:gd name="T34" fmla="*/ 395 w 61"/>
                  <a:gd name="T35" fmla="*/ 5938 h 60"/>
                  <a:gd name="T36" fmla="*/ 816 w 61"/>
                  <a:gd name="T37" fmla="*/ 6295 h 60"/>
                  <a:gd name="T38" fmla="*/ 1078 w 61"/>
                  <a:gd name="T39" fmla="*/ 6295 h 60"/>
                  <a:gd name="T40" fmla="*/ 1078 w 61"/>
                  <a:gd name="T41" fmla="*/ 6417 h 60"/>
                  <a:gd name="T42" fmla="*/ 1344 w 61"/>
                  <a:gd name="T43" fmla="*/ 6417 h 60"/>
                  <a:gd name="T44" fmla="*/ 1344 w 61"/>
                  <a:gd name="T45" fmla="*/ 6632 h 60"/>
                  <a:gd name="T46" fmla="*/ 2027 w 61"/>
                  <a:gd name="T47" fmla="*/ 6988 h 60"/>
                  <a:gd name="T48" fmla="*/ 2422 w 61"/>
                  <a:gd name="T49" fmla="*/ 6866 h 60"/>
                  <a:gd name="T50" fmla="*/ 2555 w 61"/>
                  <a:gd name="T51" fmla="*/ 6632 h 60"/>
                  <a:gd name="T52" fmla="*/ 2843 w 61"/>
                  <a:gd name="T53" fmla="*/ 6866 h 60"/>
                  <a:gd name="T54" fmla="*/ 3371 w 61"/>
                  <a:gd name="T55" fmla="*/ 6632 h 60"/>
                  <a:gd name="T56" fmla="*/ 3499 w 61"/>
                  <a:gd name="T57" fmla="*/ 6417 h 60"/>
                  <a:gd name="T58" fmla="*/ 4054 w 61"/>
                  <a:gd name="T59" fmla="*/ 6177 h 60"/>
                  <a:gd name="T60" fmla="*/ 4449 w 61"/>
                  <a:gd name="T61" fmla="*/ 5938 h 60"/>
                  <a:gd name="T62" fmla="*/ 4449 w 61"/>
                  <a:gd name="T63" fmla="*/ 5582 h 60"/>
                  <a:gd name="T64" fmla="*/ 5136 w 61"/>
                  <a:gd name="T65" fmla="*/ 3721 h 60"/>
                  <a:gd name="T66" fmla="*/ 5398 w 61"/>
                  <a:gd name="T67" fmla="*/ 3838 h 60"/>
                  <a:gd name="T68" fmla="*/ 5531 w 61"/>
                  <a:gd name="T69" fmla="*/ 4078 h 60"/>
                  <a:gd name="T70" fmla="*/ 5952 w 61"/>
                  <a:gd name="T71" fmla="*/ 3721 h 60"/>
                  <a:gd name="T72" fmla="*/ 6214 w 61"/>
                  <a:gd name="T73" fmla="*/ 3150 h 60"/>
                  <a:gd name="T74" fmla="*/ 6609 w 61"/>
                  <a:gd name="T75" fmla="*/ 2910 h 60"/>
                  <a:gd name="T76" fmla="*/ 6896 w 61"/>
                  <a:gd name="T77" fmla="*/ 2671 h 60"/>
                  <a:gd name="T78" fmla="*/ 7030 w 61"/>
                  <a:gd name="T79" fmla="*/ 2339 h 60"/>
                  <a:gd name="T80" fmla="*/ 7030 w 61"/>
                  <a:gd name="T81" fmla="*/ 2217 h 60"/>
                  <a:gd name="T82" fmla="*/ 7030 w 61"/>
                  <a:gd name="T83" fmla="*/ 1738 h 60"/>
                  <a:gd name="T84" fmla="*/ 7979 w 61"/>
                  <a:gd name="T85" fmla="*/ 2217 h 60"/>
                  <a:gd name="T86" fmla="*/ 8107 w 61"/>
                  <a:gd name="T87" fmla="*/ 2217 h 60"/>
                  <a:gd name="T88" fmla="*/ 7979 w 61"/>
                  <a:gd name="T89" fmla="*/ 1504 h 60"/>
                  <a:gd name="T90" fmla="*/ 7846 w 61"/>
                  <a:gd name="T91" fmla="*/ 1289 h 60"/>
                  <a:gd name="T92" fmla="*/ 7558 w 61"/>
                  <a:gd name="T93" fmla="*/ 1289 h 60"/>
                  <a:gd name="T94" fmla="*/ 6896 w 61"/>
                  <a:gd name="T95" fmla="*/ 1406 h 60"/>
                  <a:gd name="T96" fmla="*/ 6609 w 61"/>
                  <a:gd name="T97" fmla="*/ 1621 h 60"/>
                  <a:gd name="T98" fmla="*/ 6214 w 61"/>
                  <a:gd name="T99" fmla="*/ 1504 h 60"/>
                  <a:gd name="T100" fmla="*/ 6080 w 61"/>
                  <a:gd name="T101" fmla="*/ 1738 h 60"/>
                  <a:gd name="T102" fmla="*/ 5685 w 61"/>
                  <a:gd name="T103" fmla="*/ 1978 h 60"/>
                  <a:gd name="T104" fmla="*/ 5265 w 61"/>
                  <a:gd name="T105" fmla="*/ 2339 h 60"/>
                  <a:gd name="T106" fmla="*/ 4869 w 61"/>
                  <a:gd name="T107" fmla="*/ 1504 h 60"/>
                  <a:gd name="T108" fmla="*/ 2843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11" name="Freeform 20"/>
              <p:cNvSpPr>
                <a:spLocks/>
              </p:cNvSpPr>
              <p:nvPr/>
            </p:nvSpPr>
            <p:spPr bwMode="auto">
              <a:xfrm>
                <a:off x="3425" y="2306"/>
                <a:ext cx="345" cy="302"/>
              </a:xfrm>
              <a:custGeom>
                <a:avLst/>
                <a:gdLst>
                  <a:gd name="T0" fmla="*/ 0 w 67"/>
                  <a:gd name="T1" fmla="*/ 356 h 62"/>
                  <a:gd name="T2" fmla="*/ 8192 w 67"/>
                  <a:gd name="T3" fmla="*/ 0 h 62"/>
                  <a:gd name="T4" fmla="*/ 8192 w 67"/>
                  <a:gd name="T5" fmla="*/ 117 h 62"/>
                  <a:gd name="T6" fmla="*/ 8326 w 67"/>
                  <a:gd name="T7" fmla="*/ 239 h 62"/>
                  <a:gd name="T8" fmla="*/ 8460 w 67"/>
                  <a:gd name="T9" fmla="*/ 356 h 62"/>
                  <a:gd name="T10" fmla="*/ 8326 w 67"/>
                  <a:gd name="T11" fmla="*/ 570 h 62"/>
                  <a:gd name="T12" fmla="*/ 8192 w 67"/>
                  <a:gd name="T13" fmla="*/ 687 h 62"/>
                  <a:gd name="T14" fmla="*/ 7930 w 67"/>
                  <a:gd name="T15" fmla="*/ 925 h 62"/>
                  <a:gd name="T16" fmla="*/ 7930 w 67"/>
                  <a:gd name="T17" fmla="*/ 1042 h 62"/>
                  <a:gd name="T18" fmla="*/ 9145 w 67"/>
                  <a:gd name="T19" fmla="*/ 1042 h 62"/>
                  <a:gd name="T20" fmla="*/ 9145 w 67"/>
                  <a:gd name="T21" fmla="*/ 1042 h 62"/>
                  <a:gd name="T22" fmla="*/ 9145 w 67"/>
                  <a:gd name="T23" fmla="*/ 1164 h 62"/>
                  <a:gd name="T24" fmla="*/ 9016 w 67"/>
                  <a:gd name="T25" fmla="*/ 1378 h 62"/>
                  <a:gd name="T26" fmla="*/ 8882 w 67"/>
                  <a:gd name="T27" fmla="*/ 1495 h 62"/>
                  <a:gd name="T28" fmla="*/ 8749 w 67"/>
                  <a:gd name="T29" fmla="*/ 1968 h 62"/>
                  <a:gd name="T30" fmla="*/ 8460 w 67"/>
                  <a:gd name="T31" fmla="*/ 2207 h 62"/>
                  <a:gd name="T32" fmla="*/ 8460 w 67"/>
                  <a:gd name="T33" fmla="*/ 2538 h 62"/>
                  <a:gd name="T34" fmla="*/ 8460 w 67"/>
                  <a:gd name="T35" fmla="*/ 2893 h 62"/>
                  <a:gd name="T36" fmla="*/ 8460 w 67"/>
                  <a:gd name="T37" fmla="*/ 2893 h 62"/>
                  <a:gd name="T38" fmla="*/ 8192 w 67"/>
                  <a:gd name="T39" fmla="*/ 3015 h 62"/>
                  <a:gd name="T40" fmla="*/ 8192 w 67"/>
                  <a:gd name="T41" fmla="*/ 3132 h 62"/>
                  <a:gd name="T42" fmla="*/ 7796 w 67"/>
                  <a:gd name="T43" fmla="*/ 3346 h 62"/>
                  <a:gd name="T44" fmla="*/ 7796 w 67"/>
                  <a:gd name="T45" fmla="*/ 3702 h 62"/>
                  <a:gd name="T46" fmla="*/ 7796 w 67"/>
                  <a:gd name="T47" fmla="*/ 4033 h 62"/>
                  <a:gd name="T48" fmla="*/ 7636 w 67"/>
                  <a:gd name="T49" fmla="*/ 4150 h 62"/>
                  <a:gd name="T50" fmla="*/ 7369 w 67"/>
                  <a:gd name="T51" fmla="*/ 4389 h 62"/>
                  <a:gd name="T52" fmla="*/ 7106 w 67"/>
                  <a:gd name="T53" fmla="*/ 4627 h 62"/>
                  <a:gd name="T54" fmla="*/ 6972 w 67"/>
                  <a:gd name="T55" fmla="*/ 4744 h 62"/>
                  <a:gd name="T56" fmla="*/ 6972 w 67"/>
                  <a:gd name="T57" fmla="*/ 4959 h 62"/>
                  <a:gd name="T58" fmla="*/ 6812 w 67"/>
                  <a:gd name="T59" fmla="*/ 5197 h 62"/>
                  <a:gd name="T60" fmla="*/ 6812 w 67"/>
                  <a:gd name="T61" fmla="*/ 5314 h 62"/>
                  <a:gd name="T62" fmla="*/ 6684 w 67"/>
                  <a:gd name="T63" fmla="*/ 5670 h 62"/>
                  <a:gd name="T64" fmla="*/ 6550 w 67"/>
                  <a:gd name="T65" fmla="*/ 5884 h 62"/>
                  <a:gd name="T66" fmla="*/ 6684 w 67"/>
                  <a:gd name="T67" fmla="*/ 6240 h 62"/>
                  <a:gd name="T68" fmla="*/ 6812 w 67"/>
                  <a:gd name="T69" fmla="*/ 6357 h 62"/>
                  <a:gd name="T70" fmla="*/ 6812 w 67"/>
                  <a:gd name="T71" fmla="*/ 6595 h 62"/>
                  <a:gd name="T72" fmla="*/ 6812 w 67"/>
                  <a:gd name="T73" fmla="*/ 6595 h 62"/>
                  <a:gd name="T74" fmla="*/ 6812 w 67"/>
                  <a:gd name="T75" fmla="*/ 6712 h 62"/>
                  <a:gd name="T76" fmla="*/ 6812 w 67"/>
                  <a:gd name="T77" fmla="*/ 6712 h 62"/>
                  <a:gd name="T78" fmla="*/ 6684 w 67"/>
                  <a:gd name="T79" fmla="*/ 6927 h 62"/>
                  <a:gd name="T80" fmla="*/ 6812 w 67"/>
                  <a:gd name="T81" fmla="*/ 7048 h 62"/>
                  <a:gd name="T82" fmla="*/ 1086 w 67"/>
                  <a:gd name="T83" fmla="*/ 7165 h 62"/>
                  <a:gd name="T84" fmla="*/ 1086 w 67"/>
                  <a:gd name="T85" fmla="*/ 6123 h 62"/>
                  <a:gd name="T86" fmla="*/ 824 w 67"/>
                  <a:gd name="T87" fmla="*/ 6001 h 62"/>
                  <a:gd name="T88" fmla="*/ 556 w 67"/>
                  <a:gd name="T89" fmla="*/ 6123 h 62"/>
                  <a:gd name="T90" fmla="*/ 556 w 67"/>
                  <a:gd name="T91" fmla="*/ 6123 h 62"/>
                  <a:gd name="T92" fmla="*/ 263 w 67"/>
                  <a:gd name="T93" fmla="*/ 5884 h 62"/>
                  <a:gd name="T94" fmla="*/ 263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12" name="Freeform 25"/>
              <p:cNvSpPr>
                <a:spLocks/>
              </p:cNvSpPr>
              <p:nvPr/>
            </p:nvSpPr>
            <p:spPr bwMode="auto">
              <a:xfrm>
                <a:off x="2545" y="2306"/>
                <a:ext cx="968" cy="898"/>
              </a:xfrm>
              <a:custGeom>
                <a:avLst/>
                <a:gdLst>
                  <a:gd name="T0" fmla="*/ 22981 w 189"/>
                  <a:gd name="T1" fmla="*/ 5813 h 184"/>
                  <a:gd name="T2" fmla="*/ 21352 w 189"/>
                  <a:gd name="T3" fmla="*/ 5456 h 184"/>
                  <a:gd name="T4" fmla="*/ 20277 w 189"/>
                  <a:gd name="T5" fmla="*/ 5691 h 184"/>
                  <a:gd name="T6" fmla="*/ 19488 w 189"/>
                  <a:gd name="T7" fmla="*/ 5691 h 184"/>
                  <a:gd name="T8" fmla="*/ 19201 w 189"/>
                  <a:gd name="T9" fmla="*/ 5691 h 184"/>
                  <a:gd name="T10" fmla="*/ 18807 w 189"/>
                  <a:gd name="T11" fmla="*/ 5456 h 184"/>
                  <a:gd name="T12" fmla="*/ 18412 w 189"/>
                  <a:gd name="T13" fmla="*/ 5930 h 184"/>
                  <a:gd name="T14" fmla="*/ 18126 w 189"/>
                  <a:gd name="T15" fmla="*/ 5573 h 184"/>
                  <a:gd name="T16" fmla="*/ 17337 w 189"/>
                  <a:gd name="T17" fmla="*/ 5456 h 184"/>
                  <a:gd name="T18" fmla="*/ 16789 w 189"/>
                  <a:gd name="T19" fmla="*/ 5359 h 184"/>
                  <a:gd name="T20" fmla="*/ 15975 w 189"/>
                  <a:gd name="T21" fmla="*/ 5120 h 184"/>
                  <a:gd name="T22" fmla="*/ 15452 w 189"/>
                  <a:gd name="T23" fmla="*/ 5002 h 184"/>
                  <a:gd name="T24" fmla="*/ 14638 w 189"/>
                  <a:gd name="T25" fmla="*/ 4763 h 184"/>
                  <a:gd name="T26" fmla="*/ 14243 w 189"/>
                  <a:gd name="T27" fmla="*/ 4407 h 184"/>
                  <a:gd name="T28" fmla="*/ 13429 w 189"/>
                  <a:gd name="T29" fmla="*/ 4192 h 184"/>
                  <a:gd name="T30" fmla="*/ 7790 w 189"/>
                  <a:gd name="T31" fmla="*/ 0 h 184"/>
                  <a:gd name="T32" fmla="*/ 0 w 189"/>
                  <a:gd name="T33" fmla="*/ 8360 h 184"/>
                  <a:gd name="T34" fmla="*/ 133 w 189"/>
                  <a:gd name="T35" fmla="*/ 8716 h 184"/>
                  <a:gd name="T36" fmla="*/ 681 w 189"/>
                  <a:gd name="T37" fmla="*/ 9409 h 184"/>
                  <a:gd name="T38" fmla="*/ 3094 w 189"/>
                  <a:gd name="T39" fmla="*/ 11503 h 184"/>
                  <a:gd name="T40" fmla="*/ 3360 w 189"/>
                  <a:gd name="T41" fmla="*/ 12099 h 184"/>
                  <a:gd name="T42" fmla="*/ 5117 w 189"/>
                  <a:gd name="T43" fmla="*/ 14290 h 184"/>
                  <a:gd name="T44" fmla="*/ 6586 w 189"/>
                  <a:gd name="T45" fmla="*/ 14529 h 184"/>
                  <a:gd name="T46" fmla="*/ 7529 w 189"/>
                  <a:gd name="T47" fmla="*/ 13246 h 184"/>
                  <a:gd name="T48" fmla="*/ 8051 w 189"/>
                  <a:gd name="T49" fmla="*/ 13123 h 184"/>
                  <a:gd name="T50" fmla="*/ 8999 w 189"/>
                  <a:gd name="T51" fmla="*/ 13363 h 184"/>
                  <a:gd name="T52" fmla="*/ 10074 w 189"/>
                  <a:gd name="T53" fmla="*/ 13841 h 184"/>
                  <a:gd name="T54" fmla="*/ 10336 w 189"/>
                  <a:gd name="T55" fmla="*/ 14075 h 184"/>
                  <a:gd name="T56" fmla="*/ 11150 w 189"/>
                  <a:gd name="T57" fmla="*/ 15007 h 184"/>
                  <a:gd name="T58" fmla="*/ 12620 w 189"/>
                  <a:gd name="T59" fmla="*/ 17316 h 184"/>
                  <a:gd name="T60" fmla="*/ 13429 w 189"/>
                  <a:gd name="T61" fmla="*/ 18009 h 184"/>
                  <a:gd name="T62" fmla="*/ 13695 w 189"/>
                  <a:gd name="T63" fmla="*/ 19175 h 184"/>
                  <a:gd name="T64" fmla="*/ 14925 w 189"/>
                  <a:gd name="T65" fmla="*/ 20459 h 184"/>
                  <a:gd name="T66" fmla="*/ 16917 w 189"/>
                  <a:gd name="T67" fmla="*/ 21030 h 184"/>
                  <a:gd name="T68" fmla="*/ 18126 w 189"/>
                  <a:gd name="T69" fmla="*/ 21152 h 184"/>
                  <a:gd name="T70" fmla="*/ 17993 w 189"/>
                  <a:gd name="T71" fmla="*/ 20913 h 184"/>
                  <a:gd name="T72" fmla="*/ 17603 w 189"/>
                  <a:gd name="T73" fmla="*/ 18838 h 184"/>
                  <a:gd name="T74" fmla="*/ 17470 w 189"/>
                  <a:gd name="T75" fmla="*/ 18604 h 184"/>
                  <a:gd name="T76" fmla="*/ 17864 w 189"/>
                  <a:gd name="T77" fmla="*/ 17794 h 184"/>
                  <a:gd name="T78" fmla="*/ 17993 w 189"/>
                  <a:gd name="T79" fmla="*/ 17555 h 184"/>
                  <a:gd name="T80" fmla="*/ 18412 w 189"/>
                  <a:gd name="T81" fmla="*/ 16862 h 184"/>
                  <a:gd name="T82" fmla="*/ 18679 w 189"/>
                  <a:gd name="T83" fmla="*/ 16862 h 184"/>
                  <a:gd name="T84" fmla="*/ 18940 w 189"/>
                  <a:gd name="T85" fmla="*/ 16506 h 184"/>
                  <a:gd name="T86" fmla="*/ 19201 w 189"/>
                  <a:gd name="T87" fmla="*/ 16506 h 184"/>
                  <a:gd name="T88" fmla="*/ 19754 w 189"/>
                  <a:gd name="T89" fmla="*/ 16266 h 184"/>
                  <a:gd name="T90" fmla="*/ 20016 w 189"/>
                  <a:gd name="T91" fmla="*/ 15817 h 184"/>
                  <a:gd name="T92" fmla="*/ 20144 w 189"/>
                  <a:gd name="T93" fmla="*/ 16052 h 184"/>
                  <a:gd name="T94" fmla="*/ 22167 w 189"/>
                  <a:gd name="T95" fmla="*/ 15100 h 184"/>
                  <a:gd name="T96" fmla="*/ 22561 w 189"/>
                  <a:gd name="T97" fmla="*/ 14075 h 184"/>
                  <a:gd name="T98" fmla="*/ 22981 w 189"/>
                  <a:gd name="T99" fmla="*/ 13958 h 184"/>
                  <a:gd name="T100" fmla="*/ 24318 w 189"/>
                  <a:gd name="T101" fmla="*/ 13841 h 184"/>
                  <a:gd name="T102" fmla="*/ 24712 w 189"/>
                  <a:gd name="T103" fmla="*/ 13602 h 184"/>
                  <a:gd name="T104" fmla="*/ 24866 w 189"/>
                  <a:gd name="T105" fmla="*/ 13246 h 184"/>
                  <a:gd name="T106" fmla="*/ 24999 w 189"/>
                  <a:gd name="T107" fmla="*/ 12313 h 184"/>
                  <a:gd name="T108" fmla="*/ 25260 w 189"/>
                  <a:gd name="T109" fmla="*/ 11742 h 184"/>
                  <a:gd name="T110" fmla="*/ 25132 w 189"/>
                  <a:gd name="T111" fmla="*/ 10576 h 184"/>
                  <a:gd name="T112" fmla="*/ 24866 w 189"/>
                  <a:gd name="T113" fmla="*/ 10220 h 184"/>
                  <a:gd name="T114" fmla="*/ 24712 w 189"/>
                  <a:gd name="T115" fmla="*/ 9527 h 184"/>
                  <a:gd name="T116" fmla="*/ 24185 w 189"/>
                  <a:gd name="T117" fmla="*/ 6169 h 184"/>
                  <a:gd name="T118" fmla="*/ 23370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9213" name="Group 28"/>
              <p:cNvGrpSpPr>
                <a:grpSpLocks/>
              </p:cNvGrpSpPr>
              <p:nvPr/>
            </p:nvGrpSpPr>
            <p:grpSpPr bwMode="auto">
              <a:xfrm>
                <a:off x="720" y="2448"/>
                <a:ext cx="1266" cy="876"/>
                <a:chOff x="768" y="2832"/>
                <a:chExt cx="1203" cy="876"/>
              </a:xfrm>
            </p:grpSpPr>
            <p:sp>
              <p:nvSpPr>
                <p:cNvPr id="49225"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26"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27"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28"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29"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30"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31"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32"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33"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34"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35"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36"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37"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38"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39"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9214" name="Freeform 46"/>
              <p:cNvSpPr>
                <a:spLocks/>
              </p:cNvSpPr>
              <p:nvPr/>
            </p:nvSpPr>
            <p:spPr bwMode="auto">
              <a:xfrm>
                <a:off x="1529" y="1282"/>
                <a:ext cx="554" cy="439"/>
              </a:xfrm>
              <a:custGeom>
                <a:avLst/>
                <a:gdLst>
                  <a:gd name="T0" fmla="*/ 0 w 108"/>
                  <a:gd name="T1" fmla="*/ 7780 h 90"/>
                  <a:gd name="T2" fmla="*/ 0 w 108"/>
                  <a:gd name="T3" fmla="*/ 7185 h 90"/>
                  <a:gd name="T4" fmla="*/ 133 w 108"/>
                  <a:gd name="T5" fmla="*/ 6614 h 90"/>
                  <a:gd name="T6" fmla="*/ 262 w 108"/>
                  <a:gd name="T7" fmla="*/ 5927 h 90"/>
                  <a:gd name="T8" fmla="*/ 395 w 108"/>
                  <a:gd name="T9" fmla="*/ 5687 h 90"/>
                  <a:gd name="T10" fmla="*/ 682 w 108"/>
                  <a:gd name="T11" fmla="*/ 5448 h 90"/>
                  <a:gd name="T12" fmla="*/ 682 w 108"/>
                  <a:gd name="T13" fmla="*/ 5234 h 90"/>
                  <a:gd name="T14" fmla="*/ 1344 w 108"/>
                  <a:gd name="T15" fmla="*/ 4283 h 90"/>
                  <a:gd name="T16" fmla="*/ 2160 w 108"/>
                  <a:gd name="T17" fmla="*/ 2663 h 90"/>
                  <a:gd name="T18" fmla="*/ 2708 w 108"/>
                  <a:gd name="T19" fmla="*/ 1497 h 90"/>
                  <a:gd name="T20" fmla="*/ 3237 w 108"/>
                  <a:gd name="T21" fmla="*/ 356 h 90"/>
                  <a:gd name="T22" fmla="*/ 3237 w 108"/>
                  <a:gd name="T23" fmla="*/ 0 h 90"/>
                  <a:gd name="T24" fmla="*/ 3657 w 108"/>
                  <a:gd name="T25" fmla="*/ 0 h 90"/>
                  <a:gd name="T26" fmla="*/ 4052 w 108"/>
                  <a:gd name="T27" fmla="*/ 117 h 90"/>
                  <a:gd name="T28" fmla="*/ 4186 w 108"/>
                  <a:gd name="T29" fmla="*/ 239 h 90"/>
                  <a:gd name="T30" fmla="*/ 4735 w 108"/>
                  <a:gd name="T31" fmla="*/ 571 h 90"/>
                  <a:gd name="T32" fmla="*/ 4735 w 108"/>
                  <a:gd name="T33" fmla="*/ 927 h 90"/>
                  <a:gd name="T34" fmla="*/ 4868 w 108"/>
                  <a:gd name="T35" fmla="*/ 1619 h 90"/>
                  <a:gd name="T36" fmla="*/ 5817 w 108"/>
                  <a:gd name="T37" fmla="*/ 1854 h 90"/>
                  <a:gd name="T38" fmla="*/ 6474 w 108"/>
                  <a:gd name="T39" fmla="*/ 1854 h 90"/>
                  <a:gd name="T40" fmla="*/ 7289 w 108"/>
                  <a:gd name="T41" fmla="*/ 2093 h 90"/>
                  <a:gd name="T42" fmla="*/ 8238 w 108"/>
                  <a:gd name="T43" fmla="*/ 2093 h 90"/>
                  <a:gd name="T44" fmla="*/ 8761 w 108"/>
                  <a:gd name="T45" fmla="*/ 2215 h 90"/>
                  <a:gd name="T46" fmla="*/ 9182 w 108"/>
                  <a:gd name="T47" fmla="*/ 2093 h 90"/>
                  <a:gd name="T48" fmla="*/ 9577 w 108"/>
                  <a:gd name="T49" fmla="*/ 2215 h 90"/>
                  <a:gd name="T50" fmla="*/ 9998 w 108"/>
                  <a:gd name="T51" fmla="*/ 2093 h 90"/>
                  <a:gd name="T52" fmla="*/ 10264 w 108"/>
                  <a:gd name="T53" fmla="*/ 2215 h 90"/>
                  <a:gd name="T54" fmla="*/ 10659 w 108"/>
                  <a:gd name="T55" fmla="*/ 2215 h 90"/>
                  <a:gd name="T56" fmla="*/ 14024 w 108"/>
                  <a:gd name="T57" fmla="*/ 2785 h 90"/>
                  <a:gd name="T58" fmla="*/ 14183 w 108"/>
                  <a:gd name="T59" fmla="*/ 3141 h 90"/>
                  <a:gd name="T60" fmla="*/ 14578 w 108"/>
                  <a:gd name="T61" fmla="*/ 3258 h 90"/>
                  <a:gd name="T62" fmla="*/ 13763 w 108"/>
                  <a:gd name="T63" fmla="*/ 4639 h 90"/>
                  <a:gd name="T64" fmla="*/ 13629 w 108"/>
                  <a:gd name="T65" fmla="*/ 4878 h 90"/>
                  <a:gd name="T66" fmla="*/ 13234 w 108"/>
                  <a:gd name="T67" fmla="*/ 5117 h 90"/>
                  <a:gd name="T68" fmla="*/ 12680 w 108"/>
                  <a:gd name="T69" fmla="*/ 5927 h 90"/>
                  <a:gd name="T70" fmla="*/ 13106 w 108"/>
                  <a:gd name="T71" fmla="*/ 6161 h 90"/>
                  <a:gd name="T72" fmla="*/ 13106 w 108"/>
                  <a:gd name="T73" fmla="*/ 6375 h 90"/>
                  <a:gd name="T74" fmla="*/ 12947 w 108"/>
                  <a:gd name="T75" fmla="*/ 6497 h 90"/>
                  <a:gd name="T76" fmla="*/ 12814 w 108"/>
                  <a:gd name="T77" fmla="*/ 6970 h 90"/>
                  <a:gd name="T78" fmla="*/ 7028 w 108"/>
                  <a:gd name="T79" fmla="*/ 9399 h 90"/>
                  <a:gd name="T80" fmla="*/ 133 w 108"/>
                  <a:gd name="T81" fmla="*/ 789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15" name="Freeform 52"/>
              <p:cNvSpPr>
                <a:spLocks/>
              </p:cNvSpPr>
              <p:nvPr/>
            </p:nvSpPr>
            <p:spPr bwMode="auto">
              <a:xfrm>
                <a:off x="3467" y="2604"/>
                <a:ext cx="394" cy="322"/>
              </a:xfrm>
              <a:custGeom>
                <a:avLst/>
                <a:gdLst>
                  <a:gd name="T0" fmla="*/ 5501 w 77"/>
                  <a:gd name="T1" fmla="*/ 117 h 66"/>
                  <a:gd name="T2" fmla="*/ 5890 w 77"/>
                  <a:gd name="T3" fmla="*/ 1166 h 66"/>
                  <a:gd name="T4" fmla="*/ 5762 w 77"/>
                  <a:gd name="T5" fmla="*/ 1498 h 66"/>
                  <a:gd name="T6" fmla="*/ 5368 w 77"/>
                  <a:gd name="T7" fmla="*/ 2547 h 66"/>
                  <a:gd name="T8" fmla="*/ 8561 w 77"/>
                  <a:gd name="T9" fmla="*/ 3830 h 66"/>
                  <a:gd name="T10" fmla="*/ 8561 w 77"/>
                  <a:gd name="T11" fmla="*/ 4640 h 66"/>
                  <a:gd name="T12" fmla="*/ 8433 w 77"/>
                  <a:gd name="T13" fmla="*/ 5235 h 66"/>
                  <a:gd name="T14" fmla="*/ 7778 w 77"/>
                  <a:gd name="T15" fmla="*/ 5118 h 66"/>
                  <a:gd name="T16" fmla="*/ 7517 w 77"/>
                  <a:gd name="T17" fmla="*/ 5689 h 66"/>
                  <a:gd name="T18" fmla="*/ 8300 w 77"/>
                  <a:gd name="T19" fmla="*/ 5572 h 66"/>
                  <a:gd name="T20" fmla="*/ 8852 w 77"/>
                  <a:gd name="T21" fmla="*/ 5450 h 66"/>
                  <a:gd name="T22" fmla="*/ 8561 w 77"/>
                  <a:gd name="T23" fmla="*/ 5689 h 66"/>
                  <a:gd name="T24" fmla="*/ 8852 w 77"/>
                  <a:gd name="T25" fmla="*/ 5928 h 66"/>
                  <a:gd name="T26" fmla="*/ 9502 w 77"/>
                  <a:gd name="T27" fmla="*/ 5450 h 66"/>
                  <a:gd name="T28" fmla="*/ 9922 w 77"/>
                  <a:gd name="T29" fmla="*/ 5572 h 66"/>
                  <a:gd name="T30" fmla="*/ 9794 w 77"/>
                  <a:gd name="T31" fmla="*/ 5928 h 66"/>
                  <a:gd name="T32" fmla="*/ 9113 w 77"/>
                  <a:gd name="T33" fmla="*/ 6499 h 66"/>
                  <a:gd name="T34" fmla="*/ 9502 w 77"/>
                  <a:gd name="T35" fmla="*/ 6972 h 66"/>
                  <a:gd name="T36" fmla="*/ 10316 w 77"/>
                  <a:gd name="T37" fmla="*/ 7547 h 66"/>
                  <a:gd name="T38" fmla="*/ 9502 w 77"/>
                  <a:gd name="T39" fmla="*/ 7308 h 66"/>
                  <a:gd name="T40" fmla="*/ 8561 w 77"/>
                  <a:gd name="T41" fmla="*/ 6855 h 66"/>
                  <a:gd name="T42" fmla="*/ 8167 w 77"/>
                  <a:gd name="T43" fmla="*/ 7186 h 66"/>
                  <a:gd name="T44" fmla="*/ 8039 w 77"/>
                  <a:gd name="T45" fmla="*/ 7547 h 66"/>
                  <a:gd name="T46" fmla="*/ 7645 w 77"/>
                  <a:gd name="T47" fmla="*/ 7308 h 66"/>
                  <a:gd name="T48" fmla="*/ 7225 w 77"/>
                  <a:gd name="T49" fmla="*/ 7308 h 66"/>
                  <a:gd name="T50" fmla="*/ 6570 w 77"/>
                  <a:gd name="T51" fmla="*/ 7426 h 66"/>
                  <a:gd name="T52" fmla="*/ 5501 w 77"/>
                  <a:gd name="T53" fmla="*/ 6855 h 66"/>
                  <a:gd name="T54" fmla="*/ 5081 w 77"/>
                  <a:gd name="T55" fmla="*/ 6616 h 66"/>
                  <a:gd name="T56" fmla="*/ 4948 w 77"/>
                  <a:gd name="T57" fmla="*/ 6499 h 66"/>
                  <a:gd name="T58" fmla="*/ 4554 w 77"/>
                  <a:gd name="T59" fmla="*/ 6381 h 66"/>
                  <a:gd name="T60" fmla="*/ 4426 w 77"/>
                  <a:gd name="T61" fmla="*/ 6259 h 66"/>
                  <a:gd name="T62" fmla="*/ 4165 w 77"/>
                  <a:gd name="T63" fmla="*/ 6738 h 66"/>
                  <a:gd name="T64" fmla="*/ 2016 w 77"/>
                  <a:gd name="T65" fmla="*/ 6499 h 66"/>
                  <a:gd name="T66" fmla="*/ 522 w 77"/>
                  <a:gd name="T67" fmla="*/ 6381 h 66"/>
                  <a:gd name="T68" fmla="*/ 681 w 77"/>
                  <a:gd name="T69" fmla="*/ 6167 h 66"/>
                  <a:gd name="T70" fmla="*/ 814 w 77"/>
                  <a:gd name="T71" fmla="*/ 5333 h 66"/>
                  <a:gd name="T72" fmla="*/ 814 w 77"/>
                  <a:gd name="T73" fmla="*/ 4879 h 66"/>
                  <a:gd name="T74" fmla="*/ 1202 w 77"/>
                  <a:gd name="T75" fmla="*/ 4308 h 66"/>
                  <a:gd name="T76" fmla="*/ 942 w 77"/>
                  <a:gd name="T77" fmla="*/ 3474 h 66"/>
                  <a:gd name="T78" fmla="*/ 814 w 77"/>
                  <a:gd name="T79" fmla="*/ 3259 h 66"/>
                  <a:gd name="T80" fmla="*/ 522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16" name="Freeform 53"/>
              <p:cNvSpPr>
                <a:spLocks/>
              </p:cNvSpPr>
              <p:nvPr/>
            </p:nvSpPr>
            <p:spPr bwMode="auto">
              <a:xfrm>
                <a:off x="3626"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9217" name="Group 54"/>
              <p:cNvGrpSpPr>
                <a:grpSpLocks/>
              </p:cNvGrpSpPr>
              <p:nvPr/>
            </p:nvGrpSpPr>
            <p:grpSpPr bwMode="auto">
              <a:xfrm>
                <a:off x="3661" y="1384"/>
                <a:ext cx="523" cy="468"/>
                <a:chOff x="3562" y="1636"/>
                <a:chExt cx="497" cy="468"/>
              </a:xfrm>
            </p:grpSpPr>
            <p:sp>
              <p:nvSpPr>
                <p:cNvPr id="49223"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24"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9218" name="Freeform 57"/>
              <p:cNvSpPr>
                <a:spLocks/>
              </p:cNvSpPr>
              <p:nvPr/>
            </p:nvSpPr>
            <p:spPr bwMode="auto">
              <a:xfrm>
                <a:off x="3872"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19" name="Freeform 58"/>
              <p:cNvSpPr>
                <a:spLocks/>
              </p:cNvSpPr>
              <p:nvPr/>
            </p:nvSpPr>
            <p:spPr bwMode="auto">
              <a:xfrm>
                <a:off x="3657"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20" name="Freeform 59"/>
              <p:cNvSpPr>
                <a:spLocks/>
              </p:cNvSpPr>
              <p:nvPr/>
            </p:nvSpPr>
            <p:spPr bwMode="auto">
              <a:xfrm>
                <a:off x="4324" y="1721"/>
                <a:ext cx="404" cy="249"/>
              </a:xfrm>
              <a:custGeom>
                <a:avLst/>
                <a:gdLst>
                  <a:gd name="T0" fmla="*/ 2537 w 79"/>
                  <a:gd name="T1" fmla="*/ 5698 h 51"/>
                  <a:gd name="T2" fmla="*/ 7349 w 79"/>
                  <a:gd name="T3" fmla="*/ 4887 h 51"/>
                  <a:gd name="T4" fmla="*/ 8842 w 79"/>
                  <a:gd name="T5" fmla="*/ 4648 h 51"/>
                  <a:gd name="T6" fmla="*/ 8970 w 79"/>
                  <a:gd name="T7" fmla="*/ 4648 h 51"/>
                  <a:gd name="T8" fmla="*/ 8970 w 79"/>
                  <a:gd name="T9" fmla="*/ 4531 h 51"/>
                  <a:gd name="T10" fmla="*/ 8970 w 79"/>
                  <a:gd name="T11" fmla="*/ 4433 h 51"/>
                  <a:gd name="T12" fmla="*/ 9103 w 79"/>
                  <a:gd name="T13" fmla="*/ 4316 h 51"/>
                  <a:gd name="T14" fmla="*/ 9364 w 79"/>
                  <a:gd name="T15" fmla="*/ 4316 h 51"/>
                  <a:gd name="T16" fmla="*/ 9491 w 79"/>
                  <a:gd name="T17" fmla="*/ 4316 h 51"/>
                  <a:gd name="T18" fmla="*/ 9885 w 79"/>
                  <a:gd name="T19" fmla="*/ 4077 h 51"/>
                  <a:gd name="T20" fmla="*/ 9885 w 79"/>
                  <a:gd name="T21" fmla="*/ 3838 h 51"/>
                  <a:gd name="T22" fmla="*/ 10305 w 79"/>
                  <a:gd name="T23" fmla="*/ 3598 h 51"/>
                  <a:gd name="T24" fmla="*/ 10565 w 79"/>
                  <a:gd name="T25" fmla="*/ 3481 h 51"/>
                  <a:gd name="T26" fmla="*/ 10565 w 79"/>
                  <a:gd name="T27" fmla="*/ 3383 h 51"/>
                  <a:gd name="T28" fmla="*/ 10305 w 79"/>
                  <a:gd name="T29" fmla="*/ 3266 h 51"/>
                  <a:gd name="T30" fmla="*/ 10172 w 79"/>
                  <a:gd name="T31" fmla="*/ 3144 h 51"/>
                  <a:gd name="T32" fmla="*/ 10044 w 79"/>
                  <a:gd name="T33" fmla="*/ 3144 h 51"/>
                  <a:gd name="T34" fmla="*/ 10044 w 79"/>
                  <a:gd name="T35" fmla="*/ 3027 h 51"/>
                  <a:gd name="T36" fmla="*/ 9752 w 79"/>
                  <a:gd name="T37" fmla="*/ 3027 h 51"/>
                  <a:gd name="T38" fmla="*/ 9752 w 79"/>
                  <a:gd name="T39" fmla="*/ 2788 h 51"/>
                  <a:gd name="T40" fmla="*/ 9491 w 79"/>
                  <a:gd name="T41" fmla="*/ 2788 h 51"/>
                  <a:gd name="T42" fmla="*/ 9491 w 79"/>
                  <a:gd name="T43" fmla="*/ 2671 h 51"/>
                  <a:gd name="T44" fmla="*/ 9491 w 79"/>
                  <a:gd name="T45" fmla="*/ 2334 h 51"/>
                  <a:gd name="T46" fmla="*/ 9624 w 79"/>
                  <a:gd name="T47" fmla="*/ 2334 h 51"/>
                  <a:gd name="T48" fmla="*/ 9491 w 79"/>
                  <a:gd name="T49" fmla="*/ 2099 h 51"/>
                  <a:gd name="T50" fmla="*/ 9364 w 79"/>
                  <a:gd name="T51" fmla="*/ 1977 h 51"/>
                  <a:gd name="T52" fmla="*/ 9364 w 79"/>
                  <a:gd name="T53" fmla="*/ 1977 h 51"/>
                  <a:gd name="T54" fmla="*/ 9491 w 79"/>
                  <a:gd name="T55" fmla="*/ 1860 h 51"/>
                  <a:gd name="T56" fmla="*/ 9624 w 79"/>
                  <a:gd name="T57" fmla="*/ 1738 h 51"/>
                  <a:gd name="T58" fmla="*/ 9752 w 79"/>
                  <a:gd name="T59" fmla="*/ 1406 h 51"/>
                  <a:gd name="T60" fmla="*/ 9752 w 79"/>
                  <a:gd name="T61" fmla="*/ 1289 h 51"/>
                  <a:gd name="T62" fmla="*/ 9885 w 79"/>
                  <a:gd name="T63" fmla="*/ 1167 h 51"/>
                  <a:gd name="T64" fmla="*/ 9885 w 79"/>
                  <a:gd name="T65" fmla="*/ 1050 h 51"/>
                  <a:gd name="T66" fmla="*/ 9752 w 79"/>
                  <a:gd name="T67" fmla="*/ 1050 h 51"/>
                  <a:gd name="T68" fmla="*/ 9364 w 79"/>
                  <a:gd name="T69" fmla="*/ 928 h 51"/>
                  <a:gd name="T70" fmla="*/ 9364 w 79"/>
                  <a:gd name="T71" fmla="*/ 928 h 51"/>
                  <a:gd name="T72" fmla="*/ 9231 w 79"/>
                  <a:gd name="T73" fmla="*/ 810 h 51"/>
                  <a:gd name="T74" fmla="*/ 9231 w 79"/>
                  <a:gd name="T75" fmla="*/ 693 h 51"/>
                  <a:gd name="T76" fmla="*/ 8970 w 79"/>
                  <a:gd name="T77" fmla="*/ 356 h 51"/>
                  <a:gd name="T78" fmla="*/ 8842 w 79"/>
                  <a:gd name="T79" fmla="*/ 356 h 51"/>
                  <a:gd name="T80" fmla="*/ 8842 w 79"/>
                  <a:gd name="T81" fmla="*/ 239 h 51"/>
                  <a:gd name="T82" fmla="*/ 8683 w 79"/>
                  <a:gd name="T83" fmla="*/ 239 h 51"/>
                  <a:gd name="T84" fmla="*/ 8683 w 79"/>
                  <a:gd name="T85" fmla="*/ 239 h 51"/>
                  <a:gd name="T86" fmla="*/ 8683 w 79"/>
                  <a:gd name="T87" fmla="*/ 117 h 51"/>
                  <a:gd name="T88" fmla="*/ 8550 w 79"/>
                  <a:gd name="T89" fmla="*/ 0 h 51"/>
                  <a:gd name="T90" fmla="*/ 1202 w 79"/>
                  <a:gd name="T91" fmla="*/ 1289 h 51"/>
                  <a:gd name="T92" fmla="*/ 1074 w 79"/>
                  <a:gd name="T93" fmla="*/ 810 h 51"/>
                  <a:gd name="T94" fmla="*/ 680 w 79"/>
                  <a:gd name="T95" fmla="*/ 1167 h 51"/>
                  <a:gd name="T96" fmla="*/ 680 w 79"/>
                  <a:gd name="T97" fmla="*/ 1167 h 51"/>
                  <a:gd name="T98" fmla="*/ 522 w 79"/>
                  <a:gd name="T99" fmla="*/ 1050 h 51"/>
                  <a:gd name="T100" fmla="*/ 522 w 79"/>
                  <a:gd name="T101" fmla="*/ 1050 h 51"/>
                  <a:gd name="T102" fmla="*/ 394 w 79"/>
                  <a:gd name="T103" fmla="*/ 1289 h 51"/>
                  <a:gd name="T104" fmla="*/ 133 w 79"/>
                  <a:gd name="T105" fmla="*/ 1504 h 51"/>
                  <a:gd name="T106" fmla="*/ 0 w 79"/>
                  <a:gd name="T107" fmla="*/ 1621 h 51"/>
                  <a:gd name="T108" fmla="*/ 522 w 79"/>
                  <a:gd name="T109" fmla="*/ 4194 h 51"/>
                  <a:gd name="T110" fmla="*/ 813 w 79"/>
                  <a:gd name="T111" fmla="*/ 5937 h 51"/>
                  <a:gd name="T112" fmla="*/ 2537 w 79"/>
                  <a:gd name="T113" fmla="*/ 5698 h 51"/>
                  <a:gd name="T114" fmla="*/ 2537 w 79"/>
                  <a:gd name="T115" fmla="*/ 5698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21" name="Freeform 61"/>
              <p:cNvSpPr>
                <a:spLocks/>
              </p:cNvSpPr>
              <p:nvPr/>
            </p:nvSpPr>
            <p:spPr bwMode="auto">
              <a:xfrm>
                <a:off x="4225" y="2350"/>
                <a:ext cx="354" cy="258"/>
              </a:xfrm>
              <a:custGeom>
                <a:avLst/>
                <a:gdLst>
                  <a:gd name="T0" fmla="*/ 5525 w 69"/>
                  <a:gd name="T1" fmla="*/ 6114 h 53"/>
                  <a:gd name="T2" fmla="*/ 5130 w 69"/>
                  <a:gd name="T3" fmla="*/ 5997 h 53"/>
                  <a:gd name="T4" fmla="*/ 5002 w 69"/>
                  <a:gd name="T5" fmla="*/ 5545 h 53"/>
                  <a:gd name="T6" fmla="*/ 4448 w 69"/>
                  <a:gd name="T7" fmla="*/ 5072 h 53"/>
                  <a:gd name="T8" fmla="*/ 4186 w 69"/>
                  <a:gd name="T9" fmla="*/ 4503 h 53"/>
                  <a:gd name="T10" fmla="*/ 3920 w 69"/>
                  <a:gd name="T11" fmla="*/ 4264 h 53"/>
                  <a:gd name="T12" fmla="*/ 3371 w 69"/>
                  <a:gd name="T13" fmla="*/ 3933 h 53"/>
                  <a:gd name="T14" fmla="*/ 3104 w 69"/>
                  <a:gd name="T15" fmla="*/ 3695 h 53"/>
                  <a:gd name="T16" fmla="*/ 2976 w 69"/>
                  <a:gd name="T17" fmla="*/ 3461 h 53"/>
                  <a:gd name="T18" fmla="*/ 2027 w 69"/>
                  <a:gd name="T19" fmla="*/ 2892 h 53"/>
                  <a:gd name="T20" fmla="*/ 1765 w 69"/>
                  <a:gd name="T21" fmla="*/ 2653 h 53"/>
                  <a:gd name="T22" fmla="*/ 1344 w 69"/>
                  <a:gd name="T23" fmla="*/ 2181 h 53"/>
                  <a:gd name="T24" fmla="*/ 1077 w 69"/>
                  <a:gd name="T25" fmla="*/ 1850 h 53"/>
                  <a:gd name="T26" fmla="*/ 133 w 69"/>
                  <a:gd name="T27" fmla="*/ 1611 h 53"/>
                  <a:gd name="T28" fmla="*/ 133 w 69"/>
                  <a:gd name="T29" fmla="*/ 1163 h 53"/>
                  <a:gd name="T30" fmla="*/ 395 w 69"/>
                  <a:gd name="T31" fmla="*/ 925 h 53"/>
                  <a:gd name="T32" fmla="*/ 395 w 69"/>
                  <a:gd name="T33" fmla="*/ 808 h 53"/>
                  <a:gd name="T34" fmla="*/ 1077 w 69"/>
                  <a:gd name="T35" fmla="*/ 570 h 53"/>
                  <a:gd name="T36" fmla="*/ 1631 w 69"/>
                  <a:gd name="T37" fmla="*/ 355 h 53"/>
                  <a:gd name="T38" fmla="*/ 1765 w 69"/>
                  <a:gd name="T39" fmla="*/ 239 h 53"/>
                  <a:gd name="T40" fmla="*/ 4186 w 69"/>
                  <a:gd name="T41" fmla="*/ 117 h 53"/>
                  <a:gd name="T42" fmla="*/ 4186 w 69"/>
                  <a:gd name="T43" fmla="*/ 239 h 53"/>
                  <a:gd name="T44" fmla="*/ 4735 w 69"/>
                  <a:gd name="T45" fmla="*/ 448 h 53"/>
                  <a:gd name="T46" fmla="*/ 6895 w 69"/>
                  <a:gd name="T47" fmla="*/ 448 h 53"/>
                  <a:gd name="T48" fmla="*/ 9189 w 69"/>
                  <a:gd name="T49" fmla="*/ 1967 h 53"/>
                  <a:gd name="T50" fmla="*/ 8922 w 69"/>
                  <a:gd name="T51" fmla="*/ 2181 h 53"/>
                  <a:gd name="T52" fmla="*/ 8501 w 69"/>
                  <a:gd name="T53" fmla="*/ 2775 h 53"/>
                  <a:gd name="T54" fmla="*/ 8368 w 69"/>
                  <a:gd name="T55" fmla="*/ 3223 h 53"/>
                  <a:gd name="T56" fmla="*/ 8368 w 69"/>
                  <a:gd name="T57" fmla="*/ 3461 h 53"/>
                  <a:gd name="T58" fmla="*/ 8106 w 69"/>
                  <a:gd name="T59" fmla="*/ 3578 h 53"/>
                  <a:gd name="T60" fmla="*/ 7978 w 69"/>
                  <a:gd name="T61" fmla="*/ 3816 h 53"/>
                  <a:gd name="T62" fmla="*/ 7685 w 69"/>
                  <a:gd name="T63" fmla="*/ 4031 h 53"/>
                  <a:gd name="T64" fmla="*/ 7157 w 69"/>
                  <a:gd name="T65" fmla="*/ 4503 h 53"/>
                  <a:gd name="T66" fmla="*/ 6767 w 69"/>
                  <a:gd name="T67" fmla="*/ 4741 h 53"/>
                  <a:gd name="T68" fmla="*/ 6608 w 69"/>
                  <a:gd name="T69" fmla="*/ 4951 h 53"/>
                  <a:gd name="T70" fmla="*/ 6213 w 69"/>
                  <a:gd name="T71" fmla="*/ 5072 h 53"/>
                  <a:gd name="T72" fmla="*/ 6213 w 69"/>
                  <a:gd name="T73" fmla="*/ 5189 h 53"/>
                  <a:gd name="T74" fmla="*/ 6080 w 69"/>
                  <a:gd name="T75" fmla="*/ 5428 h 53"/>
                  <a:gd name="T76" fmla="*/ 5818 w 69"/>
                  <a:gd name="T77" fmla="*/ 5545 h 53"/>
                  <a:gd name="T78" fmla="*/ 5818 w 69"/>
                  <a:gd name="T79" fmla="*/ 5545 h 53"/>
                  <a:gd name="T80" fmla="*/ 5818 w 69"/>
                  <a:gd name="T81" fmla="*/ 5661 h 53"/>
                  <a:gd name="T82" fmla="*/ 5946 w 69"/>
                  <a:gd name="T83" fmla="*/ 5759 h 53"/>
                  <a:gd name="T84" fmla="*/ 5659 w 69"/>
                  <a:gd name="T85" fmla="*/ 5876 h 53"/>
                  <a:gd name="T86" fmla="*/ 552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22" name="Freeform 62"/>
              <p:cNvSpPr>
                <a:spLocks/>
              </p:cNvSpPr>
              <p:nvPr/>
            </p:nvSpPr>
            <p:spPr bwMode="auto">
              <a:xfrm>
                <a:off x="4066" y="2384"/>
                <a:ext cx="376" cy="376"/>
              </a:xfrm>
              <a:custGeom>
                <a:avLst/>
                <a:gdLst>
                  <a:gd name="T0" fmla="*/ 1221 w 73"/>
                  <a:gd name="T1" fmla="*/ 4771 h 77"/>
                  <a:gd name="T2" fmla="*/ 1514 w 73"/>
                  <a:gd name="T3" fmla="*/ 5127 h 77"/>
                  <a:gd name="T4" fmla="*/ 1777 w 73"/>
                  <a:gd name="T5" fmla="*/ 5367 h 77"/>
                  <a:gd name="T6" fmla="*/ 1777 w 73"/>
                  <a:gd name="T7" fmla="*/ 5699 h 77"/>
                  <a:gd name="T8" fmla="*/ 1911 w 73"/>
                  <a:gd name="T9" fmla="*/ 5816 h 77"/>
                  <a:gd name="T10" fmla="*/ 1777 w 73"/>
                  <a:gd name="T11" fmla="*/ 6416 h 77"/>
                  <a:gd name="T12" fmla="*/ 1643 w 73"/>
                  <a:gd name="T13" fmla="*/ 6988 h 77"/>
                  <a:gd name="T14" fmla="*/ 1911 w 73"/>
                  <a:gd name="T15" fmla="*/ 7916 h 77"/>
                  <a:gd name="T16" fmla="*/ 2174 w 73"/>
                  <a:gd name="T17" fmla="*/ 8272 h 77"/>
                  <a:gd name="T18" fmla="*/ 2333 w 73"/>
                  <a:gd name="T19" fmla="*/ 8609 h 77"/>
                  <a:gd name="T20" fmla="*/ 2467 w 73"/>
                  <a:gd name="T21" fmla="*/ 8848 h 77"/>
                  <a:gd name="T22" fmla="*/ 7932 w 73"/>
                  <a:gd name="T23" fmla="*/ 8848 h 77"/>
                  <a:gd name="T24" fmla="*/ 8200 w 73"/>
                  <a:gd name="T25" fmla="*/ 8965 h 77"/>
                  <a:gd name="T26" fmla="*/ 8066 w 73"/>
                  <a:gd name="T27" fmla="*/ 8272 h 77"/>
                  <a:gd name="T28" fmla="*/ 8200 w 73"/>
                  <a:gd name="T29" fmla="*/ 8038 h 77"/>
                  <a:gd name="T30" fmla="*/ 8756 w 73"/>
                  <a:gd name="T31" fmla="*/ 8038 h 77"/>
                  <a:gd name="T32" fmla="*/ 9153 w 73"/>
                  <a:gd name="T33" fmla="*/ 8038 h 77"/>
                  <a:gd name="T34" fmla="*/ 9153 w 73"/>
                  <a:gd name="T35" fmla="*/ 7559 h 77"/>
                  <a:gd name="T36" fmla="*/ 9153 w 73"/>
                  <a:gd name="T37" fmla="*/ 7227 h 77"/>
                  <a:gd name="T38" fmla="*/ 9415 w 73"/>
                  <a:gd name="T39" fmla="*/ 6177 h 77"/>
                  <a:gd name="T40" fmla="*/ 9709 w 73"/>
                  <a:gd name="T41" fmla="*/ 5581 h 77"/>
                  <a:gd name="T42" fmla="*/ 9977 w 73"/>
                  <a:gd name="T43" fmla="*/ 5484 h 77"/>
                  <a:gd name="T44" fmla="*/ 9977 w 73"/>
                  <a:gd name="T45" fmla="*/ 5367 h 77"/>
                  <a:gd name="T46" fmla="*/ 9843 w 73"/>
                  <a:gd name="T47" fmla="*/ 5367 h 77"/>
                  <a:gd name="T48" fmla="*/ 9415 w 73"/>
                  <a:gd name="T49" fmla="*/ 5244 h 77"/>
                  <a:gd name="T50" fmla="*/ 9287 w 73"/>
                  <a:gd name="T51" fmla="*/ 4771 h 77"/>
                  <a:gd name="T52" fmla="*/ 8756 w 73"/>
                  <a:gd name="T53" fmla="*/ 4317 h 77"/>
                  <a:gd name="T54" fmla="*/ 8463 w 73"/>
                  <a:gd name="T55" fmla="*/ 3721 h 77"/>
                  <a:gd name="T56" fmla="*/ 8200 w 73"/>
                  <a:gd name="T57" fmla="*/ 3482 h 77"/>
                  <a:gd name="T58" fmla="*/ 7638 w 73"/>
                  <a:gd name="T59" fmla="*/ 3150 h 77"/>
                  <a:gd name="T60" fmla="*/ 7376 w 73"/>
                  <a:gd name="T61" fmla="*/ 2910 h 77"/>
                  <a:gd name="T62" fmla="*/ 7242 w 73"/>
                  <a:gd name="T63" fmla="*/ 2671 h 77"/>
                  <a:gd name="T64" fmla="*/ 6289 w 73"/>
                  <a:gd name="T65" fmla="*/ 2100 h 77"/>
                  <a:gd name="T66" fmla="*/ 6021 w 73"/>
                  <a:gd name="T67" fmla="*/ 1860 h 77"/>
                  <a:gd name="T68" fmla="*/ 5599 w 73"/>
                  <a:gd name="T69" fmla="*/ 1406 h 77"/>
                  <a:gd name="T70" fmla="*/ 5331 w 73"/>
                  <a:gd name="T71" fmla="*/ 1050 h 77"/>
                  <a:gd name="T72" fmla="*/ 4378 w 73"/>
                  <a:gd name="T73" fmla="*/ 811 h 77"/>
                  <a:gd name="T74" fmla="*/ 4378 w 73"/>
                  <a:gd name="T75" fmla="*/ 356 h 77"/>
                  <a:gd name="T76" fmla="*/ 4641 w 73"/>
                  <a:gd name="T77" fmla="*/ 117 h 77"/>
                  <a:gd name="T78" fmla="*/ 4641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49184" name="Freeform 63"/>
            <p:cNvSpPr>
              <a:spLocks/>
            </p:cNvSpPr>
            <p:nvPr/>
          </p:nvSpPr>
          <p:spPr bwMode="auto">
            <a:xfrm>
              <a:off x="7029452"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85" name="Freeform 64"/>
            <p:cNvSpPr>
              <a:spLocks/>
            </p:cNvSpPr>
            <p:nvPr/>
          </p:nvSpPr>
          <p:spPr bwMode="auto">
            <a:xfrm>
              <a:off x="7413625" y="3017840"/>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86" name="Freeform 65"/>
            <p:cNvSpPr>
              <a:spLocks/>
            </p:cNvSpPr>
            <p:nvPr/>
          </p:nvSpPr>
          <p:spPr bwMode="auto">
            <a:xfrm>
              <a:off x="7445375" y="2801940"/>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87" name="Freeform 66"/>
            <p:cNvSpPr>
              <a:spLocks/>
            </p:cNvSpPr>
            <p:nvPr/>
          </p:nvSpPr>
          <p:spPr bwMode="auto">
            <a:xfrm>
              <a:off x="7583489" y="2654302"/>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88" name="Freeform 67"/>
            <p:cNvSpPr>
              <a:spLocks/>
            </p:cNvSpPr>
            <p:nvPr/>
          </p:nvSpPr>
          <p:spPr bwMode="auto">
            <a:xfrm>
              <a:off x="75755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89" name="Freeform 68"/>
            <p:cNvSpPr>
              <a:spLocks/>
            </p:cNvSpPr>
            <p:nvPr/>
          </p:nvSpPr>
          <p:spPr bwMode="auto">
            <a:xfrm>
              <a:off x="77470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90" name="Freeform 69"/>
            <p:cNvSpPr>
              <a:spLocks/>
            </p:cNvSpPr>
            <p:nvPr/>
          </p:nvSpPr>
          <p:spPr bwMode="auto">
            <a:xfrm>
              <a:off x="76406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91" name="Freeform 70"/>
            <p:cNvSpPr>
              <a:spLocks/>
            </p:cNvSpPr>
            <p:nvPr/>
          </p:nvSpPr>
          <p:spPr bwMode="auto">
            <a:xfrm>
              <a:off x="7697788" y="1887540"/>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49192" name="Group 71"/>
            <p:cNvGrpSpPr>
              <a:grpSpLocks/>
            </p:cNvGrpSpPr>
            <p:nvPr/>
          </p:nvGrpSpPr>
          <p:grpSpPr bwMode="auto">
            <a:xfrm>
              <a:off x="3159127" y="4589463"/>
              <a:ext cx="1044575" cy="635000"/>
              <a:chOff x="1991" y="3321"/>
              <a:chExt cx="361" cy="231"/>
            </a:xfrm>
          </p:grpSpPr>
          <p:sp>
            <p:nvSpPr>
              <p:cNvPr id="49193"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94"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95"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96"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97"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98"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199"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49200"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grpSp>
      <p:sp>
        <p:nvSpPr>
          <p:cNvPr id="49158" name="Rectangle 169"/>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9159" name="Rectangle 170"/>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9160" name="Rectangle 171"/>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9161" name="Rectangle 172"/>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9162" name="Rectangle 174"/>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49163" name="Rectangle 175"/>
          <p:cNvSpPr>
            <a:spLocks noChangeArrowheads="1"/>
          </p:cNvSpPr>
          <p:nvPr/>
        </p:nvSpPr>
        <p:spPr bwMode="auto">
          <a:xfrm>
            <a:off x="395191" y="5892800"/>
            <a:ext cx="4310945"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0"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Data       &lt;10%        10%–14%        15-19%            ≥20%</a:t>
            </a:r>
          </a:p>
        </p:txBody>
      </p:sp>
      <p:sp>
        <p:nvSpPr>
          <p:cNvPr id="91" name="TextBox 90">
            <a:extLst>
              <a:ext uri="{FF2B5EF4-FFF2-40B4-BE49-F238E27FC236}">
                <a16:creationId xmlns:a16="http://schemas.microsoft.com/office/drawing/2014/main" xmlns="" id="{2D6BF63E-1136-452A-B2D8-20FB85AB1E55}"/>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2000</a:t>
            </a:r>
          </a:p>
        </p:txBody>
      </p:sp>
      <p:sp>
        <p:nvSpPr>
          <p:cNvPr id="92" name="Rectangle 117">
            <a:extLst>
              <a:ext uri="{FF2B5EF4-FFF2-40B4-BE49-F238E27FC236}">
                <a16:creationId xmlns:a16="http://schemas.microsoft.com/office/drawing/2014/main" xmlns="" id="{462EE2AE-BD3B-4539-A8FC-E06A74C3A2A0}"/>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20937204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9" name="Freeform 3"/>
          <p:cNvSpPr>
            <a:spLocks/>
          </p:cNvSpPr>
          <p:nvPr/>
        </p:nvSpPr>
        <p:spPr bwMode="auto">
          <a:xfrm>
            <a:off x="4013203" y="2003425"/>
            <a:ext cx="64346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180" name="Freeform 16"/>
          <p:cNvSpPr>
            <a:spLocks/>
          </p:cNvSpPr>
          <p:nvPr/>
        </p:nvSpPr>
        <p:spPr bwMode="auto">
          <a:xfrm>
            <a:off x="5590822" y="4311650"/>
            <a:ext cx="890412"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181" name="Freeform 20"/>
          <p:cNvSpPr>
            <a:spLocks/>
          </p:cNvSpPr>
          <p:nvPr/>
        </p:nvSpPr>
        <p:spPr bwMode="auto">
          <a:xfrm>
            <a:off x="3325989" y="2452829"/>
            <a:ext cx="681566"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182" name="Freeform 21"/>
          <p:cNvSpPr>
            <a:spLocks/>
          </p:cNvSpPr>
          <p:nvPr/>
        </p:nvSpPr>
        <p:spPr bwMode="auto">
          <a:xfrm>
            <a:off x="3436060" y="3003691"/>
            <a:ext cx="715433"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183" name="Freeform 22"/>
          <p:cNvSpPr>
            <a:spLocks/>
          </p:cNvSpPr>
          <p:nvPr/>
        </p:nvSpPr>
        <p:spPr bwMode="auto">
          <a:xfrm>
            <a:off x="3341512" y="3521076"/>
            <a:ext cx="685800"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184" name="Freeform 25"/>
          <p:cNvSpPr>
            <a:spLocks/>
          </p:cNvSpPr>
          <p:nvPr/>
        </p:nvSpPr>
        <p:spPr bwMode="auto">
          <a:xfrm>
            <a:off x="6661912"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185" name="Freeform 42"/>
          <p:cNvSpPr>
            <a:spLocks/>
          </p:cNvSpPr>
          <p:nvPr/>
        </p:nvSpPr>
        <p:spPr bwMode="auto">
          <a:xfrm>
            <a:off x="2957697" y="2794141"/>
            <a:ext cx="550333"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186" name="Freeform 43"/>
          <p:cNvSpPr>
            <a:spLocks/>
          </p:cNvSpPr>
          <p:nvPr/>
        </p:nvSpPr>
        <p:spPr bwMode="auto">
          <a:xfrm>
            <a:off x="2343861" y="1709741"/>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187" name="Freeform 46"/>
          <p:cNvSpPr>
            <a:spLocks/>
          </p:cNvSpPr>
          <p:nvPr/>
        </p:nvSpPr>
        <p:spPr bwMode="auto">
          <a:xfrm>
            <a:off x="3052237" y="1857375"/>
            <a:ext cx="99765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188" name="Freeform 47"/>
          <p:cNvSpPr>
            <a:spLocks/>
          </p:cNvSpPr>
          <p:nvPr/>
        </p:nvSpPr>
        <p:spPr bwMode="auto">
          <a:xfrm>
            <a:off x="2452516" y="266237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189" name="Freeform 48"/>
          <p:cNvSpPr>
            <a:spLocks/>
          </p:cNvSpPr>
          <p:nvPr/>
        </p:nvSpPr>
        <p:spPr bwMode="auto">
          <a:xfrm>
            <a:off x="2777137" y="3444875"/>
            <a:ext cx="658989"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190" name="Freeform 49"/>
          <p:cNvSpPr>
            <a:spLocks/>
          </p:cNvSpPr>
          <p:nvPr/>
        </p:nvSpPr>
        <p:spPr bwMode="auto">
          <a:xfrm>
            <a:off x="4607283" y="1981341"/>
            <a:ext cx="643467"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191" name="Freeform 56"/>
          <p:cNvSpPr>
            <a:spLocks/>
          </p:cNvSpPr>
          <p:nvPr/>
        </p:nvSpPr>
        <p:spPr bwMode="auto">
          <a:xfrm>
            <a:off x="5171723" y="3846515"/>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192" name="Freeform 58"/>
          <p:cNvSpPr>
            <a:spLocks/>
          </p:cNvSpPr>
          <p:nvPr/>
        </p:nvSpPr>
        <p:spPr bwMode="auto">
          <a:xfrm>
            <a:off x="5923845" y="3127516"/>
            <a:ext cx="73801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193" name="Freeform 61"/>
          <p:cNvSpPr>
            <a:spLocks/>
          </p:cNvSpPr>
          <p:nvPr/>
        </p:nvSpPr>
        <p:spPr bwMode="auto">
          <a:xfrm>
            <a:off x="6248471"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0194" name="Group 103"/>
          <p:cNvGrpSpPr>
            <a:grpSpLocks/>
          </p:cNvGrpSpPr>
          <p:nvPr/>
        </p:nvGrpSpPr>
        <p:grpSpPr bwMode="auto">
          <a:xfrm>
            <a:off x="1027290" y="1833570"/>
            <a:ext cx="5880100" cy="3443287"/>
            <a:chOff x="720" y="1155"/>
            <a:chExt cx="4167" cy="2169"/>
          </a:xfrm>
        </p:grpSpPr>
        <p:sp>
          <p:nvSpPr>
            <p:cNvPr id="50219" name="Freeform 4"/>
            <p:cNvSpPr>
              <a:spLocks/>
            </p:cNvSpPr>
            <p:nvPr/>
          </p:nvSpPr>
          <p:spPr bwMode="auto">
            <a:xfrm>
              <a:off x="2816" y="1511"/>
              <a:ext cx="482" cy="312"/>
            </a:xfrm>
            <a:custGeom>
              <a:avLst/>
              <a:gdLst>
                <a:gd name="T0" fmla="*/ 0 w 94"/>
                <a:gd name="T1" fmla="*/ 5918 h 64"/>
                <a:gd name="T2" fmla="*/ 395 w 94"/>
                <a:gd name="T3" fmla="*/ 1974 h 64"/>
                <a:gd name="T4" fmla="*/ 554 w 94"/>
                <a:gd name="T5" fmla="*/ 0 h 64"/>
                <a:gd name="T6" fmla="*/ 12542 w 94"/>
                <a:gd name="T7" fmla="*/ 473 h 64"/>
                <a:gd name="T8" fmla="*/ 12542 w 94"/>
                <a:gd name="T9" fmla="*/ 687 h 64"/>
                <a:gd name="T10" fmla="*/ 12409 w 94"/>
                <a:gd name="T11" fmla="*/ 809 h 64"/>
                <a:gd name="T12" fmla="*/ 12122 w 94"/>
                <a:gd name="T13" fmla="*/ 1165 h 64"/>
                <a:gd name="T14" fmla="*/ 12122 w 94"/>
                <a:gd name="T15" fmla="*/ 1282 h 64"/>
                <a:gd name="T16" fmla="*/ 12676 w 94"/>
                <a:gd name="T17" fmla="*/ 1736 h 64"/>
                <a:gd name="T18" fmla="*/ 12676 w 94"/>
                <a:gd name="T19" fmla="*/ 5324 h 64"/>
                <a:gd name="T20" fmla="*/ 12676 w 94"/>
                <a:gd name="T21" fmla="*/ 5324 h 64"/>
                <a:gd name="T22" fmla="*/ 12409 w 94"/>
                <a:gd name="T23" fmla="*/ 5324 h 64"/>
                <a:gd name="T24" fmla="*/ 12542 w 94"/>
                <a:gd name="T25" fmla="*/ 5441 h 64"/>
                <a:gd name="T26" fmla="*/ 12676 w 94"/>
                <a:gd name="T27" fmla="*/ 5562 h 64"/>
                <a:gd name="T28" fmla="*/ 12542 w 94"/>
                <a:gd name="T29" fmla="*/ 5796 h 64"/>
                <a:gd name="T30" fmla="*/ 12676 w 94"/>
                <a:gd name="T31" fmla="*/ 5918 h 64"/>
                <a:gd name="T32" fmla="*/ 12676 w 94"/>
                <a:gd name="T33" fmla="*/ 6250 h 64"/>
                <a:gd name="T34" fmla="*/ 12542 w 94"/>
                <a:gd name="T35" fmla="*/ 6250 h 64"/>
                <a:gd name="T36" fmla="*/ 12676 w 94"/>
                <a:gd name="T37" fmla="*/ 6489 h 64"/>
                <a:gd name="T38" fmla="*/ 12409 w 94"/>
                <a:gd name="T39" fmla="*/ 6845 h 64"/>
                <a:gd name="T40" fmla="*/ 12676 w 94"/>
                <a:gd name="T41" fmla="*/ 7176 h 64"/>
                <a:gd name="T42" fmla="*/ 12676 w 94"/>
                <a:gd name="T43" fmla="*/ 7415 h 64"/>
                <a:gd name="T44" fmla="*/ 12676 w 94"/>
                <a:gd name="T45" fmla="*/ 7415 h 64"/>
                <a:gd name="T46" fmla="*/ 12281 w 94"/>
                <a:gd name="T47" fmla="*/ 7176 h 64"/>
                <a:gd name="T48" fmla="*/ 11594 w 94"/>
                <a:gd name="T49" fmla="*/ 6845 h 64"/>
                <a:gd name="T50" fmla="*/ 11332 w 94"/>
                <a:gd name="T51" fmla="*/ 6728 h 64"/>
                <a:gd name="T52" fmla="*/ 11045 w 94"/>
                <a:gd name="T53" fmla="*/ 6728 h 64"/>
                <a:gd name="T54" fmla="*/ 10778 w 94"/>
                <a:gd name="T55" fmla="*/ 6937 h 64"/>
                <a:gd name="T56" fmla="*/ 10650 w 94"/>
                <a:gd name="T57" fmla="*/ 6937 h 64"/>
                <a:gd name="T58" fmla="*/ 10384 w 94"/>
                <a:gd name="T59" fmla="*/ 6937 h 64"/>
                <a:gd name="T60" fmla="*/ 10255 w 94"/>
                <a:gd name="T61" fmla="*/ 6606 h 64"/>
                <a:gd name="T62" fmla="*/ 10122 w 94"/>
                <a:gd name="T63" fmla="*/ 6489 h 64"/>
                <a:gd name="T64" fmla="*/ 9835 w 94"/>
                <a:gd name="T65" fmla="*/ 6606 h 64"/>
                <a:gd name="T66" fmla="*/ 9568 w 94"/>
                <a:gd name="T67" fmla="*/ 6606 h 64"/>
                <a:gd name="T68" fmla="*/ 9307 w 94"/>
                <a:gd name="T69" fmla="*/ 6250 h 64"/>
                <a:gd name="T70" fmla="*/ 0 w 94"/>
                <a:gd name="T71" fmla="*/ 5918 h 64"/>
                <a:gd name="T72" fmla="*/ 0 w 94"/>
                <a:gd name="T73" fmla="*/ 5918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20" name="Freeform 5"/>
            <p:cNvSpPr>
              <a:spLocks/>
            </p:cNvSpPr>
            <p:nvPr/>
          </p:nvSpPr>
          <p:spPr bwMode="auto">
            <a:xfrm>
              <a:off x="2800" y="1760"/>
              <a:ext cx="570" cy="268"/>
            </a:xfrm>
            <a:custGeom>
              <a:avLst/>
              <a:gdLst>
                <a:gd name="T0" fmla="*/ 0 w 111"/>
                <a:gd name="T1" fmla="*/ 3942 h 55"/>
                <a:gd name="T2" fmla="*/ 395 w 111"/>
                <a:gd name="T3" fmla="*/ 0 h 55"/>
                <a:gd name="T4" fmla="*/ 9757 w 111"/>
                <a:gd name="T5" fmla="*/ 356 h 55"/>
                <a:gd name="T6" fmla="*/ 10019 w 111"/>
                <a:gd name="T7" fmla="*/ 687 h 55"/>
                <a:gd name="T8" fmla="*/ 10286 w 111"/>
                <a:gd name="T9" fmla="*/ 687 h 55"/>
                <a:gd name="T10" fmla="*/ 10573 w 111"/>
                <a:gd name="T11" fmla="*/ 570 h 55"/>
                <a:gd name="T12" fmla="*/ 10707 w 111"/>
                <a:gd name="T13" fmla="*/ 687 h 55"/>
                <a:gd name="T14" fmla="*/ 10840 w 111"/>
                <a:gd name="T15" fmla="*/ 1043 h 55"/>
                <a:gd name="T16" fmla="*/ 11102 w 111"/>
                <a:gd name="T17" fmla="*/ 1043 h 55"/>
                <a:gd name="T18" fmla="*/ 11236 w 111"/>
                <a:gd name="T19" fmla="*/ 1043 h 55"/>
                <a:gd name="T20" fmla="*/ 11498 w 111"/>
                <a:gd name="T21" fmla="*/ 809 h 55"/>
                <a:gd name="T22" fmla="*/ 11785 w 111"/>
                <a:gd name="T23" fmla="*/ 809 h 55"/>
                <a:gd name="T24" fmla="*/ 12052 w 111"/>
                <a:gd name="T25" fmla="*/ 926 h 55"/>
                <a:gd name="T26" fmla="*/ 12735 w 111"/>
                <a:gd name="T27" fmla="*/ 1282 h 55"/>
                <a:gd name="T28" fmla="*/ 13131 w 111"/>
                <a:gd name="T29" fmla="*/ 1496 h 55"/>
                <a:gd name="T30" fmla="*/ 13131 w 111"/>
                <a:gd name="T31" fmla="*/ 1735 h 55"/>
                <a:gd name="T32" fmla="*/ 13398 w 111"/>
                <a:gd name="T33" fmla="*/ 1852 h 55"/>
                <a:gd name="T34" fmla="*/ 13398 w 111"/>
                <a:gd name="T35" fmla="*/ 1969 h 55"/>
                <a:gd name="T36" fmla="*/ 13264 w 111"/>
                <a:gd name="T37" fmla="*/ 2207 h 55"/>
                <a:gd name="T38" fmla="*/ 13398 w 111"/>
                <a:gd name="T39" fmla="*/ 2422 h 55"/>
                <a:gd name="T40" fmla="*/ 13552 w 111"/>
                <a:gd name="T41" fmla="*/ 2777 h 55"/>
                <a:gd name="T42" fmla="*/ 13685 w 111"/>
                <a:gd name="T43" fmla="*/ 2894 h 55"/>
                <a:gd name="T44" fmla="*/ 13685 w 111"/>
                <a:gd name="T45" fmla="*/ 3016 h 55"/>
                <a:gd name="T46" fmla="*/ 13685 w 111"/>
                <a:gd name="T47" fmla="*/ 3231 h 55"/>
                <a:gd name="T48" fmla="*/ 13947 w 111"/>
                <a:gd name="T49" fmla="*/ 3348 h 55"/>
                <a:gd name="T50" fmla="*/ 14081 w 111"/>
                <a:gd name="T51" fmla="*/ 3465 h 55"/>
                <a:gd name="T52" fmla="*/ 13947 w 111"/>
                <a:gd name="T53" fmla="*/ 3703 h 55"/>
                <a:gd name="T54" fmla="*/ 13947 w 111"/>
                <a:gd name="T55" fmla="*/ 3942 h 55"/>
                <a:gd name="T56" fmla="*/ 14214 w 111"/>
                <a:gd name="T57" fmla="*/ 4059 h 55"/>
                <a:gd name="T58" fmla="*/ 14214 w 111"/>
                <a:gd name="T59" fmla="*/ 4273 h 55"/>
                <a:gd name="T60" fmla="*/ 14081 w 111"/>
                <a:gd name="T61" fmla="*/ 4390 h 55"/>
                <a:gd name="T62" fmla="*/ 14214 w 111"/>
                <a:gd name="T63" fmla="*/ 4512 h 55"/>
                <a:gd name="T64" fmla="*/ 14348 w 111"/>
                <a:gd name="T65" fmla="*/ 4751 h 55"/>
                <a:gd name="T66" fmla="*/ 14214 w 111"/>
                <a:gd name="T67" fmla="*/ 4868 h 55"/>
                <a:gd name="T68" fmla="*/ 14348 w 111"/>
                <a:gd name="T69" fmla="*/ 5082 h 55"/>
                <a:gd name="T70" fmla="*/ 14348 w 111"/>
                <a:gd name="T71" fmla="*/ 5199 h 55"/>
                <a:gd name="T72" fmla="*/ 14476 w 111"/>
                <a:gd name="T73" fmla="*/ 5316 h 55"/>
                <a:gd name="T74" fmla="*/ 14635 w 111"/>
                <a:gd name="T75" fmla="*/ 5555 h 55"/>
                <a:gd name="T76" fmla="*/ 14769 w 111"/>
                <a:gd name="T77" fmla="*/ 5794 h 55"/>
                <a:gd name="T78" fmla="*/ 15031 w 111"/>
                <a:gd name="T79" fmla="*/ 6008 h 55"/>
                <a:gd name="T80" fmla="*/ 15031 w 111"/>
                <a:gd name="T81" fmla="*/ 6125 h 55"/>
                <a:gd name="T82" fmla="*/ 15031 w 111"/>
                <a:gd name="T83" fmla="*/ 6247 h 55"/>
                <a:gd name="T84" fmla="*/ 15031 w 111"/>
                <a:gd name="T85" fmla="*/ 6364 h 55"/>
                <a:gd name="T86" fmla="*/ 3374 w 111"/>
                <a:gd name="T87" fmla="*/ 6125 h 55"/>
                <a:gd name="T88" fmla="*/ 3533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21" name="Freeform 6"/>
            <p:cNvSpPr>
              <a:spLocks/>
            </p:cNvSpPr>
            <p:nvPr/>
          </p:nvSpPr>
          <p:spPr bwMode="auto">
            <a:xfrm>
              <a:off x="2913" y="2018"/>
              <a:ext cx="512" cy="259"/>
            </a:xfrm>
            <a:custGeom>
              <a:avLst/>
              <a:gdLst>
                <a:gd name="T0" fmla="*/ 394 w 100"/>
                <a:gd name="T1" fmla="*/ 0 h 53"/>
                <a:gd name="T2" fmla="*/ 11955 w 100"/>
                <a:gd name="T3" fmla="*/ 239 h 53"/>
                <a:gd name="T4" fmla="*/ 12739 w 100"/>
                <a:gd name="T5" fmla="*/ 694 h 53"/>
                <a:gd name="T6" fmla="*/ 12477 w 100"/>
                <a:gd name="T7" fmla="*/ 933 h 53"/>
                <a:gd name="T8" fmla="*/ 12477 w 100"/>
                <a:gd name="T9" fmla="*/ 1168 h 53"/>
                <a:gd name="T10" fmla="*/ 12611 w 100"/>
                <a:gd name="T11" fmla="*/ 1407 h 53"/>
                <a:gd name="T12" fmla="*/ 12739 w 100"/>
                <a:gd name="T13" fmla="*/ 1407 h 53"/>
                <a:gd name="T14" fmla="*/ 12897 w 100"/>
                <a:gd name="T15" fmla="*/ 1745 h 53"/>
                <a:gd name="T16" fmla="*/ 13030 w 100"/>
                <a:gd name="T17" fmla="*/ 1862 h 53"/>
                <a:gd name="T18" fmla="*/ 13292 w 100"/>
                <a:gd name="T19" fmla="*/ 1862 h 53"/>
                <a:gd name="T20" fmla="*/ 13292 w 100"/>
                <a:gd name="T21" fmla="*/ 1984 h 53"/>
                <a:gd name="T22" fmla="*/ 13420 w 100"/>
                <a:gd name="T23" fmla="*/ 6187 h 53"/>
                <a:gd name="T24" fmla="*/ 0 w 100"/>
                <a:gd name="T25" fmla="*/ 5947 h 53"/>
                <a:gd name="T26" fmla="*/ 394 w 100"/>
                <a:gd name="T27" fmla="*/ 0 h 53"/>
                <a:gd name="T28" fmla="*/ 394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22" name="Freeform 7"/>
            <p:cNvSpPr>
              <a:spLocks/>
            </p:cNvSpPr>
            <p:nvPr/>
          </p:nvSpPr>
          <p:spPr bwMode="auto">
            <a:xfrm>
              <a:off x="2841" y="2262"/>
              <a:ext cx="595" cy="293"/>
            </a:xfrm>
            <a:custGeom>
              <a:avLst/>
              <a:gdLst>
                <a:gd name="T0" fmla="*/ 1893 w 116"/>
                <a:gd name="T1" fmla="*/ 117 h 60"/>
                <a:gd name="T2" fmla="*/ 0 w 116"/>
                <a:gd name="T3" fmla="*/ 1050 h 60"/>
                <a:gd name="T4" fmla="*/ 5396 w 116"/>
                <a:gd name="T5" fmla="*/ 5128 h 60"/>
                <a:gd name="T6" fmla="*/ 5658 w 116"/>
                <a:gd name="T7" fmla="*/ 5245 h 60"/>
                <a:gd name="T8" fmla="*/ 6078 w 116"/>
                <a:gd name="T9" fmla="*/ 5582 h 60"/>
                <a:gd name="T10" fmla="*/ 6473 w 116"/>
                <a:gd name="T11" fmla="*/ 5484 h 60"/>
                <a:gd name="T12" fmla="*/ 6735 w 116"/>
                <a:gd name="T13" fmla="*/ 5582 h 60"/>
                <a:gd name="T14" fmla="*/ 6894 w 116"/>
                <a:gd name="T15" fmla="*/ 5821 h 60"/>
                <a:gd name="T16" fmla="*/ 7417 w 116"/>
                <a:gd name="T17" fmla="*/ 5938 h 60"/>
                <a:gd name="T18" fmla="*/ 7684 w 116"/>
                <a:gd name="T19" fmla="*/ 6055 h 60"/>
                <a:gd name="T20" fmla="*/ 7971 w 116"/>
                <a:gd name="T21" fmla="*/ 5938 h 60"/>
                <a:gd name="T22" fmla="*/ 8233 w 116"/>
                <a:gd name="T23" fmla="*/ 6177 h 60"/>
                <a:gd name="T24" fmla="*/ 8761 w 116"/>
                <a:gd name="T25" fmla="*/ 6177 h 60"/>
                <a:gd name="T26" fmla="*/ 9048 w 116"/>
                <a:gd name="T27" fmla="*/ 6417 h 60"/>
                <a:gd name="T28" fmla="*/ 9181 w 116"/>
                <a:gd name="T29" fmla="*/ 6632 h 60"/>
                <a:gd name="T30" fmla="*/ 9576 w 116"/>
                <a:gd name="T31" fmla="*/ 6509 h 60"/>
                <a:gd name="T32" fmla="*/ 10130 w 116"/>
                <a:gd name="T33" fmla="*/ 6749 h 60"/>
                <a:gd name="T34" fmla="*/ 10392 w 116"/>
                <a:gd name="T35" fmla="*/ 6632 h 60"/>
                <a:gd name="T36" fmla="*/ 10654 w 116"/>
                <a:gd name="T37" fmla="*/ 6632 h 60"/>
                <a:gd name="T38" fmla="*/ 10654 w 116"/>
                <a:gd name="T39" fmla="*/ 6988 h 60"/>
                <a:gd name="T40" fmla="*/ 10787 w 116"/>
                <a:gd name="T41" fmla="*/ 6749 h 60"/>
                <a:gd name="T42" fmla="*/ 11074 w 116"/>
                <a:gd name="T43" fmla="*/ 6509 h 60"/>
                <a:gd name="T44" fmla="*/ 11208 w 116"/>
                <a:gd name="T45" fmla="*/ 6632 h 60"/>
                <a:gd name="T46" fmla="*/ 11469 w 116"/>
                <a:gd name="T47" fmla="*/ 6749 h 60"/>
                <a:gd name="T48" fmla="*/ 11736 w 116"/>
                <a:gd name="T49" fmla="*/ 6632 h 60"/>
                <a:gd name="T50" fmla="*/ 11736 w 116"/>
                <a:gd name="T51" fmla="*/ 6749 h 60"/>
                <a:gd name="T52" fmla="*/ 12156 w 116"/>
                <a:gd name="T53" fmla="*/ 6988 h 60"/>
                <a:gd name="T54" fmla="*/ 12551 w 116"/>
                <a:gd name="T55" fmla="*/ 6749 h 60"/>
                <a:gd name="T56" fmla="*/ 13367 w 116"/>
                <a:gd name="T57" fmla="*/ 6509 h 60"/>
                <a:gd name="T58" fmla="*/ 13629 w 116"/>
                <a:gd name="T59" fmla="*/ 6509 h 60"/>
                <a:gd name="T60" fmla="*/ 14311 w 116"/>
                <a:gd name="T61" fmla="*/ 6509 h 60"/>
                <a:gd name="T62" fmla="*/ 15260 w 116"/>
                <a:gd name="T63" fmla="*/ 6866 h 60"/>
                <a:gd name="T64" fmla="*/ 15521 w 116"/>
                <a:gd name="T65" fmla="*/ 6988 h 60"/>
                <a:gd name="T66" fmla="*/ 15655 w 116"/>
                <a:gd name="T67" fmla="*/ 3599 h 60"/>
                <a:gd name="T68" fmla="*/ 15393 w 116"/>
                <a:gd name="T69" fmla="*/ 3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23" name="Freeform 8"/>
            <p:cNvSpPr>
              <a:spLocks/>
            </p:cNvSpPr>
            <p:nvPr/>
          </p:nvSpPr>
          <p:spPr bwMode="auto">
            <a:xfrm>
              <a:off x="3288"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24" name="Freeform 9"/>
            <p:cNvSpPr>
              <a:spLocks/>
            </p:cNvSpPr>
            <p:nvPr/>
          </p:nvSpPr>
          <p:spPr bwMode="auto">
            <a:xfrm>
              <a:off x="3345"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25" name="Freeform 10"/>
            <p:cNvSpPr>
              <a:spLocks/>
            </p:cNvSpPr>
            <p:nvPr/>
          </p:nvSpPr>
          <p:spPr bwMode="auto">
            <a:xfrm>
              <a:off x="3518" y="1438"/>
              <a:ext cx="364" cy="371"/>
            </a:xfrm>
            <a:custGeom>
              <a:avLst/>
              <a:gdLst>
                <a:gd name="T0" fmla="*/ 3917 w 71"/>
                <a:gd name="T1" fmla="*/ 8723 h 76"/>
                <a:gd name="T2" fmla="*/ 3235 w 71"/>
                <a:gd name="T3" fmla="*/ 8362 h 76"/>
                <a:gd name="T4" fmla="*/ 2968 w 71"/>
                <a:gd name="T5" fmla="*/ 7552 h 76"/>
                <a:gd name="T6" fmla="*/ 3102 w 71"/>
                <a:gd name="T7" fmla="*/ 7342 h 76"/>
                <a:gd name="T8" fmla="*/ 2840 w 71"/>
                <a:gd name="T9" fmla="*/ 6864 h 76"/>
                <a:gd name="T10" fmla="*/ 2840 w 71"/>
                <a:gd name="T11" fmla="*/ 6292 h 76"/>
                <a:gd name="T12" fmla="*/ 2287 w 71"/>
                <a:gd name="T13" fmla="*/ 5814 h 76"/>
                <a:gd name="T14" fmla="*/ 1630 w 71"/>
                <a:gd name="T15" fmla="*/ 5243 h 76"/>
                <a:gd name="T16" fmla="*/ 1077 w 71"/>
                <a:gd name="T17" fmla="*/ 5004 h 76"/>
                <a:gd name="T18" fmla="*/ 948 w 71"/>
                <a:gd name="T19" fmla="*/ 4886 h 76"/>
                <a:gd name="T20" fmla="*/ 395 w 71"/>
                <a:gd name="T21" fmla="*/ 4764 h 76"/>
                <a:gd name="T22" fmla="*/ 133 w 71"/>
                <a:gd name="T23" fmla="*/ 4525 h 76"/>
                <a:gd name="T24" fmla="*/ 261 w 71"/>
                <a:gd name="T25" fmla="*/ 3598 h 76"/>
                <a:gd name="T26" fmla="*/ 395 w 71"/>
                <a:gd name="T27" fmla="*/ 3266 h 76"/>
                <a:gd name="T28" fmla="*/ 0 w 71"/>
                <a:gd name="T29" fmla="*/ 2909 h 76"/>
                <a:gd name="T30" fmla="*/ 133 w 71"/>
                <a:gd name="T31" fmla="*/ 2548 h 76"/>
                <a:gd name="T32" fmla="*/ 682 w 71"/>
                <a:gd name="T33" fmla="*/ 1977 h 76"/>
                <a:gd name="T34" fmla="*/ 948 w 71"/>
                <a:gd name="T35" fmla="*/ 1860 h 76"/>
                <a:gd name="T36" fmla="*/ 948 w 71"/>
                <a:gd name="T37" fmla="*/ 693 h 76"/>
                <a:gd name="T38" fmla="*/ 1210 w 71"/>
                <a:gd name="T39" fmla="*/ 571 h 76"/>
                <a:gd name="T40" fmla="*/ 1758 w 71"/>
                <a:gd name="T41" fmla="*/ 571 h 76"/>
                <a:gd name="T42" fmla="*/ 2968 w 71"/>
                <a:gd name="T43" fmla="*/ 117 h 76"/>
                <a:gd name="T44" fmla="*/ 3235 w 71"/>
                <a:gd name="T45" fmla="*/ 117 h 76"/>
                <a:gd name="T46" fmla="*/ 3102 w 71"/>
                <a:gd name="T47" fmla="*/ 356 h 76"/>
                <a:gd name="T48" fmla="*/ 2968 w 71"/>
                <a:gd name="T49" fmla="*/ 693 h 76"/>
                <a:gd name="T50" fmla="*/ 3496 w 71"/>
                <a:gd name="T51" fmla="*/ 571 h 76"/>
                <a:gd name="T52" fmla="*/ 3784 w 71"/>
                <a:gd name="T53" fmla="*/ 693 h 76"/>
                <a:gd name="T54" fmla="*/ 4178 w 71"/>
                <a:gd name="T55" fmla="*/ 928 h 76"/>
                <a:gd name="T56" fmla="*/ 4312 w 71"/>
                <a:gd name="T57" fmla="*/ 1167 h 76"/>
                <a:gd name="T58" fmla="*/ 5942 w 71"/>
                <a:gd name="T59" fmla="*/ 1504 h 76"/>
                <a:gd name="T60" fmla="*/ 6465 w 71"/>
                <a:gd name="T61" fmla="*/ 1738 h 76"/>
                <a:gd name="T62" fmla="*/ 6726 w 71"/>
                <a:gd name="T63" fmla="*/ 1738 h 76"/>
                <a:gd name="T64" fmla="*/ 6860 w 71"/>
                <a:gd name="T65" fmla="*/ 1738 h 76"/>
                <a:gd name="T66" fmla="*/ 7541 w 71"/>
                <a:gd name="T67" fmla="*/ 1860 h 76"/>
                <a:gd name="T68" fmla="*/ 7541 w 71"/>
                <a:gd name="T69" fmla="*/ 1977 h 76"/>
                <a:gd name="T70" fmla="*/ 7808 w 71"/>
                <a:gd name="T71" fmla="*/ 2099 h 76"/>
                <a:gd name="T72" fmla="*/ 8228 w 71"/>
                <a:gd name="T73" fmla="*/ 2455 h 76"/>
                <a:gd name="T74" fmla="*/ 8095 w 71"/>
                <a:gd name="T75" fmla="*/ 2909 h 76"/>
                <a:gd name="T76" fmla="*/ 8490 w 71"/>
                <a:gd name="T77" fmla="*/ 2909 h 76"/>
                <a:gd name="T78" fmla="*/ 8357 w 71"/>
                <a:gd name="T79" fmla="*/ 3144 h 76"/>
                <a:gd name="T80" fmla="*/ 8623 w 71"/>
                <a:gd name="T81" fmla="*/ 3481 h 76"/>
                <a:gd name="T82" fmla="*/ 8228 w 71"/>
                <a:gd name="T83" fmla="*/ 3837 h 76"/>
                <a:gd name="T84" fmla="*/ 7936 w 71"/>
                <a:gd name="T85" fmla="*/ 4432 h 76"/>
                <a:gd name="T86" fmla="*/ 7936 w 71"/>
                <a:gd name="T87" fmla="*/ 4525 h 76"/>
                <a:gd name="T88" fmla="*/ 8490 w 71"/>
                <a:gd name="T89" fmla="*/ 4076 h 76"/>
                <a:gd name="T90" fmla="*/ 8885 w 71"/>
                <a:gd name="T91" fmla="*/ 3837 h 76"/>
                <a:gd name="T92" fmla="*/ 9172 w 71"/>
                <a:gd name="T93" fmla="*/ 3598 h 76"/>
                <a:gd name="T94" fmla="*/ 9172 w 71"/>
                <a:gd name="T95" fmla="*/ 3266 h 76"/>
                <a:gd name="T96" fmla="*/ 9305 w 71"/>
                <a:gd name="T97" fmla="*/ 3144 h 76"/>
                <a:gd name="T98" fmla="*/ 9438 w 71"/>
                <a:gd name="T99" fmla="*/ 2909 h 76"/>
                <a:gd name="T100" fmla="*/ 9567 w 71"/>
                <a:gd name="T101" fmla="*/ 3027 h 76"/>
                <a:gd name="T102" fmla="*/ 9305 w 71"/>
                <a:gd name="T103" fmla="*/ 3837 h 76"/>
                <a:gd name="T104" fmla="*/ 9172 w 71"/>
                <a:gd name="T105" fmla="*/ 4076 h 76"/>
                <a:gd name="T106" fmla="*/ 8885 w 71"/>
                <a:gd name="T107" fmla="*/ 4647 h 76"/>
                <a:gd name="T108" fmla="*/ 8885 w 71"/>
                <a:gd name="T109" fmla="*/ 5243 h 76"/>
                <a:gd name="T110" fmla="*/ 8623 w 71"/>
                <a:gd name="T111" fmla="*/ 5458 h 76"/>
                <a:gd name="T112" fmla="*/ 8751 w 71"/>
                <a:gd name="T113" fmla="*/ 6292 h 76"/>
                <a:gd name="T114" fmla="*/ 8490 w 71"/>
                <a:gd name="T115" fmla="*/ 6864 h 76"/>
                <a:gd name="T116" fmla="*/ 8751 w 71"/>
                <a:gd name="T117" fmla="*/ 8147 h 76"/>
                <a:gd name="T118" fmla="*/ 8751 w 71"/>
                <a:gd name="T119" fmla="*/ 8269 h 76"/>
                <a:gd name="T120" fmla="*/ 8751 w 71"/>
                <a:gd name="T121" fmla="*/ 8601 h 76"/>
                <a:gd name="T122" fmla="*/ 4050 w 71"/>
                <a:gd name="T123" fmla="*/ 884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26" name="Freeform 11"/>
            <p:cNvSpPr>
              <a:spLocks/>
            </p:cNvSpPr>
            <p:nvPr/>
          </p:nvSpPr>
          <p:spPr bwMode="auto">
            <a:xfrm>
              <a:off x="3779" y="2057"/>
              <a:ext cx="509" cy="249"/>
            </a:xfrm>
            <a:custGeom>
              <a:avLst/>
              <a:gdLst>
                <a:gd name="T0" fmla="*/ 2725 w 99"/>
                <a:gd name="T1" fmla="*/ 5698 h 51"/>
                <a:gd name="T2" fmla="*/ 2591 w 99"/>
                <a:gd name="T3" fmla="*/ 5458 h 51"/>
                <a:gd name="T4" fmla="*/ 2987 w 99"/>
                <a:gd name="T5" fmla="*/ 5458 h 51"/>
                <a:gd name="T6" fmla="*/ 10864 w 99"/>
                <a:gd name="T7" fmla="*/ 4765 h 51"/>
                <a:gd name="T8" fmla="*/ 11553 w 99"/>
                <a:gd name="T9" fmla="*/ 4433 h 51"/>
                <a:gd name="T10" fmla="*/ 12108 w 99"/>
                <a:gd name="T11" fmla="*/ 4077 h 51"/>
                <a:gd name="T12" fmla="*/ 12108 w 99"/>
                <a:gd name="T13" fmla="*/ 3838 h 51"/>
                <a:gd name="T14" fmla="*/ 12237 w 99"/>
                <a:gd name="T15" fmla="*/ 3598 h 51"/>
                <a:gd name="T16" fmla="*/ 13455 w 99"/>
                <a:gd name="T17" fmla="*/ 2671 h 51"/>
                <a:gd name="T18" fmla="*/ 13321 w 99"/>
                <a:gd name="T19" fmla="*/ 2549 h 51"/>
                <a:gd name="T20" fmla="*/ 13193 w 99"/>
                <a:gd name="T21" fmla="*/ 2456 h 51"/>
                <a:gd name="T22" fmla="*/ 12900 w 99"/>
                <a:gd name="T23" fmla="*/ 2334 h 51"/>
                <a:gd name="T24" fmla="*/ 12766 w 99"/>
                <a:gd name="T25" fmla="*/ 2334 h 51"/>
                <a:gd name="T26" fmla="*/ 12237 w 99"/>
                <a:gd name="T27" fmla="*/ 1621 h 51"/>
                <a:gd name="T28" fmla="*/ 12108 w 99"/>
                <a:gd name="T29" fmla="*/ 1406 h 51"/>
                <a:gd name="T30" fmla="*/ 12108 w 99"/>
                <a:gd name="T31" fmla="*/ 928 h 51"/>
                <a:gd name="T32" fmla="*/ 11815 w 99"/>
                <a:gd name="T33" fmla="*/ 810 h 51"/>
                <a:gd name="T34" fmla="*/ 11419 w 99"/>
                <a:gd name="T35" fmla="*/ 478 h 51"/>
                <a:gd name="T36" fmla="*/ 11157 w 99"/>
                <a:gd name="T37" fmla="*/ 478 h 51"/>
                <a:gd name="T38" fmla="*/ 10997 w 99"/>
                <a:gd name="T39" fmla="*/ 693 h 51"/>
                <a:gd name="T40" fmla="*/ 10602 w 99"/>
                <a:gd name="T41" fmla="*/ 693 h 51"/>
                <a:gd name="T42" fmla="*/ 10206 w 99"/>
                <a:gd name="T43" fmla="*/ 693 h 51"/>
                <a:gd name="T44" fmla="*/ 9650 w 99"/>
                <a:gd name="T45" fmla="*/ 571 h 51"/>
                <a:gd name="T46" fmla="*/ 8961 w 99"/>
                <a:gd name="T47" fmla="*/ 478 h 51"/>
                <a:gd name="T48" fmla="*/ 8566 w 99"/>
                <a:gd name="T49" fmla="*/ 0 h 51"/>
                <a:gd name="T50" fmla="*/ 8298 w 99"/>
                <a:gd name="T51" fmla="*/ 117 h 51"/>
                <a:gd name="T52" fmla="*/ 7877 w 99"/>
                <a:gd name="T53" fmla="*/ 0 h 51"/>
                <a:gd name="T54" fmla="*/ 7877 w 99"/>
                <a:gd name="T55" fmla="*/ 239 h 51"/>
                <a:gd name="T56" fmla="*/ 7877 w 99"/>
                <a:gd name="T57" fmla="*/ 693 h 51"/>
                <a:gd name="T58" fmla="*/ 7481 w 99"/>
                <a:gd name="T59" fmla="*/ 928 h 51"/>
                <a:gd name="T60" fmla="*/ 6925 w 99"/>
                <a:gd name="T61" fmla="*/ 928 h 51"/>
                <a:gd name="T62" fmla="*/ 6267 w 99"/>
                <a:gd name="T63" fmla="*/ 2099 h 51"/>
                <a:gd name="T64" fmla="*/ 5712 w 99"/>
                <a:gd name="T65" fmla="*/ 2456 h 51"/>
                <a:gd name="T66" fmla="*/ 5311 w 99"/>
                <a:gd name="T67" fmla="*/ 2217 h 51"/>
                <a:gd name="T68" fmla="*/ 5023 w 99"/>
                <a:gd name="T69" fmla="*/ 2788 h 51"/>
                <a:gd name="T70" fmla="*/ 4756 w 99"/>
                <a:gd name="T71" fmla="*/ 2788 h 51"/>
                <a:gd name="T72" fmla="*/ 4360 w 99"/>
                <a:gd name="T73" fmla="*/ 2671 h 51"/>
                <a:gd name="T74" fmla="*/ 4072 w 99"/>
                <a:gd name="T75" fmla="*/ 3027 h 51"/>
                <a:gd name="T76" fmla="*/ 3542 w 99"/>
                <a:gd name="T77" fmla="*/ 2788 h 51"/>
                <a:gd name="T78" fmla="*/ 2725 w 99"/>
                <a:gd name="T79" fmla="*/ 2910 h 51"/>
                <a:gd name="T80" fmla="*/ 2725 w 99"/>
                <a:gd name="T81" fmla="*/ 3144 h 51"/>
                <a:gd name="T82" fmla="*/ 2458 w 99"/>
                <a:gd name="T83" fmla="*/ 3144 h 51"/>
                <a:gd name="T84" fmla="*/ 2458 w 99"/>
                <a:gd name="T85" fmla="*/ 3144 h 51"/>
                <a:gd name="T86" fmla="*/ 2298 w 99"/>
                <a:gd name="T87" fmla="*/ 3481 h 51"/>
                <a:gd name="T88" fmla="*/ 2298 w 99"/>
                <a:gd name="T89" fmla="*/ 3481 h 51"/>
                <a:gd name="T90" fmla="*/ 2458 w 99"/>
                <a:gd name="T91" fmla="*/ 3838 h 51"/>
                <a:gd name="T92" fmla="*/ 1640 w 99"/>
                <a:gd name="T93" fmla="*/ 3955 h 51"/>
                <a:gd name="T94" fmla="*/ 1769 w 99"/>
                <a:gd name="T95" fmla="*/ 4648 h 51"/>
                <a:gd name="T96" fmla="*/ 1347 w 99"/>
                <a:gd name="T97" fmla="*/ 4531 h 51"/>
                <a:gd name="T98" fmla="*/ 817 w 99"/>
                <a:gd name="T99" fmla="*/ 4433 h 51"/>
                <a:gd name="T100" fmla="*/ 555 w 99"/>
                <a:gd name="T101" fmla="*/ 4887 h 51"/>
                <a:gd name="T102" fmla="*/ 555 w 99"/>
                <a:gd name="T103" fmla="*/ 4887 h 51"/>
                <a:gd name="T104" fmla="*/ 689 w 99"/>
                <a:gd name="T105" fmla="*/ 5126 h 51"/>
                <a:gd name="T106" fmla="*/ 396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27" name="Freeform 12"/>
            <p:cNvSpPr>
              <a:spLocks/>
            </p:cNvSpPr>
            <p:nvPr/>
          </p:nvSpPr>
          <p:spPr bwMode="auto">
            <a:xfrm>
              <a:off x="3734"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28" name="Freeform 13"/>
            <p:cNvSpPr>
              <a:spLocks/>
            </p:cNvSpPr>
            <p:nvPr/>
          </p:nvSpPr>
          <p:spPr bwMode="auto">
            <a:xfrm>
              <a:off x="3882" y="2409"/>
              <a:ext cx="267" cy="404"/>
            </a:xfrm>
            <a:custGeom>
              <a:avLst/>
              <a:gdLst>
                <a:gd name="T0" fmla="*/ 0 w 52"/>
                <a:gd name="T1" fmla="*/ 355 h 83"/>
                <a:gd name="T2" fmla="*/ 134 w 52"/>
                <a:gd name="T3" fmla="*/ 569 h 83"/>
                <a:gd name="T4" fmla="*/ 0 w 52"/>
                <a:gd name="T5" fmla="*/ 6347 h 83"/>
                <a:gd name="T6" fmla="*/ 0 w 52"/>
                <a:gd name="T7" fmla="*/ 6561 h 83"/>
                <a:gd name="T8" fmla="*/ 395 w 52"/>
                <a:gd name="T9" fmla="*/ 9453 h 83"/>
                <a:gd name="T10" fmla="*/ 555 w 52"/>
                <a:gd name="T11" fmla="*/ 9453 h 83"/>
                <a:gd name="T12" fmla="*/ 688 w 52"/>
                <a:gd name="T13" fmla="*/ 9336 h 83"/>
                <a:gd name="T14" fmla="*/ 950 w 52"/>
                <a:gd name="T15" fmla="*/ 9453 h 83"/>
                <a:gd name="T16" fmla="*/ 1083 w 52"/>
                <a:gd name="T17" fmla="*/ 9336 h 83"/>
                <a:gd name="T18" fmla="*/ 1083 w 52"/>
                <a:gd name="T19" fmla="*/ 8883 h 83"/>
                <a:gd name="T20" fmla="*/ 1212 w 52"/>
                <a:gd name="T21" fmla="*/ 8649 h 83"/>
                <a:gd name="T22" fmla="*/ 1345 w 52"/>
                <a:gd name="T23" fmla="*/ 8883 h 83"/>
                <a:gd name="T24" fmla="*/ 1345 w 52"/>
                <a:gd name="T25" fmla="*/ 9005 h 83"/>
                <a:gd name="T26" fmla="*/ 1479 w 52"/>
                <a:gd name="T27" fmla="*/ 9214 h 83"/>
                <a:gd name="T28" fmla="*/ 1766 w 52"/>
                <a:gd name="T29" fmla="*/ 9569 h 83"/>
                <a:gd name="T30" fmla="*/ 1900 w 52"/>
                <a:gd name="T31" fmla="*/ 9569 h 83"/>
                <a:gd name="T32" fmla="*/ 2028 w 52"/>
                <a:gd name="T33" fmla="*/ 9569 h 83"/>
                <a:gd name="T34" fmla="*/ 2295 w 52"/>
                <a:gd name="T35" fmla="*/ 9336 h 83"/>
                <a:gd name="T36" fmla="*/ 2295 w 52"/>
                <a:gd name="T37" fmla="*/ 9336 h 83"/>
                <a:gd name="T38" fmla="*/ 2424 w 52"/>
                <a:gd name="T39" fmla="*/ 9214 h 83"/>
                <a:gd name="T40" fmla="*/ 2424 w 52"/>
                <a:gd name="T41" fmla="*/ 9214 h 83"/>
                <a:gd name="T42" fmla="*/ 2424 w 52"/>
                <a:gd name="T43" fmla="*/ 9122 h 83"/>
                <a:gd name="T44" fmla="*/ 2295 w 52"/>
                <a:gd name="T45" fmla="*/ 9122 h 83"/>
                <a:gd name="T46" fmla="*/ 2295 w 52"/>
                <a:gd name="T47" fmla="*/ 9005 h 83"/>
                <a:gd name="T48" fmla="*/ 2424 w 52"/>
                <a:gd name="T49" fmla="*/ 8883 h 83"/>
                <a:gd name="T50" fmla="*/ 2424 w 52"/>
                <a:gd name="T51" fmla="*/ 8766 h 83"/>
                <a:gd name="T52" fmla="*/ 2162 w 52"/>
                <a:gd name="T53" fmla="*/ 8649 h 83"/>
                <a:gd name="T54" fmla="*/ 2162 w 52"/>
                <a:gd name="T55" fmla="*/ 8649 h 83"/>
                <a:gd name="T56" fmla="*/ 2028 w 52"/>
                <a:gd name="T57" fmla="*/ 8649 h 83"/>
                <a:gd name="T58" fmla="*/ 1900 w 52"/>
                <a:gd name="T59" fmla="*/ 8411 h 83"/>
                <a:gd name="T60" fmla="*/ 1900 w 52"/>
                <a:gd name="T61" fmla="*/ 8294 h 83"/>
                <a:gd name="T62" fmla="*/ 1900 w 52"/>
                <a:gd name="T63" fmla="*/ 8197 h 83"/>
                <a:gd name="T64" fmla="*/ 1900 w 52"/>
                <a:gd name="T65" fmla="*/ 8197 h 83"/>
                <a:gd name="T66" fmla="*/ 1900 w 52"/>
                <a:gd name="T67" fmla="*/ 8080 h 83"/>
                <a:gd name="T68" fmla="*/ 7040 w 52"/>
                <a:gd name="T69" fmla="*/ 7603 h 83"/>
                <a:gd name="T70" fmla="*/ 7040 w 52"/>
                <a:gd name="T71" fmla="*/ 7486 h 83"/>
                <a:gd name="T72" fmla="*/ 6778 w 52"/>
                <a:gd name="T73" fmla="*/ 7272 h 83"/>
                <a:gd name="T74" fmla="*/ 6778 w 52"/>
                <a:gd name="T75" fmla="*/ 6683 h 83"/>
                <a:gd name="T76" fmla="*/ 6485 w 52"/>
                <a:gd name="T77" fmla="*/ 6347 h 83"/>
                <a:gd name="T78" fmla="*/ 6485 w 52"/>
                <a:gd name="T79" fmla="*/ 5992 h 83"/>
                <a:gd name="T80" fmla="*/ 6644 w 52"/>
                <a:gd name="T81" fmla="*/ 5758 h 83"/>
                <a:gd name="T82" fmla="*/ 6644 w 52"/>
                <a:gd name="T83" fmla="*/ 5427 h 83"/>
                <a:gd name="T84" fmla="*/ 6778 w 52"/>
                <a:gd name="T85" fmla="*/ 5189 h 83"/>
                <a:gd name="T86" fmla="*/ 6906 w 52"/>
                <a:gd name="T87" fmla="*/ 5189 h 83"/>
                <a:gd name="T88" fmla="*/ 6644 w 52"/>
                <a:gd name="T89" fmla="*/ 5072 h 83"/>
                <a:gd name="T90" fmla="*/ 6778 w 52"/>
                <a:gd name="T91" fmla="*/ 4833 h 83"/>
                <a:gd name="T92" fmla="*/ 6644 w 52"/>
                <a:gd name="T93" fmla="*/ 4736 h 83"/>
                <a:gd name="T94" fmla="*/ 6485 w 52"/>
                <a:gd name="T95" fmla="*/ 4619 h 83"/>
                <a:gd name="T96" fmla="*/ 6352 w 52"/>
                <a:gd name="T97" fmla="*/ 4502 h 83"/>
                <a:gd name="T98" fmla="*/ 6223 w 52"/>
                <a:gd name="T99" fmla="*/ 4264 h 83"/>
                <a:gd name="T100" fmla="*/ 6090 w 52"/>
                <a:gd name="T101" fmla="*/ 4147 h 83"/>
                <a:gd name="T102" fmla="*/ 4878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29" name="Freeform 14"/>
            <p:cNvSpPr>
              <a:spLocks/>
            </p:cNvSpPr>
            <p:nvPr/>
          </p:nvSpPr>
          <p:spPr bwMode="auto">
            <a:xfrm>
              <a:off x="4052" y="1789"/>
              <a:ext cx="291" cy="307"/>
            </a:xfrm>
            <a:custGeom>
              <a:avLst/>
              <a:gdLst>
                <a:gd name="T0" fmla="*/ 679 w 57"/>
                <a:gd name="T1" fmla="*/ 6364 h 63"/>
                <a:gd name="T2" fmla="*/ 1067 w 57"/>
                <a:gd name="T3" fmla="*/ 6481 h 63"/>
                <a:gd name="T4" fmla="*/ 1327 w 57"/>
                <a:gd name="T5" fmla="*/ 6364 h 63"/>
                <a:gd name="T6" fmla="*/ 1720 w 57"/>
                <a:gd name="T7" fmla="*/ 6837 h 63"/>
                <a:gd name="T8" fmla="*/ 2399 w 57"/>
                <a:gd name="T9" fmla="*/ 6934 h 63"/>
                <a:gd name="T10" fmla="*/ 2920 w 57"/>
                <a:gd name="T11" fmla="*/ 7051 h 63"/>
                <a:gd name="T12" fmla="*/ 3334 w 57"/>
                <a:gd name="T13" fmla="*/ 7051 h 63"/>
                <a:gd name="T14" fmla="*/ 3727 w 57"/>
                <a:gd name="T15" fmla="*/ 7051 h 63"/>
                <a:gd name="T16" fmla="*/ 3860 w 57"/>
                <a:gd name="T17" fmla="*/ 6837 h 63"/>
                <a:gd name="T18" fmla="*/ 4120 w 57"/>
                <a:gd name="T19" fmla="*/ 6837 h 63"/>
                <a:gd name="T20" fmla="*/ 4533 w 57"/>
                <a:gd name="T21" fmla="*/ 7173 h 63"/>
                <a:gd name="T22" fmla="*/ 4794 w 57"/>
                <a:gd name="T23" fmla="*/ 7290 h 63"/>
                <a:gd name="T24" fmla="*/ 5187 w 57"/>
                <a:gd name="T25" fmla="*/ 7051 h 63"/>
                <a:gd name="T26" fmla="*/ 5315 w 57"/>
                <a:gd name="T27" fmla="*/ 6720 h 63"/>
                <a:gd name="T28" fmla="*/ 5447 w 57"/>
                <a:gd name="T29" fmla="*/ 6008 h 63"/>
                <a:gd name="T30" fmla="*/ 5866 w 57"/>
                <a:gd name="T31" fmla="*/ 6247 h 63"/>
                <a:gd name="T32" fmla="*/ 5994 w 57"/>
                <a:gd name="T33" fmla="*/ 5911 h 63"/>
                <a:gd name="T34" fmla="*/ 6254 w 57"/>
                <a:gd name="T35" fmla="*/ 5438 h 63"/>
                <a:gd name="T36" fmla="*/ 6387 w 57"/>
                <a:gd name="T37" fmla="*/ 5200 h 63"/>
                <a:gd name="T38" fmla="*/ 6775 w 57"/>
                <a:gd name="T39" fmla="*/ 5083 h 63"/>
                <a:gd name="T40" fmla="*/ 7066 w 57"/>
                <a:gd name="T41" fmla="*/ 4751 h 63"/>
                <a:gd name="T42" fmla="*/ 7326 w 57"/>
                <a:gd name="T43" fmla="*/ 4512 h 63"/>
                <a:gd name="T44" fmla="*/ 7326 w 57"/>
                <a:gd name="T45" fmla="*/ 4157 h 63"/>
                <a:gd name="T46" fmla="*/ 7454 w 57"/>
                <a:gd name="T47" fmla="*/ 3942 h 63"/>
                <a:gd name="T48" fmla="*/ 7193 w 57"/>
                <a:gd name="T49" fmla="*/ 3016 h 63"/>
                <a:gd name="T50" fmla="*/ 7326 w 57"/>
                <a:gd name="T51" fmla="*/ 2661 h 63"/>
                <a:gd name="T52" fmla="*/ 7586 w 57"/>
                <a:gd name="T53" fmla="*/ 2539 h 63"/>
                <a:gd name="T54" fmla="*/ 6126 w 57"/>
                <a:gd name="T55" fmla="*/ 356 h 63"/>
                <a:gd name="T56" fmla="*/ 5580 w 57"/>
                <a:gd name="T57" fmla="*/ 687 h 63"/>
                <a:gd name="T58" fmla="*/ 4927 w 57"/>
                <a:gd name="T59" fmla="*/ 1165 h 63"/>
                <a:gd name="T60" fmla="*/ 4533 w 57"/>
                <a:gd name="T61" fmla="*/ 1165 h 63"/>
                <a:gd name="T62" fmla="*/ 3987 w 57"/>
                <a:gd name="T63" fmla="*/ 1496 h 63"/>
                <a:gd name="T64" fmla="*/ 3599 w 57"/>
                <a:gd name="T65" fmla="*/ 1379 h 63"/>
                <a:gd name="T66" fmla="*/ 3334 w 57"/>
                <a:gd name="T67" fmla="*/ 1379 h 63"/>
                <a:gd name="T68" fmla="*/ 3334 w 57"/>
                <a:gd name="T69" fmla="*/ 1282 h 63"/>
                <a:gd name="T70" fmla="*/ 2527 w 57"/>
                <a:gd name="T71" fmla="*/ 1043 h 63"/>
                <a:gd name="T72" fmla="*/ 2267 w 57"/>
                <a:gd name="T73" fmla="*/ 1165 h 63"/>
                <a:gd name="T74" fmla="*/ 0 w 57"/>
                <a:gd name="T75" fmla="*/ 1282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30" name="Freeform 15"/>
            <p:cNvSpPr>
              <a:spLocks/>
            </p:cNvSpPr>
            <p:nvPr/>
          </p:nvSpPr>
          <p:spPr bwMode="auto">
            <a:xfrm>
              <a:off x="4134"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31" name="Freeform 17"/>
            <p:cNvSpPr>
              <a:spLocks/>
            </p:cNvSpPr>
            <p:nvPr/>
          </p:nvSpPr>
          <p:spPr bwMode="auto">
            <a:xfrm>
              <a:off x="4236" y="1896"/>
              <a:ext cx="313" cy="293"/>
            </a:xfrm>
            <a:custGeom>
              <a:avLst/>
              <a:gdLst>
                <a:gd name="T0" fmla="*/ 2714 w 61"/>
                <a:gd name="T1" fmla="*/ 0 h 60"/>
                <a:gd name="T2" fmla="*/ 2714 w 61"/>
                <a:gd name="T3" fmla="*/ 356 h 60"/>
                <a:gd name="T4" fmla="*/ 2843 w 61"/>
                <a:gd name="T5" fmla="*/ 571 h 60"/>
                <a:gd name="T6" fmla="*/ 2555 w 61"/>
                <a:gd name="T7" fmla="*/ 1504 h 60"/>
                <a:gd name="T8" fmla="*/ 2555 w 61"/>
                <a:gd name="T9" fmla="*/ 1738 h 60"/>
                <a:gd name="T10" fmla="*/ 2422 w 61"/>
                <a:gd name="T11" fmla="*/ 2217 h 60"/>
                <a:gd name="T12" fmla="*/ 2027 w 61"/>
                <a:gd name="T13" fmla="*/ 2554 h 60"/>
                <a:gd name="T14" fmla="*/ 1765 w 61"/>
                <a:gd name="T15" fmla="*/ 2671 h 60"/>
                <a:gd name="T16" fmla="*/ 1473 w 61"/>
                <a:gd name="T17" fmla="*/ 2788 h 60"/>
                <a:gd name="T18" fmla="*/ 1344 w 61"/>
                <a:gd name="T19" fmla="*/ 3028 h 60"/>
                <a:gd name="T20" fmla="*/ 1211 w 61"/>
                <a:gd name="T21" fmla="*/ 3506 h 60"/>
                <a:gd name="T22" fmla="*/ 816 w 61"/>
                <a:gd name="T23" fmla="*/ 3506 h 60"/>
                <a:gd name="T24" fmla="*/ 554 w 61"/>
                <a:gd name="T25" fmla="*/ 3960 h 60"/>
                <a:gd name="T26" fmla="*/ 554 w 61"/>
                <a:gd name="T27" fmla="*/ 4434 h 60"/>
                <a:gd name="T28" fmla="*/ 262 w 61"/>
                <a:gd name="T29" fmla="*/ 4771 h 60"/>
                <a:gd name="T30" fmla="*/ 0 w 61"/>
                <a:gd name="T31" fmla="*/ 5010 h 60"/>
                <a:gd name="T32" fmla="*/ 0 w 61"/>
                <a:gd name="T33" fmla="*/ 5367 h 60"/>
                <a:gd name="T34" fmla="*/ 395 w 61"/>
                <a:gd name="T35" fmla="*/ 5938 h 60"/>
                <a:gd name="T36" fmla="*/ 816 w 61"/>
                <a:gd name="T37" fmla="*/ 6295 h 60"/>
                <a:gd name="T38" fmla="*/ 1078 w 61"/>
                <a:gd name="T39" fmla="*/ 6295 h 60"/>
                <a:gd name="T40" fmla="*/ 1078 w 61"/>
                <a:gd name="T41" fmla="*/ 6417 h 60"/>
                <a:gd name="T42" fmla="*/ 1344 w 61"/>
                <a:gd name="T43" fmla="*/ 6417 h 60"/>
                <a:gd name="T44" fmla="*/ 1344 w 61"/>
                <a:gd name="T45" fmla="*/ 6632 h 60"/>
                <a:gd name="T46" fmla="*/ 2027 w 61"/>
                <a:gd name="T47" fmla="*/ 6988 h 60"/>
                <a:gd name="T48" fmla="*/ 2422 w 61"/>
                <a:gd name="T49" fmla="*/ 6866 h 60"/>
                <a:gd name="T50" fmla="*/ 2555 w 61"/>
                <a:gd name="T51" fmla="*/ 6632 h 60"/>
                <a:gd name="T52" fmla="*/ 2843 w 61"/>
                <a:gd name="T53" fmla="*/ 6866 h 60"/>
                <a:gd name="T54" fmla="*/ 3371 w 61"/>
                <a:gd name="T55" fmla="*/ 6632 h 60"/>
                <a:gd name="T56" fmla="*/ 3499 w 61"/>
                <a:gd name="T57" fmla="*/ 6417 h 60"/>
                <a:gd name="T58" fmla="*/ 4054 w 61"/>
                <a:gd name="T59" fmla="*/ 6177 h 60"/>
                <a:gd name="T60" fmla="*/ 4449 w 61"/>
                <a:gd name="T61" fmla="*/ 5938 h 60"/>
                <a:gd name="T62" fmla="*/ 4449 w 61"/>
                <a:gd name="T63" fmla="*/ 5582 h 60"/>
                <a:gd name="T64" fmla="*/ 5136 w 61"/>
                <a:gd name="T65" fmla="*/ 3721 h 60"/>
                <a:gd name="T66" fmla="*/ 5398 w 61"/>
                <a:gd name="T67" fmla="*/ 3838 h 60"/>
                <a:gd name="T68" fmla="*/ 5531 w 61"/>
                <a:gd name="T69" fmla="*/ 4078 h 60"/>
                <a:gd name="T70" fmla="*/ 5952 w 61"/>
                <a:gd name="T71" fmla="*/ 3721 h 60"/>
                <a:gd name="T72" fmla="*/ 6214 w 61"/>
                <a:gd name="T73" fmla="*/ 3150 h 60"/>
                <a:gd name="T74" fmla="*/ 6609 w 61"/>
                <a:gd name="T75" fmla="*/ 2910 h 60"/>
                <a:gd name="T76" fmla="*/ 6896 w 61"/>
                <a:gd name="T77" fmla="*/ 2671 h 60"/>
                <a:gd name="T78" fmla="*/ 7030 w 61"/>
                <a:gd name="T79" fmla="*/ 2339 h 60"/>
                <a:gd name="T80" fmla="*/ 7030 w 61"/>
                <a:gd name="T81" fmla="*/ 2217 h 60"/>
                <a:gd name="T82" fmla="*/ 7030 w 61"/>
                <a:gd name="T83" fmla="*/ 1738 h 60"/>
                <a:gd name="T84" fmla="*/ 7979 w 61"/>
                <a:gd name="T85" fmla="*/ 2217 h 60"/>
                <a:gd name="T86" fmla="*/ 8107 w 61"/>
                <a:gd name="T87" fmla="*/ 2217 h 60"/>
                <a:gd name="T88" fmla="*/ 7979 w 61"/>
                <a:gd name="T89" fmla="*/ 1504 h 60"/>
                <a:gd name="T90" fmla="*/ 7846 w 61"/>
                <a:gd name="T91" fmla="*/ 1289 h 60"/>
                <a:gd name="T92" fmla="*/ 7558 w 61"/>
                <a:gd name="T93" fmla="*/ 1289 h 60"/>
                <a:gd name="T94" fmla="*/ 6896 w 61"/>
                <a:gd name="T95" fmla="*/ 1406 h 60"/>
                <a:gd name="T96" fmla="*/ 6609 w 61"/>
                <a:gd name="T97" fmla="*/ 1621 h 60"/>
                <a:gd name="T98" fmla="*/ 6214 w 61"/>
                <a:gd name="T99" fmla="*/ 1504 h 60"/>
                <a:gd name="T100" fmla="*/ 6080 w 61"/>
                <a:gd name="T101" fmla="*/ 1738 h 60"/>
                <a:gd name="T102" fmla="*/ 5685 w 61"/>
                <a:gd name="T103" fmla="*/ 1978 h 60"/>
                <a:gd name="T104" fmla="*/ 5265 w 61"/>
                <a:gd name="T105" fmla="*/ 2339 h 60"/>
                <a:gd name="T106" fmla="*/ 4869 w 61"/>
                <a:gd name="T107" fmla="*/ 1504 h 60"/>
                <a:gd name="T108" fmla="*/ 2843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32" name="Freeform 18"/>
            <p:cNvSpPr>
              <a:spLocks/>
            </p:cNvSpPr>
            <p:nvPr/>
          </p:nvSpPr>
          <p:spPr bwMode="auto">
            <a:xfrm>
              <a:off x="3425" y="2306"/>
              <a:ext cx="345" cy="302"/>
            </a:xfrm>
            <a:custGeom>
              <a:avLst/>
              <a:gdLst>
                <a:gd name="T0" fmla="*/ 0 w 67"/>
                <a:gd name="T1" fmla="*/ 356 h 62"/>
                <a:gd name="T2" fmla="*/ 8192 w 67"/>
                <a:gd name="T3" fmla="*/ 0 h 62"/>
                <a:gd name="T4" fmla="*/ 8192 w 67"/>
                <a:gd name="T5" fmla="*/ 117 h 62"/>
                <a:gd name="T6" fmla="*/ 8326 w 67"/>
                <a:gd name="T7" fmla="*/ 239 h 62"/>
                <a:gd name="T8" fmla="*/ 8460 w 67"/>
                <a:gd name="T9" fmla="*/ 356 h 62"/>
                <a:gd name="T10" fmla="*/ 8326 w 67"/>
                <a:gd name="T11" fmla="*/ 570 h 62"/>
                <a:gd name="T12" fmla="*/ 8192 w 67"/>
                <a:gd name="T13" fmla="*/ 687 h 62"/>
                <a:gd name="T14" fmla="*/ 7930 w 67"/>
                <a:gd name="T15" fmla="*/ 925 h 62"/>
                <a:gd name="T16" fmla="*/ 7930 w 67"/>
                <a:gd name="T17" fmla="*/ 1042 h 62"/>
                <a:gd name="T18" fmla="*/ 9145 w 67"/>
                <a:gd name="T19" fmla="*/ 1042 h 62"/>
                <a:gd name="T20" fmla="*/ 9145 w 67"/>
                <a:gd name="T21" fmla="*/ 1042 h 62"/>
                <a:gd name="T22" fmla="*/ 9145 w 67"/>
                <a:gd name="T23" fmla="*/ 1164 h 62"/>
                <a:gd name="T24" fmla="*/ 9016 w 67"/>
                <a:gd name="T25" fmla="*/ 1378 h 62"/>
                <a:gd name="T26" fmla="*/ 8882 w 67"/>
                <a:gd name="T27" fmla="*/ 1495 h 62"/>
                <a:gd name="T28" fmla="*/ 8749 w 67"/>
                <a:gd name="T29" fmla="*/ 1968 h 62"/>
                <a:gd name="T30" fmla="*/ 8460 w 67"/>
                <a:gd name="T31" fmla="*/ 2207 h 62"/>
                <a:gd name="T32" fmla="*/ 8460 w 67"/>
                <a:gd name="T33" fmla="*/ 2538 h 62"/>
                <a:gd name="T34" fmla="*/ 8460 w 67"/>
                <a:gd name="T35" fmla="*/ 2893 h 62"/>
                <a:gd name="T36" fmla="*/ 8460 w 67"/>
                <a:gd name="T37" fmla="*/ 2893 h 62"/>
                <a:gd name="T38" fmla="*/ 8192 w 67"/>
                <a:gd name="T39" fmla="*/ 3015 h 62"/>
                <a:gd name="T40" fmla="*/ 8192 w 67"/>
                <a:gd name="T41" fmla="*/ 3132 h 62"/>
                <a:gd name="T42" fmla="*/ 7796 w 67"/>
                <a:gd name="T43" fmla="*/ 3346 h 62"/>
                <a:gd name="T44" fmla="*/ 7796 w 67"/>
                <a:gd name="T45" fmla="*/ 3702 h 62"/>
                <a:gd name="T46" fmla="*/ 7796 w 67"/>
                <a:gd name="T47" fmla="*/ 4033 h 62"/>
                <a:gd name="T48" fmla="*/ 7636 w 67"/>
                <a:gd name="T49" fmla="*/ 4150 h 62"/>
                <a:gd name="T50" fmla="*/ 7369 w 67"/>
                <a:gd name="T51" fmla="*/ 4389 h 62"/>
                <a:gd name="T52" fmla="*/ 7106 w 67"/>
                <a:gd name="T53" fmla="*/ 4627 h 62"/>
                <a:gd name="T54" fmla="*/ 6972 w 67"/>
                <a:gd name="T55" fmla="*/ 4744 h 62"/>
                <a:gd name="T56" fmla="*/ 6972 w 67"/>
                <a:gd name="T57" fmla="*/ 4959 h 62"/>
                <a:gd name="T58" fmla="*/ 6812 w 67"/>
                <a:gd name="T59" fmla="*/ 5197 h 62"/>
                <a:gd name="T60" fmla="*/ 6812 w 67"/>
                <a:gd name="T61" fmla="*/ 5314 h 62"/>
                <a:gd name="T62" fmla="*/ 6684 w 67"/>
                <a:gd name="T63" fmla="*/ 5670 h 62"/>
                <a:gd name="T64" fmla="*/ 6550 w 67"/>
                <a:gd name="T65" fmla="*/ 5884 h 62"/>
                <a:gd name="T66" fmla="*/ 6684 w 67"/>
                <a:gd name="T67" fmla="*/ 6240 h 62"/>
                <a:gd name="T68" fmla="*/ 6812 w 67"/>
                <a:gd name="T69" fmla="*/ 6357 h 62"/>
                <a:gd name="T70" fmla="*/ 6812 w 67"/>
                <a:gd name="T71" fmla="*/ 6595 h 62"/>
                <a:gd name="T72" fmla="*/ 6812 w 67"/>
                <a:gd name="T73" fmla="*/ 6595 h 62"/>
                <a:gd name="T74" fmla="*/ 6812 w 67"/>
                <a:gd name="T75" fmla="*/ 6712 h 62"/>
                <a:gd name="T76" fmla="*/ 6812 w 67"/>
                <a:gd name="T77" fmla="*/ 6712 h 62"/>
                <a:gd name="T78" fmla="*/ 6684 w 67"/>
                <a:gd name="T79" fmla="*/ 6927 h 62"/>
                <a:gd name="T80" fmla="*/ 6812 w 67"/>
                <a:gd name="T81" fmla="*/ 7048 h 62"/>
                <a:gd name="T82" fmla="*/ 1086 w 67"/>
                <a:gd name="T83" fmla="*/ 7165 h 62"/>
                <a:gd name="T84" fmla="*/ 1086 w 67"/>
                <a:gd name="T85" fmla="*/ 6123 h 62"/>
                <a:gd name="T86" fmla="*/ 824 w 67"/>
                <a:gd name="T87" fmla="*/ 6001 h 62"/>
                <a:gd name="T88" fmla="*/ 556 w 67"/>
                <a:gd name="T89" fmla="*/ 6123 h 62"/>
                <a:gd name="T90" fmla="*/ 556 w 67"/>
                <a:gd name="T91" fmla="*/ 6123 h 62"/>
                <a:gd name="T92" fmla="*/ 263 w 67"/>
                <a:gd name="T93" fmla="*/ 5884 h 62"/>
                <a:gd name="T94" fmla="*/ 263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33" name="Freeform 19"/>
            <p:cNvSpPr>
              <a:spLocks/>
            </p:cNvSpPr>
            <p:nvPr/>
          </p:nvSpPr>
          <p:spPr bwMode="auto">
            <a:xfrm>
              <a:off x="1484" y="1614"/>
              <a:ext cx="553" cy="897"/>
            </a:xfrm>
            <a:custGeom>
              <a:avLst/>
              <a:gdLst>
                <a:gd name="T0" fmla="*/ 8182 w 108"/>
                <a:gd name="T1" fmla="*/ 20748 h 184"/>
                <a:gd name="T2" fmla="*/ 8182 w 108"/>
                <a:gd name="T3" fmla="*/ 20509 h 184"/>
                <a:gd name="T4" fmla="*/ 8049 w 108"/>
                <a:gd name="T5" fmla="*/ 20270 h 184"/>
                <a:gd name="T6" fmla="*/ 7655 w 108"/>
                <a:gd name="T7" fmla="*/ 18896 h 184"/>
                <a:gd name="T8" fmla="*/ 6713 w 108"/>
                <a:gd name="T9" fmla="*/ 18086 h 184"/>
                <a:gd name="T10" fmla="*/ 6452 w 108"/>
                <a:gd name="T11" fmla="*/ 17730 h 184"/>
                <a:gd name="T12" fmla="*/ 6185 w 108"/>
                <a:gd name="T13" fmla="*/ 17375 h 184"/>
                <a:gd name="T14" fmla="*/ 5243 w 108"/>
                <a:gd name="T15" fmla="*/ 17038 h 184"/>
                <a:gd name="T16" fmla="*/ 4429 w 108"/>
                <a:gd name="T17" fmla="*/ 16326 h 184"/>
                <a:gd name="T18" fmla="*/ 2965 w 108"/>
                <a:gd name="T19" fmla="*/ 15756 h 184"/>
                <a:gd name="T20" fmla="*/ 2965 w 108"/>
                <a:gd name="T21" fmla="*/ 15308 h 184"/>
                <a:gd name="T22" fmla="*/ 3093 w 108"/>
                <a:gd name="T23" fmla="*/ 14713 h 184"/>
                <a:gd name="T24" fmla="*/ 2832 w 108"/>
                <a:gd name="T25" fmla="*/ 14142 h 184"/>
                <a:gd name="T26" fmla="*/ 2965 w 108"/>
                <a:gd name="T27" fmla="*/ 13904 h 184"/>
                <a:gd name="T28" fmla="*/ 2151 w 108"/>
                <a:gd name="T29" fmla="*/ 12621 h 184"/>
                <a:gd name="T30" fmla="*/ 1598 w 108"/>
                <a:gd name="T31" fmla="*/ 11812 h 184"/>
                <a:gd name="T32" fmla="*/ 1889 w 108"/>
                <a:gd name="T33" fmla="*/ 11120 h 184"/>
                <a:gd name="T34" fmla="*/ 1889 w 108"/>
                <a:gd name="T35" fmla="*/ 10550 h 184"/>
                <a:gd name="T36" fmla="*/ 1208 w 108"/>
                <a:gd name="T37" fmla="*/ 9960 h 184"/>
                <a:gd name="T38" fmla="*/ 1208 w 108"/>
                <a:gd name="T39" fmla="*/ 9029 h 184"/>
                <a:gd name="T40" fmla="*/ 1470 w 108"/>
                <a:gd name="T41" fmla="*/ 8697 h 184"/>
                <a:gd name="T42" fmla="*/ 1598 w 108"/>
                <a:gd name="T43" fmla="*/ 9150 h 184"/>
                <a:gd name="T44" fmla="*/ 2017 w 108"/>
                <a:gd name="T45" fmla="*/ 9029 h 184"/>
                <a:gd name="T46" fmla="*/ 1889 w 108"/>
                <a:gd name="T47" fmla="*/ 8224 h 184"/>
                <a:gd name="T48" fmla="*/ 1598 w 108"/>
                <a:gd name="T49" fmla="*/ 8463 h 184"/>
                <a:gd name="T50" fmla="*/ 942 w 108"/>
                <a:gd name="T51" fmla="*/ 8102 h 184"/>
                <a:gd name="T52" fmla="*/ 814 w 108"/>
                <a:gd name="T53" fmla="*/ 7059 h 184"/>
                <a:gd name="T54" fmla="*/ 133 w 108"/>
                <a:gd name="T55" fmla="*/ 5918 h 184"/>
                <a:gd name="T56" fmla="*/ 133 w 108"/>
                <a:gd name="T57" fmla="*/ 5324 h 184"/>
                <a:gd name="T58" fmla="*/ 522 w 108"/>
                <a:gd name="T59" fmla="*/ 4636 h 184"/>
                <a:gd name="T60" fmla="*/ 261 w 108"/>
                <a:gd name="T61" fmla="*/ 3710 h 184"/>
                <a:gd name="T62" fmla="*/ 0 w 108"/>
                <a:gd name="T63" fmla="*/ 3232 h 184"/>
                <a:gd name="T64" fmla="*/ 0 w 108"/>
                <a:gd name="T65" fmla="*/ 2779 h 184"/>
                <a:gd name="T66" fmla="*/ 814 w 108"/>
                <a:gd name="T67" fmla="*/ 1736 h 184"/>
                <a:gd name="T68" fmla="*/ 1208 w 108"/>
                <a:gd name="T69" fmla="*/ 1165 h 184"/>
                <a:gd name="T70" fmla="*/ 1208 w 108"/>
                <a:gd name="T71" fmla="*/ 117 h 184"/>
                <a:gd name="T72" fmla="*/ 6452 w 108"/>
                <a:gd name="T73" fmla="*/ 7415 h 184"/>
                <a:gd name="T74" fmla="*/ 13973 w 108"/>
                <a:gd name="T75" fmla="*/ 17253 h 184"/>
                <a:gd name="T76" fmla="*/ 14107 w 108"/>
                <a:gd name="T77" fmla="*/ 17730 h 184"/>
                <a:gd name="T78" fmla="*/ 14235 w 108"/>
                <a:gd name="T79" fmla="*/ 18179 h 184"/>
                <a:gd name="T80" fmla="*/ 14368 w 108"/>
                <a:gd name="T81" fmla="*/ 18535 h 184"/>
                <a:gd name="T82" fmla="*/ 13815 w 108"/>
                <a:gd name="T83" fmla="*/ 18774 h 184"/>
                <a:gd name="T84" fmla="*/ 13159 w 108"/>
                <a:gd name="T85" fmla="*/ 19939 h 184"/>
                <a:gd name="T86" fmla="*/ 13031 w 108"/>
                <a:gd name="T87" fmla="*/ 20153 h 184"/>
                <a:gd name="T88" fmla="*/ 12898 w 108"/>
                <a:gd name="T89" fmla="*/ 20626 h 184"/>
                <a:gd name="T90" fmla="*/ 13159 w 108"/>
                <a:gd name="T91" fmla="*/ 20963 h 184"/>
                <a:gd name="T92" fmla="*/ 12898 w 108"/>
                <a:gd name="T93" fmla="*/ 2131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34" name="Freeform 23"/>
            <p:cNvSpPr>
              <a:spLocks/>
            </p:cNvSpPr>
            <p:nvPr/>
          </p:nvSpPr>
          <p:spPr bwMode="auto">
            <a:xfrm>
              <a:off x="2545" y="2306"/>
              <a:ext cx="968" cy="898"/>
            </a:xfrm>
            <a:custGeom>
              <a:avLst/>
              <a:gdLst>
                <a:gd name="T0" fmla="*/ 22981 w 189"/>
                <a:gd name="T1" fmla="*/ 5813 h 184"/>
                <a:gd name="T2" fmla="*/ 21352 w 189"/>
                <a:gd name="T3" fmla="*/ 5456 h 184"/>
                <a:gd name="T4" fmla="*/ 20277 w 189"/>
                <a:gd name="T5" fmla="*/ 5691 h 184"/>
                <a:gd name="T6" fmla="*/ 19488 w 189"/>
                <a:gd name="T7" fmla="*/ 5691 h 184"/>
                <a:gd name="T8" fmla="*/ 19201 w 189"/>
                <a:gd name="T9" fmla="*/ 5691 h 184"/>
                <a:gd name="T10" fmla="*/ 18807 w 189"/>
                <a:gd name="T11" fmla="*/ 5456 h 184"/>
                <a:gd name="T12" fmla="*/ 18412 w 189"/>
                <a:gd name="T13" fmla="*/ 5930 h 184"/>
                <a:gd name="T14" fmla="*/ 18126 w 189"/>
                <a:gd name="T15" fmla="*/ 5573 h 184"/>
                <a:gd name="T16" fmla="*/ 17337 w 189"/>
                <a:gd name="T17" fmla="*/ 5456 h 184"/>
                <a:gd name="T18" fmla="*/ 16789 w 189"/>
                <a:gd name="T19" fmla="*/ 5359 h 184"/>
                <a:gd name="T20" fmla="*/ 15975 w 189"/>
                <a:gd name="T21" fmla="*/ 5120 h 184"/>
                <a:gd name="T22" fmla="*/ 15452 w 189"/>
                <a:gd name="T23" fmla="*/ 5002 h 184"/>
                <a:gd name="T24" fmla="*/ 14638 w 189"/>
                <a:gd name="T25" fmla="*/ 4763 h 184"/>
                <a:gd name="T26" fmla="*/ 14243 w 189"/>
                <a:gd name="T27" fmla="*/ 4407 h 184"/>
                <a:gd name="T28" fmla="*/ 13429 w 189"/>
                <a:gd name="T29" fmla="*/ 4192 h 184"/>
                <a:gd name="T30" fmla="*/ 7790 w 189"/>
                <a:gd name="T31" fmla="*/ 0 h 184"/>
                <a:gd name="T32" fmla="*/ 0 w 189"/>
                <a:gd name="T33" fmla="*/ 8360 h 184"/>
                <a:gd name="T34" fmla="*/ 133 w 189"/>
                <a:gd name="T35" fmla="*/ 8716 h 184"/>
                <a:gd name="T36" fmla="*/ 681 w 189"/>
                <a:gd name="T37" fmla="*/ 9409 h 184"/>
                <a:gd name="T38" fmla="*/ 3094 w 189"/>
                <a:gd name="T39" fmla="*/ 11503 h 184"/>
                <a:gd name="T40" fmla="*/ 3360 w 189"/>
                <a:gd name="T41" fmla="*/ 12099 h 184"/>
                <a:gd name="T42" fmla="*/ 5117 w 189"/>
                <a:gd name="T43" fmla="*/ 14290 h 184"/>
                <a:gd name="T44" fmla="*/ 6586 w 189"/>
                <a:gd name="T45" fmla="*/ 14529 h 184"/>
                <a:gd name="T46" fmla="*/ 7529 w 189"/>
                <a:gd name="T47" fmla="*/ 13246 h 184"/>
                <a:gd name="T48" fmla="*/ 8051 w 189"/>
                <a:gd name="T49" fmla="*/ 13123 h 184"/>
                <a:gd name="T50" fmla="*/ 8999 w 189"/>
                <a:gd name="T51" fmla="*/ 13363 h 184"/>
                <a:gd name="T52" fmla="*/ 10074 w 189"/>
                <a:gd name="T53" fmla="*/ 13841 h 184"/>
                <a:gd name="T54" fmla="*/ 10336 w 189"/>
                <a:gd name="T55" fmla="*/ 14075 h 184"/>
                <a:gd name="T56" fmla="*/ 11150 w 189"/>
                <a:gd name="T57" fmla="*/ 15007 h 184"/>
                <a:gd name="T58" fmla="*/ 12620 w 189"/>
                <a:gd name="T59" fmla="*/ 17316 h 184"/>
                <a:gd name="T60" fmla="*/ 13429 w 189"/>
                <a:gd name="T61" fmla="*/ 18009 h 184"/>
                <a:gd name="T62" fmla="*/ 13695 w 189"/>
                <a:gd name="T63" fmla="*/ 19175 h 184"/>
                <a:gd name="T64" fmla="*/ 14925 w 189"/>
                <a:gd name="T65" fmla="*/ 20459 h 184"/>
                <a:gd name="T66" fmla="*/ 16917 w 189"/>
                <a:gd name="T67" fmla="*/ 21030 h 184"/>
                <a:gd name="T68" fmla="*/ 18126 w 189"/>
                <a:gd name="T69" fmla="*/ 21152 h 184"/>
                <a:gd name="T70" fmla="*/ 17993 w 189"/>
                <a:gd name="T71" fmla="*/ 20913 h 184"/>
                <a:gd name="T72" fmla="*/ 17603 w 189"/>
                <a:gd name="T73" fmla="*/ 18838 h 184"/>
                <a:gd name="T74" fmla="*/ 17470 w 189"/>
                <a:gd name="T75" fmla="*/ 18604 h 184"/>
                <a:gd name="T76" fmla="*/ 17864 w 189"/>
                <a:gd name="T77" fmla="*/ 17794 h 184"/>
                <a:gd name="T78" fmla="*/ 17993 w 189"/>
                <a:gd name="T79" fmla="*/ 17555 h 184"/>
                <a:gd name="T80" fmla="*/ 18412 w 189"/>
                <a:gd name="T81" fmla="*/ 16862 h 184"/>
                <a:gd name="T82" fmla="*/ 18679 w 189"/>
                <a:gd name="T83" fmla="*/ 16862 h 184"/>
                <a:gd name="T84" fmla="*/ 18940 w 189"/>
                <a:gd name="T85" fmla="*/ 16506 h 184"/>
                <a:gd name="T86" fmla="*/ 19201 w 189"/>
                <a:gd name="T87" fmla="*/ 16506 h 184"/>
                <a:gd name="T88" fmla="*/ 19754 w 189"/>
                <a:gd name="T89" fmla="*/ 16266 h 184"/>
                <a:gd name="T90" fmla="*/ 20016 w 189"/>
                <a:gd name="T91" fmla="*/ 15817 h 184"/>
                <a:gd name="T92" fmla="*/ 20144 w 189"/>
                <a:gd name="T93" fmla="*/ 16052 h 184"/>
                <a:gd name="T94" fmla="*/ 22167 w 189"/>
                <a:gd name="T95" fmla="*/ 15100 h 184"/>
                <a:gd name="T96" fmla="*/ 22561 w 189"/>
                <a:gd name="T97" fmla="*/ 14075 h 184"/>
                <a:gd name="T98" fmla="*/ 22981 w 189"/>
                <a:gd name="T99" fmla="*/ 13958 h 184"/>
                <a:gd name="T100" fmla="*/ 24318 w 189"/>
                <a:gd name="T101" fmla="*/ 13841 h 184"/>
                <a:gd name="T102" fmla="*/ 24712 w 189"/>
                <a:gd name="T103" fmla="*/ 13602 h 184"/>
                <a:gd name="T104" fmla="*/ 24866 w 189"/>
                <a:gd name="T105" fmla="*/ 13246 h 184"/>
                <a:gd name="T106" fmla="*/ 24999 w 189"/>
                <a:gd name="T107" fmla="*/ 12313 h 184"/>
                <a:gd name="T108" fmla="*/ 25260 w 189"/>
                <a:gd name="T109" fmla="*/ 11742 h 184"/>
                <a:gd name="T110" fmla="*/ 25132 w 189"/>
                <a:gd name="T111" fmla="*/ 10576 h 184"/>
                <a:gd name="T112" fmla="*/ 24866 w 189"/>
                <a:gd name="T113" fmla="*/ 10220 h 184"/>
                <a:gd name="T114" fmla="*/ 24712 w 189"/>
                <a:gd name="T115" fmla="*/ 9527 h 184"/>
                <a:gd name="T116" fmla="*/ 24185 w 189"/>
                <a:gd name="T117" fmla="*/ 6169 h 184"/>
                <a:gd name="T118" fmla="*/ 23370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35" name="Freeform 24"/>
            <p:cNvSpPr>
              <a:spLocks/>
            </p:cNvSpPr>
            <p:nvPr/>
          </p:nvSpPr>
          <p:spPr bwMode="auto">
            <a:xfrm>
              <a:off x="4365" y="1453"/>
              <a:ext cx="522" cy="380"/>
            </a:xfrm>
            <a:custGeom>
              <a:avLst/>
              <a:gdLst>
                <a:gd name="T0" fmla="*/ 10450 w 102"/>
                <a:gd name="T1" fmla="*/ 8092 h 78"/>
                <a:gd name="T2" fmla="*/ 10189 w 102"/>
                <a:gd name="T3" fmla="*/ 8448 h 78"/>
                <a:gd name="T4" fmla="*/ 10056 w 102"/>
                <a:gd name="T5" fmla="*/ 8662 h 78"/>
                <a:gd name="T6" fmla="*/ 10056 w 102"/>
                <a:gd name="T7" fmla="*/ 9018 h 78"/>
                <a:gd name="T8" fmla="*/ 10317 w 102"/>
                <a:gd name="T9" fmla="*/ 8784 h 78"/>
                <a:gd name="T10" fmla="*/ 10870 w 102"/>
                <a:gd name="T11" fmla="*/ 8662 h 78"/>
                <a:gd name="T12" fmla="*/ 11653 w 102"/>
                <a:gd name="T13" fmla="*/ 8448 h 78"/>
                <a:gd name="T14" fmla="*/ 12861 w 102"/>
                <a:gd name="T15" fmla="*/ 7644 h 78"/>
                <a:gd name="T16" fmla="*/ 13280 w 102"/>
                <a:gd name="T17" fmla="*/ 7405 h 78"/>
                <a:gd name="T18" fmla="*/ 13669 w 102"/>
                <a:gd name="T19" fmla="*/ 7049 h 78"/>
                <a:gd name="T20" fmla="*/ 13408 w 102"/>
                <a:gd name="T21" fmla="*/ 7166 h 78"/>
                <a:gd name="T22" fmla="*/ 12989 w 102"/>
                <a:gd name="T23" fmla="*/ 7405 h 78"/>
                <a:gd name="T24" fmla="*/ 12600 w 102"/>
                <a:gd name="T25" fmla="*/ 7522 h 78"/>
                <a:gd name="T26" fmla="*/ 12989 w 102"/>
                <a:gd name="T27" fmla="*/ 7049 h 78"/>
                <a:gd name="T28" fmla="*/ 12728 w 102"/>
                <a:gd name="T29" fmla="*/ 7166 h 78"/>
                <a:gd name="T30" fmla="*/ 11525 w 102"/>
                <a:gd name="T31" fmla="*/ 7736 h 78"/>
                <a:gd name="T32" fmla="*/ 10711 w 102"/>
                <a:gd name="T33" fmla="*/ 8331 h 78"/>
                <a:gd name="T34" fmla="*/ 10583 w 102"/>
                <a:gd name="T35" fmla="*/ 7858 h 78"/>
                <a:gd name="T36" fmla="*/ 10870 w 102"/>
                <a:gd name="T37" fmla="*/ 7405 h 78"/>
                <a:gd name="T38" fmla="*/ 10583 w 102"/>
                <a:gd name="T39" fmla="*/ 5671 h 78"/>
                <a:gd name="T40" fmla="*/ 10317 w 102"/>
                <a:gd name="T41" fmla="*/ 3941 h 78"/>
                <a:gd name="T42" fmla="*/ 10056 w 102"/>
                <a:gd name="T43" fmla="*/ 2894 h 78"/>
                <a:gd name="T44" fmla="*/ 9928 w 102"/>
                <a:gd name="T45" fmla="*/ 2777 h 78"/>
                <a:gd name="T46" fmla="*/ 9795 w 102"/>
                <a:gd name="T47" fmla="*/ 2421 h 78"/>
                <a:gd name="T48" fmla="*/ 9637 w 102"/>
                <a:gd name="T49" fmla="*/ 1379 h 78"/>
                <a:gd name="T50" fmla="*/ 9248 w 102"/>
                <a:gd name="T51" fmla="*/ 356 h 78"/>
                <a:gd name="T52" fmla="*/ 9115 w 102"/>
                <a:gd name="T53" fmla="*/ 0 h 78"/>
                <a:gd name="T54" fmla="*/ 6837 w 102"/>
                <a:gd name="T55" fmla="*/ 453 h 78"/>
                <a:gd name="T56" fmla="*/ 5629 w 102"/>
                <a:gd name="T57" fmla="*/ 1613 h 78"/>
                <a:gd name="T58" fmla="*/ 5501 w 102"/>
                <a:gd name="T59" fmla="*/ 2090 h 78"/>
                <a:gd name="T60" fmla="*/ 4821 w 102"/>
                <a:gd name="T61" fmla="*/ 2660 h 78"/>
                <a:gd name="T62" fmla="*/ 5082 w 102"/>
                <a:gd name="T63" fmla="*/ 2894 h 78"/>
                <a:gd name="T64" fmla="*/ 5082 w 102"/>
                <a:gd name="T65" fmla="*/ 3133 h 78"/>
                <a:gd name="T66" fmla="*/ 5240 w 102"/>
                <a:gd name="T67" fmla="*/ 3703 h 78"/>
                <a:gd name="T68" fmla="*/ 4033 w 102"/>
                <a:gd name="T69" fmla="*/ 4511 h 78"/>
                <a:gd name="T70" fmla="*/ 2538 w 102"/>
                <a:gd name="T71" fmla="*/ 4511 h 78"/>
                <a:gd name="T72" fmla="*/ 1203 w 102"/>
                <a:gd name="T73" fmla="*/ 4867 h 78"/>
                <a:gd name="T74" fmla="*/ 814 w 102"/>
                <a:gd name="T75" fmla="*/ 5315 h 78"/>
                <a:gd name="T76" fmla="*/ 1203 w 102"/>
                <a:gd name="T77" fmla="*/ 6007 h 78"/>
                <a:gd name="T78" fmla="*/ 261 w 102"/>
                <a:gd name="T79" fmla="*/ 6933 h 78"/>
                <a:gd name="T80" fmla="*/ 7518 w 102"/>
                <a:gd name="T81" fmla="*/ 6363 h 78"/>
                <a:gd name="T82" fmla="*/ 7646 w 102"/>
                <a:gd name="T83" fmla="*/ 6596 h 78"/>
                <a:gd name="T84" fmla="*/ 7912 w 102"/>
                <a:gd name="T85" fmla="*/ 6718 h 78"/>
                <a:gd name="T86" fmla="*/ 8301 w 102"/>
                <a:gd name="T87" fmla="*/ 7288 h 78"/>
                <a:gd name="T88" fmla="*/ 8854 w 102"/>
                <a:gd name="T89" fmla="*/ 7405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0236" name="Group 26"/>
            <p:cNvGrpSpPr>
              <a:grpSpLocks/>
            </p:cNvGrpSpPr>
            <p:nvPr/>
          </p:nvGrpSpPr>
          <p:grpSpPr bwMode="auto">
            <a:xfrm>
              <a:off x="720" y="2448"/>
              <a:ext cx="1266" cy="876"/>
              <a:chOff x="768" y="2832"/>
              <a:chExt cx="1203" cy="876"/>
            </a:xfrm>
          </p:grpSpPr>
          <p:sp>
            <p:nvSpPr>
              <p:cNvPr id="50249" name="Freeform 27"/>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50" name="Freeform 28"/>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51" name="Freeform 29"/>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52" name="Freeform 30"/>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53" name="Freeform 31"/>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54" name="Freeform 32"/>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55" name="Freeform 33"/>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56" name="Freeform 34"/>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57" name="Freeform 35"/>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58" name="Freeform 36"/>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59" name="Freeform 37"/>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60" name="Freeform 38"/>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61" name="Freeform 39"/>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62" name="Freeform 40"/>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63" name="Freeform 41"/>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0237" name="Freeform 44"/>
            <p:cNvSpPr>
              <a:spLocks/>
            </p:cNvSpPr>
            <p:nvPr/>
          </p:nvSpPr>
          <p:spPr bwMode="auto">
            <a:xfrm>
              <a:off x="1529" y="1282"/>
              <a:ext cx="554" cy="439"/>
            </a:xfrm>
            <a:custGeom>
              <a:avLst/>
              <a:gdLst>
                <a:gd name="T0" fmla="*/ 0 w 108"/>
                <a:gd name="T1" fmla="*/ 7780 h 90"/>
                <a:gd name="T2" fmla="*/ 0 w 108"/>
                <a:gd name="T3" fmla="*/ 7185 h 90"/>
                <a:gd name="T4" fmla="*/ 133 w 108"/>
                <a:gd name="T5" fmla="*/ 6614 h 90"/>
                <a:gd name="T6" fmla="*/ 262 w 108"/>
                <a:gd name="T7" fmla="*/ 5927 h 90"/>
                <a:gd name="T8" fmla="*/ 395 w 108"/>
                <a:gd name="T9" fmla="*/ 5687 h 90"/>
                <a:gd name="T10" fmla="*/ 682 w 108"/>
                <a:gd name="T11" fmla="*/ 5448 h 90"/>
                <a:gd name="T12" fmla="*/ 682 w 108"/>
                <a:gd name="T13" fmla="*/ 5234 h 90"/>
                <a:gd name="T14" fmla="*/ 1344 w 108"/>
                <a:gd name="T15" fmla="*/ 4283 h 90"/>
                <a:gd name="T16" fmla="*/ 2160 w 108"/>
                <a:gd name="T17" fmla="*/ 2663 h 90"/>
                <a:gd name="T18" fmla="*/ 2708 w 108"/>
                <a:gd name="T19" fmla="*/ 1497 h 90"/>
                <a:gd name="T20" fmla="*/ 3237 w 108"/>
                <a:gd name="T21" fmla="*/ 356 h 90"/>
                <a:gd name="T22" fmla="*/ 3237 w 108"/>
                <a:gd name="T23" fmla="*/ 0 h 90"/>
                <a:gd name="T24" fmla="*/ 3657 w 108"/>
                <a:gd name="T25" fmla="*/ 0 h 90"/>
                <a:gd name="T26" fmla="*/ 4052 w 108"/>
                <a:gd name="T27" fmla="*/ 117 h 90"/>
                <a:gd name="T28" fmla="*/ 4186 w 108"/>
                <a:gd name="T29" fmla="*/ 239 h 90"/>
                <a:gd name="T30" fmla="*/ 4735 w 108"/>
                <a:gd name="T31" fmla="*/ 571 h 90"/>
                <a:gd name="T32" fmla="*/ 4735 w 108"/>
                <a:gd name="T33" fmla="*/ 927 h 90"/>
                <a:gd name="T34" fmla="*/ 4868 w 108"/>
                <a:gd name="T35" fmla="*/ 1619 h 90"/>
                <a:gd name="T36" fmla="*/ 5817 w 108"/>
                <a:gd name="T37" fmla="*/ 1854 h 90"/>
                <a:gd name="T38" fmla="*/ 6474 w 108"/>
                <a:gd name="T39" fmla="*/ 1854 h 90"/>
                <a:gd name="T40" fmla="*/ 7289 w 108"/>
                <a:gd name="T41" fmla="*/ 2093 h 90"/>
                <a:gd name="T42" fmla="*/ 8238 w 108"/>
                <a:gd name="T43" fmla="*/ 2093 h 90"/>
                <a:gd name="T44" fmla="*/ 8761 w 108"/>
                <a:gd name="T45" fmla="*/ 2215 h 90"/>
                <a:gd name="T46" fmla="*/ 9182 w 108"/>
                <a:gd name="T47" fmla="*/ 2093 h 90"/>
                <a:gd name="T48" fmla="*/ 9577 w 108"/>
                <a:gd name="T49" fmla="*/ 2215 h 90"/>
                <a:gd name="T50" fmla="*/ 9998 w 108"/>
                <a:gd name="T51" fmla="*/ 2093 h 90"/>
                <a:gd name="T52" fmla="*/ 10264 w 108"/>
                <a:gd name="T53" fmla="*/ 2215 h 90"/>
                <a:gd name="T54" fmla="*/ 10659 w 108"/>
                <a:gd name="T55" fmla="*/ 2215 h 90"/>
                <a:gd name="T56" fmla="*/ 14024 w 108"/>
                <a:gd name="T57" fmla="*/ 2785 h 90"/>
                <a:gd name="T58" fmla="*/ 14183 w 108"/>
                <a:gd name="T59" fmla="*/ 3141 h 90"/>
                <a:gd name="T60" fmla="*/ 14578 w 108"/>
                <a:gd name="T61" fmla="*/ 3258 h 90"/>
                <a:gd name="T62" fmla="*/ 13763 w 108"/>
                <a:gd name="T63" fmla="*/ 4639 h 90"/>
                <a:gd name="T64" fmla="*/ 13629 w 108"/>
                <a:gd name="T65" fmla="*/ 4878 h 90"/>
                <a:gd name="T66" fmla="*/ 13234 w 108"/>
                <a:gd name="T67" fmla="*/ 5117 h 90"/>
                <a:gd name="T68" fmla="*/ 12680 w 108"/>
                <a:gd name="T69" fmla="*/ 5927 h 90"/>
                <a:gd name="T70" fmla="*/ 13106 w 108"/>
                <a:gd name="T71" fmla="*/ 6161 h 90"/>
                <a:gd name="T72" fmla="*/ 13106 w 108"/>
                <a:gd name="T73" fmla="*/ 6375 h 90"/>
                <a:gd name="T74" fmla="*/ 12947 w 108"/>
                <a:gd name="T75" fmla="*/ 6497 h 90"/>
                <a:gd name="T76" fmla="*/ 12814 w 108"/>
                <a:gd name="T77" fmla="*/ 6970 h 90"/>
                <a:gd name="T78" fmla="*/ 7028 w 108"/>
                <a:gd name="T79" fmla="*/ 9399 h 90"/>
                <a:gd name="T80" fmla="*/ 133 w 108"/>
                <a:gd name="T81" fmla="*/ 789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38" name="Freeform 45"/>
            <p:cNvSpPr>
              <a:spLocks/>
            </p:cNvSpPr>
            <p:nvPr/>
          </p:nvSpPr>
          <p:spPr bwMode="auto">
            <a:xfrm>
              <a:off x="1981" y="1155"/>
              <a:ext cx="415" cy="634"/>
            </a:xfrm>
            <a:custGeom>
              <a:avLst/>
              <a:gdLst>
                <a:gd name="T0" fmla="*/ 943 w 81"/>
                <a:gd name="T1" fmla="*/ 9964 h 130"/>
                <a:gd name="T2" fmla="*/ 1076 w 81"/>
                <a:gd name="T3" fmla="*/ 9515 h 130"/>
                <a:gd name="T4" fmla="*/ 1209 w 81"/>
                <a:gd name="T5" fmla="*/ 9393 h 130"/>
                <a:gd name="T6" fmla="*/ 1209 w 81"/>
                <a:gd name="T7" fmla="*/ 9159 h 130"/>
                <a:gd name="T8" fmla="*/ 815 w 81"/>
                <a:gd name="T9" fmla="*/ 8944 h 130"/>
                <a:gd name="T10" fmla="*/ 1337 w 81"/>
                <a:gd name="T11" fmla="*/ 8110 h 130"/>
                <a:gd name="T12" fmla="*/ 1757 w 81"/>
                <a:gd name="T13" fmla="*/ 7896 h 130"/>
                <a:gd name="T14" fmla="*/ 1891 w 81"/>
                <a:gd name="T15" fmla="*/ 7657 h 130"/>
                <a:gd name="T16" fmla="*/ 2680 w 81"/>
                <a:gd name="T17" fmla="*/ 6257 h 130"/>
                <a:gd name="T18" fmla="*/ 2285 w 81"/>
                <a:gd name="T19" fmla="*/ 6135 h 130"/>
                <a:gd name="T20" fmla="*/ 2152 w 81"/>
                <a:gd name="T21" fmla="*/ 5804 h 130"/>
                <a:gd name="T22" fmla="*/ 2152 w 81"/>
                <a:gd name="T23" fmla="*/ 5448 h 130"/>
                <a:gd name="T24" fmla="*/ 2152 w 81"/>
                <a:gd name="T25" fmla="*/ 5209 h 130"/>
                <a:gd name="T26" fmla="*/ 2152 w 81"/>
                <a:gd name="T27" fmla="*/ 4994 h 130"/>
                <a:gd name="T28" fmla="*/ 3489 w 81"/>
                <a:gd name="T29" fmla="*/ 0 h 130"/>
                <a:gd name="T30" fmla="*/ 4565 w 81"/>
                <a:gd name="T31" fmla="*/ 2214 h 130"/>
                <a:gd name="T32" fmla="*/ 4831 w 81"/>
                <a:gd name="T33" fmla="*/ 3019 h 130"/>
                <a:gd name="T34" fmla="*/ 4698 w 81"/>
                <a:gd name="T35" fmla="*/ 3355 h 130"/>
                <a:gd name="T36" fmla="*/ 4985 w 81"/>
                <a:gd name="T37" fmla="*/ 3589 h 130"/>
                <a:gd name="T38" fmla="*/ 5646 w 81"/>
                <a:gd name="T39" fmla="*/ 4521 h 130"/>
                <a:gd name="T40" fmla="*/ 5774 w 81"/>
                <a:gd name="T41" fmla="*/ 4994 h 130"/>
                <a:gd name="T42" fmla="*/ 6066 w 81"/>
                <a:gd name="T43" fmla="*/ 5209 h 130"/>
                <a:gd name="T44" fmla="*/ 6589 w 81"/>
                <a:gd name="T45" fmla="*/ 5326 h 130"/>
                <a:gd name="T46" fmla="*/ 6194 w 81"/>
                <a:gd name="T47" fmla="*/ 6043 h 130"/>
                <a:gd name="T48" fmla="*/ 6066 w 81"/>
                <a:gd name="T49" fmla="*/ 6491 h 130"/>
                <a:gd name="T50" fmla="*/ 6066 w 81"/>
                <a:gd name="T51" fmla="*/ 6613 h 130"/>
                <a:gd name="T52" fmla="*/ 5774 w 81"/>
                <a:gd name="T53" fmla="*/ 6969 h 130"/>
                <a:gd name="T54" fmla="*/ 5774 w 81"/>
                <a:gd name="T55" fmla="*/ 7184 h 130"/>
                <a:gd name="T56" fmla="*/ 6194 w 81"/>
                <a:gd name="T57" fmla="*/ 7540 h 130"/>
                <a:gd name="T58" fmla="*/ 6722 w 81"/>
                <a:gd name="T59" fmla="*/ 7062 h 130"/>
                <a:gd name="T60" fmla="*/ 6850 w 81"/>
                <a:gd name="T61" fmla="*/ 7301 h 130"/>
                <a:gd name="T62" fmla="*/ 6983 w 81"/>
                <a:gd name="T63" fmla="*/ 7423 h 130"/>
                <a:gd name="T64" fmla="*/ 6983 w 81"/>
                <a:gd name="T65" fmla="*/ 8018 h 130"/>
                <a:gd name="T66" fmla="*/ 7270 w 81"/>
                <a:gd name="T67" fmla="*/ 8588 h 130"/>
                <a:gd name="T68" fmla="*/ 7142 w 81"/>
                <a:gd name="T69" fmla="*/ 8822 h 130"/>
                <a:gd name="T70" fmla="*/ 7531 w 81"/>
                <a:gd name="T71" fmla="*/ 9037 h 130"/>
                <a:gd name="T72" fmla="*/ 7665 w 81"/>
                <a:gd name="T73" fmla="*/ 9393 h 130"/>
                <a:gd name="T74" fmla="*/ 7665 w 81"/>
                <a:gd name="T75" fmla="*/ 9754 h 130"/>
                <a:gd name="T76" fmla="*/ 7926 w 81"/>
                <a:gd name="T77" fmla="*/ 10085 h 130"/>
                <a:gd name="T78" fmla="*/ 8218 w 81"/>
                <a:gd name="T79" fmla="*/ 9754 h 130"/>
                <a:gd name="T80" fmla="*/ 8741 w 81"/>
                <a:gd name="T81" fmla="*/ 9964 h 130"/>
                <a:gd name="T82" fmla="*/ 9002 w 81"/>
                <a:gd name="T83" fmla="*/ 9754 h 130"/>
                <a:gd name="T84" fmla="*/ 9555 w 81"/>
                <a:gd name="T85" fmla="*/ 9871 h 130"/>
                <a:gd name="T86" fmla="*/ 9817 w 81"/>
                <a:gd name="T87" fmla="*/ 9964 h 130"/>
                <a:gd name="T88" fmla="*/ 10211 w 81"/>
                <a:gd name="T89" fmla="*/ 9754 h 130"/>
                <a:gd name="T90" fmla="*/ 10631 w 81"/>
                <a:gd name="T91" fmla="*/ 9871 h 130"/>
                <a:gd name="T92" fmla="*/ 10892 w 81"/>
                <a:gd name="T93" fmla="*/ 10203 h 130"/>
                <a:gd name="T94" fmla="*/ 9950 w 81"/>
                <a:gd name="T95" fmla="*/ 15079 h 130"/>
                <a:gd name="T96" fmla="*/ 0 w 81"/>
                <a:gd name="T97" fmla="*/ 134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39" name="Freeform 50"/>
            <p:cNvSpPr>
              <a:spLocks/>
            </p:cNvSpPr>
            <p:nvPr/>
          </p:nvSpPr>
          <p:spPr bwMode="auto">
            <a:xfrm>
              <a:off x="3467" y="2604"/>
              <a:ext cx="394" cy="322"/>
            </a:xfrm>
            <a:custGeom>
              <a:avLst/>
              <a:gdLst>
                <a:gd name="T0" fmla="*/ 5501 w 77"/>
                <a:gd name="T1" fmla="*/ 117 h 66"/>
                <a:gd name="T2" fmla="*/ 5890 w 77"/>
                <a:gd name="T3" fmla="*/ 1166 h 66"/>
                <a:gd name="T4" fmla="*/ 5762 w 77"/>
                <a:gd name="T5" fmla="*/ 1498 h 66"/>
                <a:gd name="T6" fmla="*/ 5368 w 77"/>
                <a:gd name="T7" fmla="*/ 2547 h 66"/>
                <a:gd name="T8" fmla="*/ 8561 w 77"/>
                <a:gd name="T9" fmla="*/ 3830 h 66"/>
                <a:gd name="T10" fmla="*/ 8561 w 77"/>
                <a:gd name="T11" fmla="*/ 4640 h 66"/>
                <a:gd name="T12" fmla="*/ 8433 w 77"/>
                <a:gd name="T13" fmla="*/ 5235 h 66"/>
                <a:gd name="T14" fmla="*/ 7778 w 77"/>
                <a:gd name="T15" fmla="*/ 5118 h 66"/>
                <a:gd name="T16" fmla="*/ 7517 w 77"/>
                <a:gd name="T17" fmla="*/ 5689 h 66"/>
                <a:gd name="T18" fmla="*/ 8300 w 77"/>
                <a:gd name="T19" fmla="*/ 5572 h 66"/>
                <a:gd name="T20" fmla="*/ 8852 w 77"/>
                <a:gd name="T21" fmla="*/ 5450 h 66"/>
                <a:gd name="T22" fmla="*/ 8561 w 77"/>
                <a:gd name="T23" fmla="*/ 5689 h 66"/>
                <a:gd name="T24" fmla="*/ 8852 w 77"/>
                <a:gd name="T25" fmla="*/ 5928 h 66"/>
                <a:gd name="T26" fmla="*/ 9502 w 77"/>
                <a:gd name="T27" fmla="*/ 5450 h 66"/>
                <a:gd name="T28" fmla="*/ 9922 w 77"/>
                <a:gd name="T29" fmla="*/ 5572 h 66"/>
                <a:gd name="T30" fmla="*/ 9794 w 77"/>
                <a:gd name="T31" fmla="*/ 5928 h 66"/>
                <a:gd name="T32" fmla="*/ 9113 w 77"/>
                <a:gd name="T33" fmla="*/ 6499 h 66"/>
                <a:gd name="T34" fmla="*/ 9502 w 77"/>
                <a:gd name="T35" fmla="*/ 6972 h 66"/>
                <a:gd name="T36" fmla="*/ 10316 w 77"/>
                <a:gd name="T37" fmla="*/ 7547 h 66"/>
                <a:gd name="T38" fmla="*/ 9502 w 77"/>
                <a:gd name="T39" fmla="*/ 7308 h 66"/>
                <a:gd name="T40" fmla="*/ 8561 w 77"/>
                <a:gd name="T41" fmla="*/ 6855 h 66"/>
                <a:gd name="T42" fmla="*/ 8167 w 77"/>
                <a:gd name="T43" fmla="*/ 7186 h 66"/>
                <a:gd name="T44" fmla="*/ 8039 w 77"/>
                <a:gd name="T45" fmla="*/ 7547 h 66"/>
                <a:gd name="T46" fmla="*/ 7645 w 77"/>
                <a:gd name="T47" fmla="*/ 7308 h 66"/>
                <a:gd name="T48" fmla="*/ 7225 w 77"/>
                <a:gd name="T49" fmla="*/ 7308 h 66"/>
                <a:gd name="T50" fmla="*/ 6570 w 77"/>
                <a:gd name="T51" fmla="*/ 7426 h 66"/>
                <a:gd name="T52" fmla="*/ 5501 w 77"/>
                <a:gd name="T53" fmla="*/ 6855 h 66"/>
                <a:gd name="T54" fmla="*/ 5081 w 77"/>
                <a:gd name="T55" fmla="*/ 6616 h 66"/>
                <a:gd name="T56" fmla="*/ 4948 w 77"/>
                <a:gd name="T57" fmla="*/ 6499 h 66"/>
                <a:gd name="T58" fmla="*/ 4554 w 77"/>
                <a:gd name="T59" fmla="*/ 6381 h 66"/>
                <a:gd name="T60" fmla="*/ 4426 w 77"/>
                <a:gd name="T61" fmla="*/ 6259 h 66"/>
                <a:gd name="T62" fmla="*/ 4165 w 77"/>
                <a:gd name="T63" fmla="*/ 6738 h 66"/>
                <a:gd name="T64" fmla="*/ 2016 w 77"/>
                <a:gd name="T65" fmla="*/ 6499 h 66"/>
                <a:gd name="T66" fmla="*/ 522 w 77"/>
                <a:gd name="T67" fmla="*/ 6381 h 66"/>
                <a:gd name="T68" fmla="*/ 681 w 77"/>
                <a:gd name="T69" fmla="*/ 6167 h 66"/>
                <a:gd name="T70" fmla="*/ 814 w 77"/>
                <a:gd name="T71" fmla="*/ 5333 h 66"/>
                <a:gd name="T72" fmla="*/ 814 w 77"/>
                <a:gd name="T73" fmla="*/ 4879 h 66"/>
                <a:gd name="T74" fmla="*/ 1202 w 77"/>
                <a:gd name="T75" fmla="*/ 4308 h 66"/>
                <a:gd name="T76" fmla="*/ 942 w 77"/>
                <a:gd name="T77" fmla="*/ 3474 h 66"/>
                <a:gd name="T78" fmla="*/ 814 w 77"/>
                <a:gd name="T79" fmla="*/ 3259 h 66"/>
                <a:gd name="T80" fmla="*/ 522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40" name="Freeform 51"/>
            <p:cNvSpPr>
              <a:spLocks/>
            </p:cNvSpPr>
            <p:nvPr/>
          </p:nvSpPr>
          <p:spPr bwMode="auto">
            <a:xfrm>
              <a:off x="3626"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0241" name="Group 52"/>
            <p:cNvGrpSpPr>
              <a:grpSpLocks/>
            </p:cNvGrpSpPr>
            <p:nvPr/>
          </p:nvGrpSpPr>
          <p:grpSpPr bwMode="auto">
            <a:xfrm>
              <a:off x="3661" y="1384"/>
              <a:ext cx="523" cy="468"/>
              <a:chOff x="3562" y="1636"/>
              <a:chExt cx="497" cy="468"/>
            </a:xfrm>
          </p:grpSpPr>
          <p:sp>
            <p:nvSpPr>
              <p:cNvPr id="50247" name="Freeform 53"/>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48" name="Freeform 54"/>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0242" name="Freeform 55"/>
            <p:cNvSpPr>
              <a:spLocks/>
            </p:cNvSpPr>
            <p:nvPr/>
          </p:nvSpPr>
          <p:spPr bwMode="auto">
            <a:xfrm>
              <a:off x="3872"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43" name="Freeform 57"/>
            <p:cNvSpPr>
              <a:spLocks/>
            </p:cNvSpPr>
            <p:nvPr/>
          </p:nvSpPr>
          <p:spPr bwMode="auto">
            <a:xfrm>
              <a:off x="4324" y="1721"/>
              <a:ext cx="404" cy="249"/>
            </a:xfrm>
            <a:custGeom>
              <a:avLst/>
              <a:gdLst>
                <a:gd name="T0" fmla="*/ 2537 w 79"/>
                <a:gd name="T1" fmla="*/ 5698 h 51"/>
                <a:gd name="T2" fmla="*/ 7349 w 79"/>
                <a:gd name="T3" fmla="*/ 4887 h 51"/>
                <a:gd name="T4" fmla="*/ 8842 w 79"/>
                <a:gd name="T5" fmla="*/ 4648 h 51"/>
                <a:gd name="T6" fmla="*/ 8970 w 79"/>
                <a:gd name="T7" fmla="*/ 4648 h 51"/>
                <a:gd name="T8" fmla="*/ 8970 w 79"/>
                <a:gd name="T9" fmla="*/ 4531 h 51"/>
                <a:gd name="T10" fmla="*/ 8970 w 79"/>
                <a:gd name="T11" fmla="*/ 4433 h 51"/>
                <a:gd name="T12" fmla="*/ 9103 w 79"/>
                <a:gd name="T13" fmla="*/ 4316 h 51"/>
                <a:gd name="T14" fmla="*/ 9364 w 79"/>
                <a:gd name="T15" fmla="*/ 4316 h 51"/>
                <a:gd name="T16" fmla="*/ 9491 w 79"/>
                <a:gd name="T17" fmla="*/ 4316 h 51"/>
                <a:gd name="T18" fmla="*/ 9885 w 79"/>
                <a:gd name="T19" fmla="*/ 4077 h 51"/>
                <a:gd name="T20" fmla="*/ 9885 w 79"/>
                <a:gd name="T21" fmla="*/ 3838 h 51"/>
                <a:gd name="T22" fmla="*/ 10305 w 79"/>
                <a:gd name="T23" fmla="*/ 3598 h 51"/>
                <a:gd name="T24" fmla="*/ 10565 w 79"/>
                <a:gd name="T25" fmla="*/ 3481 h 51"/>
                <a:gd name="T26" fmla="*/ 10565 w 79"/>
                <a:gd name="T27" fmla="*/ 3383 h 51"/>
                <a:gd name="T28" fmla="*/ 10305 w 79"/>
                <a:gd name="T29" fmla="*/ 3266 h 51"/>
                <a:gd name="T30" fmla="*/ 10172 w 79"/>
                <a:gd name="T31" fmla="*/ 3144 h 51"/>
                <a:gd name="T32" fmla="*/ 10044 w 79"/>
                <a:gd name="T33" fmla="*/ 3144 h 51"/>
                <a:gd name="T34" fmla="*/ 10044 w 79"/>
                <a:gd name="T35" fmla="*/ 3027 h 51"/>
                <a:gd name="T36" fmla="*/ 9752 w 79"/>
                <a:gd name="T37" fmla="*/ 3027 h 51"/>
                <a:gd name="T38" fmla="*/ 9752 w 79"/>
                <a:gd name="T39" fmla="*/ 2788 h 51"/>
                <a:gd name="T40" fmla="*/ 9491 w 79"/>
                <a:gd name="T41" fmla="*/ 2788 h 51"/>
                <a:gd name="T42" fmla="*/ 9491 w 79"/>
                <a:gd name="T43" fmla="*/ 2671 h 51"/>
                <a:gd name="T44" fmla="*/ 9491 w 79"/>
                <a:gd name="T45" fmla="*/ 2334 h 51"/>
                <a:gd name="T46" fmla="*/ 9624 w 79"/>
                <a:gd name="T47" fmla="*/ 2334 h 51"/>
                <a:gd name="T48" fmla="*/ 9491 w 79"/>
                <a:gd name="T49" fmla="*/ 2099 h 51"/>
                <a:gd name="T50" fmla="*/ 9364 w 79"/>
                <a:gd name="T51" fmla="*/ 1977 h 51"/>
                <a:gd name="T52" fmla="*/ 9364 w 79"/>
                <a:gd name="T53" fmla="*/ 1977 h 51"/>
                <a:gd name="T54" fmla="*/ 9491 w 79"/>
                <a:gd name="T55" fmla="*/ 1860 h 51"/>
                <a:gd name="T56" fmla="*/ 9624 w 79"/>
                <a:gd name="T57" fmla="*/ 1738 h 51"/>
                <a:gd name="T58" fmla="*/ 9752 w 79"/>
                <a:gd name="T59" fmla="*/ 1406 h 51"/>
                <a:gd name="T60" fmla="*/ 9752 w 79"/>
                <a:gd name="T61" fmla="*/ 1289 h 51"/>
                <a:gd name="T62" fmla="*/ 9885 w 79"/>
                <a:gd name="T63" fmla="*/ 1167 h 51"/>
                <a:gd name="T64" fmla="*/ 9885 w 79"/>
                <a:gd name="T65" fmla="*/ 1050 h 51"/>
                <a:gd name="T66" fmla="*/ 9752 w 79"/>
                <a:gd name="T67" fmla="*/ 1050 h 51"/>
                <a:gd name="T68" fmla="*/ 9364 w 79"/>
                <a:gd name="T69" fmla="*/ 928 h 51"/>
                <a:gd name="T70" fmla="*/ 9364 w 79"/>
                <a:gd name="T71" fmla="*/ 928 h 51"/>
                <a:gd name="T72" fmla="*/ 9231 w 79"/>
                <a:gd name="T73" fmla="*/ 810 h 51"/>
                <a:gd name="T74" fmla="*/ 9231 w 79"/>
                <a:gd name="T75" fmla="*/ 693 h 51"/>
                <a:gd name="T76" fmla="*/ 8970 w 79"/>
                <a:gd name="T77" fmla="*/ 356 h 51"/>
                <a:gd name="T78" fmla="*/ 8842 w 79"/>
                <a:gd name="T79" fmla="*/ 356 h 51"/>
                <a:gd name="T80" fmla="*/ 8842 w 79"/>
                <a:gd name="T81" fmla="*/ 239 h 51"/>
                <a:gd name="T82" fmla="*/ 8683 w 79"/>
                <a:gd name="T83" fmla="*/ 239 h 51"/>
                <a:gd name="T84" fmla="*/ 8683 w 79"/>
                <a:gd name="T85" fmla="*/ 239 h 51"/>
                <a:gd name="T86" fmla="*/ 8683 w 79"/>
                <a:gd name="T87" fmla="*/ 117 h 51"/>
                <a:gd name="T88" fmla="*/ 8550 w 79"/>
                <a:gd name="T89" fmla="*/ 0 h 51"/>
                <a:gd name="T90" fmla="*/ 1202 w 79"/>
                <a:gd name="T91" fmla="*/ 1289 h 51"/>
                <a:gd name="T92" fmla="*/ 1074 w 79"/>
                <a:gd name="T93" fmla="*/ 810 h 51"/>
                <a:gd name="T94" fmla="*/ 680 w 79"/>
                <a:gd name="T95" fmla="*/ 1167 h 51"/>
                <a:gd name="T96" fmla="*/ 680 w 79"/>
                <a:gd name="T97" fmla="*/ 1167 h 51"/>
                <a:gd name="T98" fmla="*/ 522 w 79"/>
                <a:gd name="T99" fmla="*/ 1050 h 51"/>
                <a:gd name="T100" fmla="*/ 522 w 79"/>
                <a:gd name="T101" fmla="*/ 1050 h 51"/>
                <a:gd name="T102" fmla="*/ 394 w 79"/>
                <a:gd name="T103" fmla="*/ 1289 h 51"/>
                <a:gd name="T104" fmla="*/ 133 w 79"/>
                <a:gd name="T105" fmla="*/ 1504 h 51"/>
                <a:gd name="T106" fmla="*/ 0 w 79"/>
                <a:gd name="T107" fmla="*/ 1621 h 51"/>
                <a:gd name="T108" fmla="*/ 522 w 79"/>
                <a:gd name="T109" fmla="*/ 4194 h 51"/>
                <a:gd name="T110" fmla="*/ 813 w 79"/>
                <a:gd name="T111" fmla="*/ 5937 h 51"/>
                <a:gd name="T112" fmla="*/ 2537 w 79"/>
                <a:gd name="T113" fmla="*/ 5698 h 51"/>
                <a:gd name="T114" fmla="*/ 2537 w 79"/>
                <a:gd name="T115" fmla="*/ 5698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44" name="Freeform 59"/>
            <p:cNvSpPr>
              <a:spLocks/>
            </p:cNvSpPr>
            <p:nvPr/>
          </p:nvSpPr>
          <p:spPr bwMode="auto">
            <a:xfrm>
              <a:off x="4225" y="2350"/>
              <a:ext cx="354" cy="258"/>
            </a:xfrm>
            <a:custGeom>
              <a:avLst/>
              <a:gdLst>
                <a:gd name="T0" fmla="*/ 5525 w 69"/>
                <a:gd name="T1" fmla="*/ 6114 h 53"/>
                <a:gd name="T2" fmla="*/ 5130 w 69"/>
                <a:gd name="T3" fmla="*/ 5997 h 53"/>
                <a:gd name="T4" fmla="*/ 5002 w 69"/>
                <a:gd name="T5" fmla="*/ 5545 h 53"/>
                <a:gd name="T6" fmla="*/ 4448 w 69"/>
                <a:gd name="T7" fmla="*/ 5072 h 53"/>
                <a:gd name="T8" fmla="*/ 4186 w 69"/>
                <a:gd name="T9" fmla="*/ 4503 h 53"/>
                <a:gd name="T10" fmla="*/ 3920 w 69"/>
                <a:gd name="T11" fmla="*/ 4264 h 53"/>
                <a:gd name="T12" fmla="*/ 3371 w 69"/>
                <a:gd name="T13" fmla="*/ 3933 h 53"/>
                <a:gd name="T14" fmla="*/ 3104 w 69"/>
                <a:gd name="T15" fmla="*/ 3695 h 53"/>
                <a:gd name="T16" fmla="*/ 2976 w 69"/>
                <a:gd name="T17" fmla="*/ 3461 h 53"/>
                <a:gd name="T18" fmla="*/ 2027 w 69"/>
                <a:gd name="T19" fmla="*/ 2892 h 53"/>
                <a:gd name="T20" fmla="*/ 1765 w 69"/>
                <a:gd name="T21" fmla="*/ 2653 h 53"/>
                <a:gd name="T22" fmla="*/ 1344 w 69"/>
                <a:gd name="T23" fmla="*/ 2181 h 53"/>
                <a:gd name="T24" fmla="*/ 1077 w 69"/>
                <a:gd name="T25" fmla="*/ 1850 h 53"/>
                <a:gd name="T26" fmla="*/ 133 w 69"/>
                <a:gd name="T27" fmla="*/ 1611 h 53"/>
                <a:gd name="T28" fmla="*/ 133 w 69"/>
                <a:gd name="T29" fmla="*/ 1163 h 53"/>
                <a:gd name="T30" fmla="*/ 395 w 69"/>
                <a:gd name="T31" fmla="*/ 925 h 53"/>
                <a:gd name="T32" fmla="*/ 395 w 69"/>
                <a:gd name="T33" fmla="*/ 808 h 53"/>
                <a:gd name="T34" fmla="*/ 1077 w 69"/>
                <a:gd name="T35" fmla="*/ 570 h 53"/>
                <a:gd name="T36" fmla="*/ 1631 w 69"/>
                <a:gd name="T37" fmla="*/ 355 h 53"/>
                <a:gd name="T38" fmla="*/ 1765 w 69"/>
                <a:gd name="T39" fmla="*/ 239 h 53"/>
                <a:gd name="T40" fmla="*/ 4186 w 69"/>
                <a:gd name="T41" fmla="*/ 117 h 53"/>
                <a:gd name="T42" fmla="*/ 4186 w 69"/>
                <a:gd name="T43" fmla="*/ 239 h 53"/>
                <a:gd name="T44" fmla="*/ 4735 w 69"/>
                <a:gd name="T45" fmla="*/ 448 h 53"/>
                <a:gd name="T46" fmla="*/ 6895 w 69"/>
                <a:gd name="T47" fmla="*/ 448 h 53"/>
                <a:gd name="T48" fmla="*/ 9189 w 69"/>
                <a:gd name="T49" fmla="*/ 1967 h 53"/>
                <a:gd name="T50" fmla="*/ 8922 w 69"/>
                <a:gd name="T51" fmla="*/ 2181 h 53"/>
                <a:gd name="T52" fmla="*/ 8501 w 69"/>
                <a:gd name="T53" fmla="*/ 2775 h 53"/>
                <a:gd name="T54" fmla="*/ 8368 w 69"/>
                <a:gd name="T55" fmla="*/ 3223 h 53"/>
                <a:gd name="T56" fmla="*/ 8368 w 69"/>
                <a:gd name="T57" fmla="*/ 3461 h 53"/>
                <a:gd name="T58" fmla="*/ 8106 w 69"/>
                <a:gd name="T59" fmla="*/ 3578 h 53"/>
                <a:gd name="T60" fmla="*/ 7978 w 69"/>
                <a:gd name="T61" fmla="*/ 3816 h 53"/>
                <a:gd name="T62" fmla="*/ 7685 w 69"/>
                <a:gd name="T63" fmla="*/ 4031 h 53"/>
                <a:gd name="T64" fmla="*/ 7157 w 69"/>
                <a:gd name="T65" fmla="*/ 4503 h 53"/>
                <a:gd name="T66" fmla="*/ 6767 w 69"/>
                <a:gd name="T67" fmla="*/ 4741 h 53"/>
                <a:gd name="T68" fmla="*/ 6608 w 69"/>
                <a:gd name="T69" fmla="*/ 4951 h 53"/>
                <a:gd name="T70" fmla="*/ 6213 w 69"/>
                <a:gd name="T71" fmla="*/ 5072 h 53"/>
                <a:gd name="T72" fmla="*/ 6213 w 69"/>
                <a:gd name="T73" fmla="*/ 5189 h 53"/>
                <a:gd name="T74" fmla="*/ 6080 w 69"/>
                <a:gd name="T75" fmla="*/ 5428 h 53"/>
                <a:gd name="T76" fmla="*/ 5818 w 69"/>
                <a:gd name="T77" fmla="*/ 5545 h 53"/>
                <a:gd name="T78" fmla="*/ 5818 w 69"/>
                <a:gd name="T79" fmla="*/ 5545 h 53"/>
                <a:gd name="T80" fmla="*/ 5818 w 69"/>
                <a:gd name="T81" fmla="*/ 5661 h 53"/>
                <a:gd name="T82" fmla="*/ 5946 w 69"/>
                <a:gd name="T83" fmla="*/ 5759 h 53"/>
                <a:gd name="T84" fmla="*/ 5659 w 69"/>
                <a:gd name="T85" fmla="*/ 5876 h 53"/>
                <a:gd name="T86" fmla="*/ 552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45" name="Freeform 60"/>
            <p:cNvSpPr>
              <a:spLocks/>
            </p:cNvSpPr>
            <p:nvPr/>
          </p:nvSpPr>
          <p:spPr bwMode="auto">
            <a:xfrm>
              <a:off x="4066" y="2384"/>
              <a:ext cx="376" cy="376"/>
            </a:xfrm>
            <a:custGeom>
              <a:avLst/>
              <a:gdLst>
                <a:gd name="T0" fmla="*/ 1221 w 73"/>
                <a:gd name="T1" fmla="*/ 4771 h 77"/>
                <a:gd name="T2" fmla="*/ 1514 w 73"/>
                <a:gd name="T3" fmla="*/ 5127 h 77"/>
                <a:gd name="T4" fmla="*/ 1777 w 73"/>
                <a:gd name="T5" fmla="*/ 5367 h 77"/>
                <a:gd name="T6" fmla="*/ 1777 w 73"/>
                <a:gd name="T7" fmla="*/ 5699 h 77"/>
                <a:gd name="T8" fmla="*/ 1911 w 73"/>
                <a:gd name="T9" fmla="*/ 5816 h 77"/>
                <a:gd name="T10" fmla="*/ 1777 w 73"/>
                <a:gd name="T11" fmla="*/ 6416 h 77"/>
                <a:gd name="T12" fmla="*/ 1643 w 73"/>
                <a:gd name="T13" fmla="*/ 6988 h 77"/>
                <a:gd name="T14" fmla="*/ 1911 w 73"/>
                <a:gd name="T15" fmla="*/ 7916 h 77"/>
                <a:gd name="T16" fmla="*/ 2174 w 73"/>
                <a:gd name="T17" fmla="*/ 8272 h 77"/>
                <a:gd name="T18" fmla="*/ 2333 w 73"/>
                <a:gd name="T19" fmla="*/ 8609 h 77"/>
                <a:gd name="T20" fmla="*/ 2467 w 73"/>
                <a:gd name="T21" fmla="*/ 8848 h 77"/>
                <a:gd name="T22" fmla="*/ 7932 w 73"/>
                <a:gd name="T23" fmla="*/ 8848 h 77"/>
                <a:gd name="T24" fmla="*/ 8200 w 73"/>
                <a:gd name="T25" fmla="*/ 8965 h 77"/>
                <a:gd name="T26" fmla="*/ 8066 w 73"/>
                <a:gd name="T27" fmla="*/ 8272 h 77"/>
                <a:gd name="T28" fmla="*/ 8200 w 73"/>
                <a:gd name="T29" fmla="*/ 8038 h 77"/>
                <a:gd name="T30" fmla="*/ 8756 w 73"/>
                <a:gd name="T31" fmla="*/ 8038 h 77"/>
                <a:gd name="T32" fmla="*/ 9153 w 73"/>
                <a:gd name="T33" fmla="*/ 8038 h 77"/>
                <a:gd name="T34" fmla="*/ 9153 w 73"/>
                <a:gd name="T35" fmla="*/ 7559 h 77"/>
                <a:gd name="T36" fmla="*/ 9153 w 73"/>
                <a:gd name="T37" fmla="*/ 7227 h 77"/>
                <a:gd name="T38" fmla="*/ 9415 w 73"/>
                <a:gd name="T39" fmla="*/ 6177 h 77"/>
                <a:gd name="T40" fmla="*/ 9709 w 73"/>
                <a:gd name="T41" fmla="*/ 5581 h 77"/>
                <a:gd name="T42" fmla="*/ 9977 w 73"/>
                <a:gd name="T43" fmla="*/ 5484 h 77"/>
                <a:gd name="T44" fmla="*/ 9977 w 73"/>
                <a:gd name="T45" fmla="*/ 5367 h 77"/>
                <a:gd name="T46" fmla="*/ 9843 w 73"/>
                <a:gd name="T47" fmla="*/ 5367 h 77"/>
                <a:gd name="T48" fmla="*/ 9415 w 73"/>
                <a:gd name="T49" fmla="*/ 5244 h 77"/>
                <a:gd name="T50" fmla="*/ 9287 w 73"/>
                <a:gd name="T51" fmla="*/ 4771 h 77"/>
                <a:gd name="T52" fmla="*/ 8756 w 73"/>
                <a:gd name="T53" fmla="*/ 4317 h 77"/>
                <a:gd name="T54" fmla="*/ 8463 w 73"/>
                <a:gd name="T55" fmla="*/ 3721 h 77"/>
                <a:gd name="T56" fmla="*/ 8200 w 73"/>
                <a:gd name="T57" fmla="*/ 3482 h 77"/>
                <a:gd name="T58" fmla="*/ 7638 w 73"/>
                <a:gd name="T59" fmla="*/ 3150 h 77"/>
                <a:gd name="T60" fmla="*/ 7376 w 73"/>
                <a:gd name="T61" fmla="*/ 2910 h 77"/>
                <a:gd name="T62" fmla="*/ 7242 w 73"/>
                <a:gd name="T63" fmla="*/ 2671 h 77"/>
                <a:gd name="T64" fmla="*/ 6289 w 73"/>
                <a:gd name="T65" fmla="*/ 2100 h 77"/>
                <a:gd name="T66" fmla="*/ 6021 w 73"/>
                <a:gd name="T67" fmla="*/ 1860 h 77"/>
                <a:gd name="T68" fmla="*/ 5599 w 73"/>
                <a:gd name="T69" fmla="*/ 1406 h 77"/>
                <a:gd name="T70" fmla="*/ 5331 w 73"/>
                <a:gd name="T71" fmla="*/ 1050 h 77"/>
                <a:gd name="T72" fmla="*/ 4378 w 73"/>
                <a:gd name="T73" fmla="*/ 811 h 77"/>
                <a:gd name="T74" fmla="*/ 4378 w 73"/>
                <a:gd name="T75" fmla="*/ 356 h 77"/>
                <a:gd name="T76" fmla="*/ 4641 w 73"/>
                <a:gd name="T77" fmla="*/ 117 h 77"/>
                <a:gd name="T78" fmla="*/ 4641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46" name="Freeform 62"/>
            <p:cNvSpPr>
              <a:spLocks/>
            </p:cNvSpPr>
            <p:nvPr/>
          </p:nvSpPr>
          <p:spPr bwMode="auto">
            <a:xfrm>
              <a:off x="4662" y="1901"/>
              <a:ext cx="76" cy="117"/>
            </a:xfrm>
            <a:custGeom>
              <a:avLst/>
              <a:gdLst>
                <a:gd name="T0" fmla="*/ 1951 w 15"/>
                <a:gd name="T1" fmla="*/ 2545 h 24"/>
                <a:gd name="T2" fmla="*/ 1951 w 15"/>
                <a:gd name="T3" fmla="*/ 2330 h 24"/>
                <a:gd name="T4" fmla="*/ 1824 w 15"/>
                <a:gd name="T5" fmla="*/ 2091 h 24"/>
                <a:gd name="T6" fmla="*/ 1566 w 15"/>
                <a:gd name="T7" fmla="*/ 1853 h 24"/>
                <a:gd name="T8" fmla="*/ 1307 w 15"/>
                <a:gd name="T9" fmla="*/ 1736 h 24"/>
                <a:gd name="T10" fmla="*/ 1181 w 15"/>
                <a:gd name="T11" fmla="*/ 1619 h 24"/>
                <a:gd name="T12" fmla="*/ 1181 w 15"/>
                <a:gd name="T13" fmla="*/ 1380 h 24"/>
                <a:gd name="T14" fmla="*/ 897 w 15"/>
                <a:gd name="T15" fmla="*/ 1048 h 24"/>
                <a:gd name="T16" fmla="*/ 770 w 15"/>
                <a:gd name="T17" fmla="*/ 926 h 24"/>
                <a:gd name="T18" fmla="*/ 643 w 15"/>
                <a:gd name="T19" fmla="*/ 687 h 24"/>
                <a:gd name="T20" fmla="*/ 512 w 15"/>
                <a:gd name="T21" fmla="*/ 570 h 24"/>
                <a:gd name="T22" fmla="*/ 512 w 15"/>
                <a:gd name="T23" fmla="*/ 478 h 24"/>
                <a:gd name="T24" fmla="*/ 512 w 15"/>
                <a:gd name="T25" fmla="*/ 478 h 24"/>
                <a:gd name="T26" fmla="*/ 512 w 15"/>
                <a:gd name="T27" fmla="*/ 356 h 24"/>
                <a:gd name="T28" fmla="*/ 643 w 15"/>
                <a:gd name="T29" fmla="*/ 0 h 24"/>
                <a:gd name="T30" fmla="*/ 512 w 15"/>
                <a:gd name="T31" fmla="*/ 0 h 24"/>
                <a:gd name="T32" fmla="*/ 258 w 15"/>
                <a:gd name="T33" fmla="*/ 0 h 24"/>
                <a:gd name="T34" fmla="*/ 127 w 15"/>
                <a:gd name="T35" fmla="*/ 117 h 24"/>
                <a:gd name="T36" fmla="*/ 127 w 15"/>
                <a:gd name="T37" fmla="*/ 239 h 24"/>
                <a:gd name="T38" fmla="*/ 127 w 15"/>
                <a:gd name="T39" fmla="*/ 356 h 24"/>
                <a:gd name="T40" fmla="*/ 0 w 15"/>
                <a:gd name="T41" fmla="*/ 356 h 24"/>
                <a:gd name="T42" fmla="*/ 897 w 15"/>
                <a:gd name="T43" fmla="*/ 2779 h 24"/>
                <a:gd name="T44" fmla="*/ 1951 w 15"/>
                <a:gd name="T45" fmla="*/ 2545 h 24"/>
                <a:gd name="T46" fmla="*/ 1951 w 15"/>
                <a:gd name="T47" fmla="*/ 2545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0195" name="Freeform 63"/>
          <p:cNvSpPr>
            <a:spLocks/>
          </p:cNvSpPr>
          <p:nvPr/>
        </p:nvSpPr>
        <p:spPr bwMode="auto">
          <a:xfrm>
            <a:off x="6618111" y="2802079"/>
            <a:ext cx="13687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196" name="Freeform 64"/>
          <p:cNvSpPr>
            <a:spLocks/>
          </p:cNvSpPr>
          <p:nvPr/>
        </p:nvSpPr>
        <p:spPr bwMode="auto">
          <a:xfrm>
            <a:off x="6740949" y="265444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197" name="Freeform 65"/>
          <p:cNvSpPr>
            <a:spLocks/>
          </p:cNvSpPr>
          <p:nvPr/>
        </p:nvSpPr>
        <p:spPr bwMode="auto">
          <a:xfrm>
            <a:off x="6733822"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198" name="Freeform 66"/>
          <p:cNvSpPr>
            <a:spLocks/>
          </p:cNvSpPr>
          <p:nvPr/>
        </p:nvSpPr>
        <p:spPr bwMode="auto">
          <a:xfrm>
            <a:off x="6886222" y="2638425"/>
            <a:ext cx="8607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199" name="Freeform 67"/>
          <p:cNvSpPr>
            <a:spLocks/>
          </p:cNvSpPr>
          <p:nvPr/>
        </p:nvSpPr>
        <p:spPr bwMode="auto">
          <a:xfrm>
            <a:off x="6791678"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00" name="Freeform 68"/>
          <p:cNvSpPr>
            <a:spLocks/>
          </p:cNvSpPr>
          <p:nvPr/>
        </p:nvSpPr>
        <p:spPr bwMode="auto">
          <a:xfrm>
            <a:off x="6842478" y="1887679"/>
            <a:ext cx="354188"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0201" name="Group 69"/>
          <p:cNvGrpSpPr>
            <a:grpSpLocks/>
          </p:cNvGrpSpPr>
          <p:nvPr/>
        </p:nvGrpSpPr>
        <p:grpSpPr bwMode="auto">
          <a:xfrm>
            <a:off x="2808182" y="4589463"/>
            <a:ext cx="928511" cy="635000"/>
            <a:chOff x="1991" y="3321"/>
            <a:chExt cx="361" cy="231"/>
          </a:xfrm>
        </p:grpSpPr>
        <p:sp>
          <p:nvSpPr>
            <p:cNvPr id="50211" name="Freeform 70"/>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12" name="Freeform 71"/>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13" name="Freeform 72"/>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14" name="Freeform 73"/>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15" name="Freeform 74"/>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16" name="Freeform 75"/>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17" name="Freeform 76"/>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0218" name="Freeform 77"/>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0204" name="Rectangle 15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0205" name="Rectangle 151"/>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0206" name="Rectangle 152"/>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0207" name="Rectangle 153"/>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0208" name="Rectangle 154"/>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0209" name="Rectangle 155"/>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0210" name="Rectangle 156"/>
          <p:cNvSpPr>
            <a:spLocks noChangeArrowheads="1"/>
          </p:cNvSpPr>
          <p:nvPr/>
        </p:nvSpPr>
        <p:spPr bwMode="auto">
          <a:xfrm>
            <a:off x="395182" y="5892800"/>
            <a:ext cx="54849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0"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Data       &lt;10%        10%–14%        15-19%            20-24%           ≥25%</a:t>
            </a:r>
          </a:p>
        </p:txBody>
      </p:sp>
      <p:sp>
        <p:nvSpPr>
          <p:cNvPr id="91" name="TextBox 90">
            <a:extLst>
              <a:ext uri="{FF2B5EF4-FFF2-40B4-BE49-F238E27FC236}">
                <a16:creationId xmlns:a16="http://schemas.microsoft.com/office/drawing/2014/main" xmlns="" id="{3D069E29-298A-4EF6-B562-08F851446EB7}"/>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2001</a:t>
            </a:r>
          </a:p>
        </p:txBody>
      </p:sp>
      <p:sp>
        <p:nvSpPr>
          <p:cNvPr id="92" name="Rectangle 117">
            <a:extLst>
              <a:ext uri="{FF2B5EF4-FFF2-40B4-BE49-F238E27FC236}">
                <a16:creationId xmlns:a16="http://schemas.microsoft.com/office/drawing/2014/main" xmlns="" id="{18CBE56A-A335-4D23-AD98-F440D3406889}"/>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4929835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3" name="Freeform 2"/>
          <p:cNvSpPr>
            <a:spLocks/>
          </p:cNvSpPr>
          <p:nvPr/>
        </p:nvSpPr>
        <p:spPr bwMode="auto">
          <a:xfrm>
            <a:off x="4013203" y="2003425"/>
            <a:ext cx="64346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04" name="Freeform 3"/>
          <p:cNvSpPr>
            <a:spLocks/>
          </p:cNvSpPr>
          <p:nvPr/>
        </p:nvSpPr>
        <p:spPr bwMode="auto">
          <a:xfrm>
            <a:off x="3984978" y="2398713"/>
            <a:ext cx="68015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05" name="Freeform 4"/>
          <p:cNvSpPr>
            <a:spLocks/>
          </p:cNvSpPr>
          <p:nvPr/>
        </p:nvSpPr>
        <p:spPr bwMode="auto">
          <a:xfrm>
            <a:off x="3962454" y="2794000"/>
            <a:ext cx="804333"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06" name="Freeform 5"/>
          <p:cNvSpPr>
            <a:spLocks/>
          </p:cNvSpPr>
          <p:nvPr/>
        </p:nvSpPr>
        <p:spPr bwMode="auto">
          <a:xfrm>
            <a:off x="4121860" y="3203682"/>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07" name="Freeform 6"/>
          <p:cNvSpPr>
            <a:spLocks/>
          </p:cNvSpPr>
          <p:nvPr/>
        </p:nvSpPr>
        <p:spPr bwMode="auto">
          <a:xfrm>
            <a:off x="4020259" y="3590925"/>
            <a:ext cx="839611"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08" name="Freeform 7"/>
          <p:cNvSpPr>
            <a:spLocks/>
          </p:cNvSpPr>
          <p:nvPr/>
        </p:nvSpPr>
        <p:spPr bwMode="auto">
          <a:xfrm>
            <a:off x="4651027" y="2740132"/>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09" name="Freeform 8"/>
          <p:cNvSpPr>
            <a:spLocks/>
          </p:cNvSpPr>
          <p:nvPr/>
        </p:nvSpPr>
        <p:spPr bwMode="auto">
          <a:xfrm>
            <a:off x="4731461"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10" name="Freeform 9"/>
          <p:cNvSpPr>
            <a:spLocks/>
          </p:cNvSpPr>
          <p:nvPr/>
        </p:nvSpPr>
        <p:spPr bwMode="auto">
          <a:xfrm>
            <a:off x="4975578" y="2282932"/>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11" name="Freeform 10"/>
          <p:cNvSpPr>
            <a:spLocks/>
          </p:cNvSpPr>
          <p:nvPr/>
        </p:nvSpPr>
        <p:spPr bwMode="auto">
          <a:xfrm>
            <a:off x="5343932" y="3265492"/>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12" name="Freeform 11"/>
          <p:cNvSpPr>
            <a:spLocks/>
          </p:cNvSpPr>
          <p:nvPr/>
        </p:nvSpPr>
        <p:spPr bwMode="auto">
          <a:xfrm>
            <a:off x="5280381" y="3560769"/>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13" name="Freeform 12"/>
          <p:cNvSpPr>
            <a:spLocks/>
          </p:cNvSpPr>
          <p:nvPr/>
        </p:nvSpPr>
        <p:spPr bwMode="auto">
          <a:xfrm>
            <a:off x="5489272" y="3824288"/>
            <a:ext cx="376767"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14" name="Freeform 13"/>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15" name="Freeform 14"/>
          <p:cNvSpPr>
            <a:spLocks/>
          </p:cNvSpPr>
          <p:nvPr/>
        </p:nvSpPr>
        <p:spPr bwMode="auto">
          <a:xfrm>
            <a:off x="5844823"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16" name="Freeform 15"/>
          <p:cNvSpPr>
            <a:spLocks/>
          </p:cNvSpPr>
          <p:nvPr/>
        </p:nvSpPr>
        <p:spPr bwMode="auto">
          <a:xfrm>
            <a:off x="5590822" y="4311650"/>
            <a:ext cx="890412"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17" name="Freeform 16"/>
          <p:cNvSpPr>
            <a:spLocks/>
          </p:cNvSpPr>
          <p:nvPr/>
        </p:nvSpPr>
        <p:spPr bwMode="auto">
          <a:xfrm>
            <a:off x="5988756" y="3009900"/>
            <a:ext cx="441678"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18" name="Freeform 17"/>
          <p:cNvSpPr>
            <a:spLocks/>
          </p:cNvSpPr>
          <p:nvPr/>
        </p:nvSpPr>
        <p:spPr bwMode="auto">
          <a:xfrm>
            <a:off x="4844359" y="3660776"/>
            <a:ext cx="486833"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19" name="Freeform 18"/>
          <p:cNvSpPr>
            <a:spLocks/>
          </p:cNvSpPr>
          <p:nvPr/>
        </p:nvSpPr>
        <p:spPr bwMode="auto">
          <a:xfrm>
            <a:off x="2105380" y="2562225"/>
            <a:ext cx="780345"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20" name="Freeform 19"/>
          <p:cNvSpPr>
            <a:spLocks/>
          </p:cNvSpPr>
          <p:nvPr/>
        </p:nvSpPr>
        <p:spPr bwMode="auto">
          <a:xfrm>
            <a:off x="3325989" y="2452795"/>
            <a:ext cx="681566"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21" name="Freeform 20"/>
          <p:cNvSpPr>
            <a:spLocks/>
          </p:cNvSpPr>
          <p:nvPr/>
        </p:nvSpPr>
        <p:spPr bwMode="auto">
          <a:xfrm>
            <a:off x="3436060" y="3003657"/>
            <a:ext cx="715433"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22" name="Freeform 21"/>
          <p:cNvSpPr>
            <a:spLocks/>
          </p:cNvSpPr>
          <p:nvPr/>
        </p:nvSpPr>
        <p:spPr bwMode="auto">
          <a:xfrm>
            <a:off x="3341512" y="3521076"/>
            <a:ext cx="685800"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23" name="Freeform 22"/>
          <p:cNvSpPr>
            <a:spLocks/>
          </p:cNvSpPr>
          <p:nvPr/>
        </p:nvSpPr>
        <p:spPr bwMode="auto">
          <a:xfrm>
            <a:off x="3602570" y="3660882"/>
            <a:ext cx="1365956"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24" name="Freeform 23"/>
          <p:cNvSpPr>
            <a:spLocks/>
          </p:cNvSpPr>
          <p:nvPr/>
        </p:nvSpPr>
        <p:spPr bwMode="auto">
          <a:xfrm>
            <a:off x="6170792"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25" name="Freeform 24"/>
          <p:cNvSpPr>
            <a:spLocks/>
          </p:cNvSpPr>
          <p:nvPr/>
        </p:nvSpPr>
        <p:spPr bwMode="auto">
          <a:xfrm>
            <a:off x="6661910"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1226" name="Group 25"/>
          <p:cNvGrpSpPr>
            <a:grpSpLocks/>
          </p:cNvGrpSpPr>
          <p:nvPr/>
        </p:nvGrpSpPr>
        <p:grpSpPr bwMode="auto">
          <a:xfrm>
            <a:off x="1027342" y="3886200"/>
            <a:ext cx="1786467" cy="1390650"/>
            <a:chOff x="768" y="2832"/>
            <a:chExt cx="1203" cy="876"/>
          </a:xfrm>
        </p:grpSpPr>
        <p:sp>
          <p:nvSpPr>
            <p:cNvPr id="51272" name="Freeform 26"/>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73" name="Freeform 27"/>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74" name="Freeform 28"/>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75" name="Freeform 29"/>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76" name="Freeform 30"/>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77" name="Freeform 31"/>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78" name="Freeform 32"/>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79" name="Freeform 33"/>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80" name="Freeform 34"/>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81" name="Freeform 35"/>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82" name="Freeform 36"/>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83" name="Freeform 37"/>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84" name="Freeform 38"/>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85" name="Freeform 39"/>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86" name="Freeform 40"/>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1227" name="Freeform 41"/>
          <p:cNvSpPr>
            <a:spLocks/>
          </p:cNvSpPr>
          <p:nvPr/>
        </p:nvSpPr>
        <p:spPr bwMode="auto">
          <a:xfrm>
            <a:off x="2957697" y="2794107"/>
            <a:ext cx="550333"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28" name="Freeform 42"/>
          <p:cNvSpPr>
            <a:spLocks/>
          </p:cNvSpPr>
          <p:nvPr/>
        </p:nvSpPr>
        <p:spPr bwMode="auto">
          <a:xfrm>
            <a:off x="2343861" y="1709741"/>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29" name="Freeform 43"/>
          <p:cNvSpPr>
            <a:spLocks/>
          </p:cNvSpPr>
          <p:nvPr/>
        </p:nvSpPr>
        <p:spPr bwMode="auto">
          <a:xfrm>
            <a:off x="2168878" y="2035282"/>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99"/>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30" name="Freeform 44"/>
          <p:cNvSpPr>
            <a:spLocks/>
          </p:cNvSpPr>
          <p:nvPr/>
        </p:nvSpPr>
        <p:spPr bwMode="auto">
          <a:xfrm>
            <a:off x="2806700" y="1833670"/>
            <a:ext cx="585611"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99"/>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31" name="Freeform 45"/>
          <p:cNvSpPr>
            <a:spLocks/>
          </p:cNvSpPr>
          <p:nvPr/>
        </p:nvSpPr>
        <p:spPr bwMode="auto">
          <a:xfrm>
            <a:off x="3052237" y="1857375"/>
            <a:ext cx="99765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32" name="Freeform 46"/>
          <p:cNvSpPr>
            <a:spLocks/>
          </p:cNvSpPr>
          <p:nvPr/>
        </p:nvSpPr>
        <p:spPr bwMode="auto">
          <a:xfrm>
            <a:off x="2452516" y="2662345"/>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33" name="Freeform 47"/>
          <p:cNvSpPr>
            <a:spLocks/>
          </p:cNvSpPr>
          <p:nvPr/>
        </p:nvSpPr>
        <p:spPr bwMode="auto">
          <a:xfrm>
            <a:off x="2777120" y="3444875"/>
            <a:ext cx="658989"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34" name="Freeform 48"/>
          <p:cNvSpPr>
            <a:spLocks/>
          </p:cNvSpPr>
          <p:nvPr/>
        </p:nvSpPr>
        <p:spPr bwMode="auto">
          <a:xfrm>
            <a:off x="4607283" y="1981307"/>
            <a:ext cx="643467"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35" name="Freeform 49"/>
          <p:cNvSpPr>
            <a:spLocks/>
          </p:cNvSpPr>
          <p:nvPr/>
        </p:nvSpPr>
        <p:spPr bwMode="auto">
          <a:xfrm>
            <a:off x="4903615" y="4133957"/>
            <a:ext cx="555978"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36" name="Freeform 50"/>
          <p:cNvSpPr>
            <a:spLocks/>
          </p:cNvSpPr>
          <p:nvPr/>
        </p:nvSpPr>
        <p:spPr bwMode="auto">
          <a:xfrm>
            <a:off x="5127978" y="2855913"/>
            <a:ext cx="39087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1237" name="Group 51"/>
          <p:cNvGrpSpPr>
            <a:grpSpLocks/>
          </p:cNvGrpSpPr>
          <p:nvPr/>
        </p:nvGrpSpPr>
        <p:grpSpPr bwMode="auto">
          <a:xfrm>
            <a:off x="5177371" y="2197100"/>
            <a:ext cx="738011" cy="742950"/>
            <a:chOff x="3562" y="1636"/>
            <a:chExt cx="497" cy="468"/>
          </a:xfrm>
        </p:grpSpPr>
        <p:sp>
          <p:nvSpPr>
            <p:cNvPr id="51270" name="Freeform 52"/>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71" name="Freeform 53"/>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1238" name="Freeform 54"/>
          <p:cNvSpPr>
            <a:spLocks/>
          </p:cNvSpPr>
          <p:nvPr/>
        </p:nvSpPr>
        <p:spPr bwMode="auto">
          <a:xfrm>
            <a:off x="5475111" y="2917932"/>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39" name="Freeform 55"/>
          <p:cNvSpPr>
            <a:spLocks/>
          </p:cNvSpPr>
          <p:nvPr/>
        </p:nvSpPr>
        <p:spPr bwMode="auto">
          <a:xfrm>
            <a:off x="5171723" y="3846515"/>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40" name="Freeform 56"/>
          <p:cNvSpPr>
            <a:spLocks/>
          </p:cNvSpPr>
          <p:nvPr/>
        </p:nvSpPr>
        <p:spPr bwMode="auto">
          <a:xfrm>
            <a:off x="6112933" y="2732195"/>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41" name="Freeform 57"/>
          <p:cNvSpPr>
            <a:spLocks/>
          </p:cNvSpPr>
          <p:nvPr/>
        </p:nvSpPr>
        <p:spPr bwMode="auto">
          <a:xfrm>
            <a:off x="5923845" y="3127482"/>
            <a:ext cx="73801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42" name="Freeform 58"/>
          <p:cNvSpPr>
            <a:spLocks/>
          </p:cNvSpPr>
          <p:nvPr/>
        </p:nvSpPr>
        <p:spPr bwMode="auto">
          <a:xfrm>
            <a:off x="5973287" y="3730631"/>
            <a:ext cx="499533"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43" name="Freeform 59"/>
          <p:cNvSpPr>
            <a:spLocks/>
          </p:cNvSpPr>
          <p:nvPr/>
        </p:nvSpPr>
        <p:spPr bwMode="auto">
          <a:xfrm>
            <a:off x="5748867" y="3784600"/>
            <a:ext cx="530578"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44" name="Freeform 60"/>
          <p:cNvSpPr>
            <a:spLocks/>
          </p:cNvSpPr>
          <p:nvPr/>
        </p:nvSpPr>
        <p:spPr bwMode="auto">
          <a:xfrm>
            <a:off x="6248454"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45" name="Freeform 61"/>
          <p:cNvSpPr>
            <a:spLocks/>
          </p:cNvSpPr>
          <p:nvPr/>
        </p:nvSpPr>
        <p:spPr bwMode="auto">
          <a:xfrm>
            <a:off x="6589889" y="3017945"/>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46" name="Freeform 62"/>
          <p:cNvSpPr>
            <a:spLocks/>
          </p:cNvSpPr>
          <p:nvPr/>
        </p:nvSpPr>
        <p:spPr bwMode="auto">
          <a:xfrm>
            <a:off x="6618111" y="2802045"/>
            <a:ext cx="13687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47" name="Freeform 63"/>
          <p:cNvSpPr>
            <a:spLocks/>
          </p:cNvSpPr>
          <p:nvPr/>
        </p:nvSpPr>
        <p:spPr bwMode="auto">
          <a:xfrm>
            <a:off x="6740932" y="2654407"/>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48" name="Freeform 64"/>
          <p:cNvSpPr>
            <a:spLocks/>
          </p:cNvSpPr>
          <p:nvPr/>
        </p:nvSpPr>
        <p:spPr bwMode="auto">
          <a:xfrm>
            <a:off x="6733822"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49" name="Freeform 65"/>
          <p:cNvSpPr>
            <a:spLocks/>
          </p:cNvSpPr>
          <p:nvPr/>
        </p:nvSpPr>
        <p:spPr bwMode="auto">
          <a:xfrm>
            <a:off x="6886222" y="2638425"/>
            <a:ext cx="8607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50" name="Freeform 66"/>
          <p:cNvSpPr>
            <a:spLocks/>
          </p:cNvSpPr>
          <p:nvPr/>
        </p:nvSpPr>
        <p:spPr bwMode="auto">
          <a:xfrm>
            <a:off x="6791678"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51" name="Freeform 67"/>
          <p:cNvSpPr>
            <a:spLocks/>
          </p:cNvSpPr>
          <p:nvPr/>
        </p:nvSpPr>
        <p:spPr bwMode="auto">
          <a:xfrm>
            <a:off x="6842478" y="1887645"/>
            <a:ext cx="354188"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1252" name="Group 68"/>
          <p:cNvGrpSpPr>
            <a:grpSpLocks/>
          </p:cNvGrpSpPr>
          <p:nvPr/>
        </p:nvGrpSpPr>
        <p:grpSpPr bwMode="auto">
          <a:xfrm>
            <a:off x="2808165" y="4589463"/>
            <a:ext cx="928511" cy="635000"/>
            <a:chOff x="1991" y="3321"/>
            <a:chExt cx="361" cy="231"/>
          </a:xfrm>
        </p:grpSpPr>
        <p:sp>
          <p:nvSpPr>
            <p:cNvPr id="51262" name="Freeform 69"/>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63" name="Freeform 70"/>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64" name="Freeform 71"/>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65" name="Freeform 72"/>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66" name="Freeform 73"/>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67" name="Freeform 74"/>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68" name="Freeform 75"/>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1269" name="Freeform 76"/>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1255" name="Rectangle 12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1256" name="Rectangle 121"/>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1257" name="Rectangle 122"/>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1258" name="Rectangle 123"/>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1259" name="Rectangle 124"/>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1260" name="Rectangle 125"/>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1261" name="Rectangle 126"/>
          <p:cNvSpPr>
            <a:spLocks noChangeArrowheads="1"/>
          </p:cNvSpPr>
          <p:nvPr/>
        </p:nvSpPr>
        <p:spPr bwMode="auto">
          <a:xfrm>
            <a:off x="395165" y="5892800"/>
            <a:ext cx="54849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89"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Data       &lt;10%        10%–14%        15-19</a:t>
            </a:r>
            <a:r>
              <a:rPr lang="en-US" sz="1400" b="1">
                <a:solidFill>
                  <a:srgbClr val="000000"/>
                </a:solidFill>
                <a:latin typeface="Arial Narrow" charset="0"/>
              </a:rPr>
              <a:t>%            20-24%           ≥25%</a:t>
            </a:r>
            <a:endParaRPr lang="en-US" sz="1400" b="1" dirty="0">
              <a:solidFill>
                <a:srgbClr val="000000"/>
              </a:solidFill>
              <a:latin typeface="Arial Narrow" charset="0"/>
            </a:endParaRPr>
          </a:p>
        </p:txBody>
      </p:sp>
      <p:sp>
        <p:nvSpPr>
          <p:cNvPr id="90" name="TextBox 89">
            <a:extLst>
              <a:ext uri="{FF2B5EF4-FFF2-40B4-BE49-F238E27FC236}">
                <a16:creationId xmlns:a16="http://schemas.microsoft.com/office/drawing/2014/main" xmlns="" id="{371CD060-71A9-4AFA-BEAD-E9C000DE7F67}"/>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2002</a:t>
            </a:r>
          </a:p>
        </p:txBody>
      </p:sp>
      <p:sp>
        <p:nvSpPr>
          <p:cNvPr id="91" name="Rectangle 117">
            <a:extLst>
              <a:ext uri="{FF2B5EF4-FFF2-40B4-BE49-F238E27FC236}">
                <a16:creationId xmlns:a16="http://schemas.microsoft.com/office/drawing/2014/main" xmlns="" id="{B502AA83-FC71-4EEA-B5D7-EC45569C70EB}"/>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583169355"/>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Freeform 2"/>
          <p:cNvSpPr>
            <a:spLocks/>
          </p:cNvSpPr>
          <p:nvPr/>
        </p:nvSpPr>
        <p:spPr bwMode="auto">
          <a:xfrm>
            <a:off x="4013203" y="2003425"/>
            <a:ext cx="64346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27" name="Freeform 3"/>
          <p:cNvSpPr>
            <a:spLocks/>
          </p:cNvSpPr>
          <p:nvPr/>
        </p:nvSpPr>
        <p:spPr bwMode="auto">
          <a:xfrm>
            <a:off x="3984978" y="2398713"/>
            <a:ext cx="68015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28" name="Freeform 4"/>
          <p:cNvSpPr>
            <a:spLocks/>
          </p:cNvSpPr>
          <p:nvPr/>
        </p:nvSpPr>
        <p:spPr bwMode="auto">
          <a:xfrm>
            <a:off x="3962436" y="2794000"/>
            <a:ext cx="804333"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29" name="Freeform 5"/>
          <p:cNvSpPr>
            <a:spLocks/>
          </p:cNvSpPr>
          <p:nvPr/>
        </p:nvSpPr>
        <p:spPr bwMode="auto">
          <a:xfrm>
            <a:off x="4121860" y="320364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30" name="Freeform 6"/>
          <p:cNvSpPr>
            <a:spLocks/>
          </p:cNvSpPr>
          <p:nvPr/>
        </p:nvSpPr>
        <p:spPr bwMode="auto">
          <a:xfrm>
            <a:off x="4020259" y="3590925"/>
            <a:ext cx="839611"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31" name="Freeform 7"/>
          <p:cNvSpPr>
            <a:spLocks/>
          </p:cNvSpPr>
          <p:nvPr/>
        </p:nvSpPr>
        <p:spPr bwMode="auto">
          <a:xfrm>
            <a:off x="4651027" y="274009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32" name="Freeform 8"/>
          <p:cNvSpPr>
            <a:spLocks/>
          </p:cNvSpPr>
          <p:nvPr/>
        </p:nvSpPr>
        <p:spPr bwMode="auto">
          <a:xfrm>
            <a:off x="4731461"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33" name="Freeform 9"/>
          <p:cNvSpPr>
            <a:spLocks/>
          </p:cNvSpPr>
          <p:nvPr/>
        </p:nvSpPr>
        <p:spPr bwMode="auto">
          <a:xfrm>
            <a:off x="4975578" y="228289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34" name="Freeform 10"/>
          <p:cNvSpPr>
            <a:spLocks/>
          </p:cNvSpPr>
          <p:nvPr/>
        </p:nvSpPr>
        <p:spPr bwMode="auto">
          <a:xfrm>
            <a:off x="5343914" y="3265492"/>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35" name="Freeform 11"/>
          <p:cNvSpPr>
            <a:spLocks/>
          </p:cNvSpPr>
          <p:nvPr/>
        </p:nvSpPr>
        <p:spPr bwMode="auto">
          <a:xfrm>
            <a:off x="5280381" y="3560769"/>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36" name="Freeform 12"/>
          <p:cNvSpPr>
            <a:spLocks/>
          </p:cNvSpPr>
          <p:nvPr/>
        </p:nvSpPr>
        <p:spPr bwMode="auto">
          <a:xfrm>
            <a:off x="5489258" y="3824288"/>
            <a:ext cx="376767"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37" name="Freeform 13"/>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38" name="Freeform 14"/>
          <p:cNvSpPr>
            <a:spLocks/>
          </p:cNvSpPr>
          <p:nvPr/>
        </p:nvSpPr>
        <p:spPr bwMode="auto">
          <a:xfrm>
            <a:off x="5844823"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39" name="Freeform 15"/>
          <p:cNvSpPr>
            <a:spLocks/>
          </p:cNvSpPr>
          <p:nvPr/>
        </p:nvSpPr>
        <p:spPr bwMode="auto">
          <a:xfrm>
            <a:off x="5590822" y="4311650"/>
            <a:ext cx="890412"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40" name="Freeform 16"/>
          <p:cNvSpPr>
            <a:spLocks/>
          </p:cNvSpPr>
          <p:nvPr/>
        </p:nvSpPr>
        <p:spPr bwMode="auto">
          <a:xfrm>
            <a:off x="5988756" y="3009900"/>
            <a:ext cx="441678"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41" name="Freeform 17"/>
          <p:cNvSpPr>
            <a:spLocks/>
          </p:cNvSpPr>
          <p:nvPr/>
        </p:nvSpPr>
        <p:spPr bwMode="auto">
          <a:xfrm>
            <a:off x="4844359" y="3660776"/>
            <a:ext cx="486833"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42" name="Freeform 18"/>
          <p:cNvSpPr>
            <a:spLocks/>
          </p:cNvSpPr>
          <p:nvPr/>
        </p:nvSpPr>
        <p:spPr bwMode="auto">
          <a:xfrm>
            <a:off x="2105380" y="2562225"/>
            <a:ext cx="780345"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43" name="Freeform 19"/>
          <p:cNvSpPr>
            <a:spLocks/>
          </p:cNvSpPr>
          <p:nvPr/>
        </p:nvSpPr>
        <p:spPr bwMode="auto">
          <a:xfrm>
            <a:off x="3325989" y="2452759"/>
            <a:ext cx="681566"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44" name="Freeform 20"/>
          <p:cNvSpPr>
            <a:spLocks/>
          </p:cNvSpPr>
          <p:nvPr/>
        </p:nvSpPr>
        <p:spPr bwMode="auto">
          <a:xfrm>
            <a:off x="3436060" y="3003621"/>
            <a:ext cx="715433"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45" name="Freeform 21"/>
          <p:cNvSpPr>
            <a:spLocks/>
          </p:cNvSpPr>
          <p:nvPr/>
        </p:nvSpPr>
        <p:spPr bwMode="auto">
          <a:xfrm>
            <a:off x="3341512" y="3521076"/>
            <a:ext cx="685800"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46" name="Freeform 22"/>
          <p:cNvSpPr>
            <a:spLocks/>
          </p:cNvSpPr>
          <p:nvPr/>
        </p:nvSpPr>
        <p:spPr bwMode="auto">
          <a:xfrm>
            <a:off x="3602570" y="3660846"/>
            <a:ext cx="1365956"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47" name="Freeform 23"/>
          <p:cNvSpPr>
            <a:spLocks/>
          </p:cNvSpPr>
          <p:nvPr/>
        </p:nvSpPr>
        <p:spPr bwMode="auto">
          <a:xfrm>
            <a:off x="6170792"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48" name="Freeform 24"/>
          <p:cNvSpPr>
            <a:spLocks/>
          </p:cNvSpPr>
          <p:nvPr/>
        </p:nvSpPr>
        <p:spPr bwMode="auto">
          <a:xfrm>
            <a:off x="6661892"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2249" name="Group 25"/>
          <p:cNvGrpSpPr>
            <a:grpSpLocks/>
          </p:cNvGrpSpPr>
          <p:nvPr/>
        </p:nvGrpSpPr>
        <p:grpSpPr bwMode="auto">
          <a:xfrm>
            <a:off x="1027324" y="3886200"/>
            <a:ext cx="1786467" cy="1390650"/>
            <a:chOff x="768" y="2832"/>
            <a:chExt cx="1203" cy="876"/>
          </a:xfrm>
        </p:grpSpPr>
        <p:sp>
          <p:nvSpPr>
            <p:cNvPr id="52296" name="Freeform 26"/>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97" name="Freeform 27"/>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98" name="Freeform 28"/>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99" name="Freeform 29"/>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300" name="Freeform 30"/>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301" name="Freeform 31"/>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302" name="Freeform 32"/>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303" name="Freeform 33"/>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304" name="Freeform 34"/>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305" name="Freeform 35"/>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306" name="Freeform 36"/>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307" name="Freeform 37"/>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308" name="Freeform 38"/>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309" name="Freeform 39"/>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310" name="Freeform 40"/>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2250" name="Freeform 41"/>
          <p:cNvSpPr>
            <a:spLocks/>
          </p:cNvSpPr>
          <p:nvPr/>
        </p:nvSpPr>
        <p:spPr bwMode="auto">
          <a:xfrm>
            <a:off x="2957697" y="2794071"/>
            <a:ext cx="550333"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51" name="Freeform 42"/>
          <p:cNvSpPr>
            <a:spLocks/>
          </p:cNvSpPr>
          <p:nvPr/>
        </p:nvSpPr>
        <p:spPr bwMode="auto">
          <a:xfrm>
            <a:off x="2343861" y="1709741"/>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52" name="Freeform 43"/>
          <p:cNvSpPr>
            <a:spLocks/>
          </p:cNvSpPr>
          <p:nvPr/>
        </p:nvSpPr>
        <p:spPr bwMode="auto">
          <a:xfrm>
            <a:off x="2168878" y="2035246"/>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53" name="Freeform 44"/>
          <p:cNvSpPr>
            <a:spLocks/>
          </p:cNvSpPr>
          <p:nvPr/>
        </p:nvSpPr>
        <p:spPr bwMode="auto">
          <a:xfrm>
            <a:off x="2806700" y="1833634"/>
            <a:ext cx="585611"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54" name="Freeform 45"/>
          <p:cNvSpPr>
            <a:spLocks/>
          </p:cNvSpPr>
          <p:nvPr/>
        </p:nvSpPr>
        <p:spPr bwMode="auto">
          <a:xfrm>
            <a:off x="3052237" y="1857375"/>
            <a:ext cx="99765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55" name="Freeform 46"/>
          <p:cNvSpPr>
            <a:spLocks/>
          </p:cNvSpPr>
          <p:nvPr/>
        </p:nvSpPr>
        <p:spPr bwMode="auto">
          <a:xfrm>
            <a:off x="2452516" y="266230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56" name="Freeform 47"/>
          <p:cNvSpPr>
            <a:spLocks/>
          </p:cNvSpPr>
          <p:nvPr/>
        </p:nvSpPr>
        <p:spPr bwMode="auto">
          <a:xfrm>
            <a:off x="2777102" y="3444875"/>
            <a:ext cx="658989"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57" name="Freeform 48"/>
          <p:cNvSpPr>
            <a:spLocks/>
          </p:cNvSpPr>
          <p:nvPr/>
        </p:nvSpPr>
        <p:spPr bwMode="auto">
          <a:xfrm>
            <a:off x="4607283" y="1981271"/>
            <a:ext cx="643467"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58" name="Freeform 49"/>
          <p:cNvSpPr>
            <a:spLocks/>
          </p:cNvSpPr>
          <p:nvPr/>
        </p:nvSpPr>
        <p:spPr bwMode="auto">
          <a:xfrm>
            <a:off x="4903615" y="4133921"/>
            <a:ext cx="555978"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59" name="Freeform 50"/>
          <p:cNvSpPr>
            <a:spLocks/>
          </p:cNvSpPr>
          <p:nvPr/>
        </p:nvSpPr>
        <p:spPr bwMode="auto">
          <a:xfrm>
            <a:off x="5127978" y="2855913"/>
            <a:ext cx="39087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2260" name="Group 51"/>
          <p:cNvGrpSpPr>
            <a:grpSpLocks/>
          </p:cNvGrpSpPr>
          <p:nvPr/>
        </p:nvGrpSpPr>
        <p:grpSpPr bwMode="auto">
          <a:xfrm>
            <a:off x="5177371" y="2197100"/>
            <a:ext cx="738011" cy="742950"/>
            <a:chOff x="3562" y="1636"/>
            <a:chExt cx="497" cy="468"/>
          </a:xfrm>
        </p:grpSpPr>
        <p:sp>
          <p:nvSpPr>
            <p:cNvPr id="52294" name="Freeform 52"/>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95" name="Freeform 53"/>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2261" name="Freeform 54"/>
          <p:cNvSpPr>
            <a:spLocks/>
          </p:cNvSpPr>
          <p:nvPr/>
        </p:nvSpPr>
        <p:spPr bwMode="auto">
          <a:xfrm>
            <a:off x="5475111" y="291789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62" name="Freeform 55"/>
          <p:cNvSpPr>
            <a:spLocks/>
          </p:cNvSpPr>
          <p:nvPr/>
        </p:nvSpPr>
        <p:spPr bwMode="auto">
          <a:xfrm>
            <a:off x="5171723" y="3846515"/>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63" name="Freeform 56"/>
          <p:cNvSpPr>
            <a:spLocks/>
          </p:cNvSpPr>
          <p:nvPr/>
        </p:nvSpPr>
        <p:spPr bwMode="auto">
          <a:xfrm>
            <a:off x="6112933" y="2732159"/>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64" name="Freeform 57"/>
          <p:cNvSpPr>
            <a:spLocks/>
          </p:cNvSpPr>
          <p:nvPr/>
        </p:nvSpPr>
        <p:spPr bwMode="auto">
          <a:xfrm>
            <a:off x="5923845" y="3127446"/>
            <a:ext cx="73801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65" name="Freeform 58"/>
          <p:cNvSpPr>
            <a:spLocks/>
          </p:cNvSpPr>
          <p:nvPr/>
        </p:nvSpPr>
        <p:spPr bwMode="auto">
          <a:xfrm>
            <a:off x="5973269" y="3730631"/>
            <a:ext cx="499533"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66" name="Freeform 59"/>
          <p:cNvSpPr>
            <a:spLocks/>
          </p:cNvSpPr>
          <p:nvPr/>
        </p:nvSpPr>
        <p:spPr bwMode="auto">
          <a:xfrm>
            <a:off x="5748867" y="3784600"/>
            <a:ext cx="530578"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67" name="Freeform 60"/>
          <p:cNvSpPr>
            <a:spLocks/>
          </p:cNvSpPr>
          <p:nvPr/>
        </p:nvSpPr>
        <p:spPr bwMode="auto">
          <a:xfrm>
            <a:off x="6248436"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68" name="Freeform 61"/>
          <p:cNvSpPr>
            <a:spLocks/>
          </p:cNvSpPr>
          <p:nvPr/>
        </p:nvSpPr>
        <p:spPr bwMode="auto">
          <a:xfrm>
            <a:off x="6589889" y="3017909"/>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69" name="Freeform 62"/>
          <p:cNvSpPr>
            <a:spLocks/>
          </p:cNvSpPr>
          <p:nvPr/>
        </p:nvSpPr>
        <p:spPr bwMode="auto">
          <a:xfrm>
            <a:off x="6618111" y="2802009"/>
            <a:ext cx="13687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70" name="Freeform 63"/>
          <p:cNvSpPr>
            <a:spLocks/>
          </p:cNvSpPr>
          <p:nvPr/>
        </p:nvSpPr>
        <p:spPr bwMode="auto">
          <a:xfrm>
            <a:off x="6740914" y="265437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71" name="Freeform 64"/>
          <p:cNvSpPr>
            <a:spLocks/>
          </p:cNvSpPr>
          <p:nvPr/>
        </p:nvSpPr>
        <p:spPr bwMode="auto">
          <a:xfrm>
            <a:off x="6733822"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72" name="Freeform 65"/>
          <p:cNvSpPr>
            <a:spLocks/>
          </p:cNvSpPr>
          <p:nvPr/>
        </p:nvSpPr>
        <p:spPr bwMode="auto">
          <a:xfrm>
            <a:off x="6886222" y="2638425"/>
            <a:ext cx="8607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73" name="Freeform 66"/>
          <p:cNvSpPr>
            <a:spLocks/>
          </p:cNvSpPr>
          <p:nvPr/>
        </p:nvSpPr>
        <p:spPr bwMode="auto">
          <a:xfrm>
            <a:off x="6791678"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74" name="Freeform 67"/>
          <p:cNvSpPr>
            <a:spLocks/>
          </p:cNvSpPr>
          <p:nvPr/>
        </p:nvSpPr>
        <p:spPr bwMode="auto">
          <a:xfrm>
            <a:off x="6842478" y="1887609"/>
            <a:ext cx="354188"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2275" name="Group 68"/>
          <p:cNvGrpSpPr>
            <a:grpSpLocks/>
          </p:cNvGrpSpPr>
          <p:nvPr/>
        </p:nvGrpSpPr>
        <p:grpSpPr bwMode="auto">
          <a:xfrm>
            <a:off x="2808147" y="4589463"/>
            <a:ext cx="928511" cy="635000"/>
            <a:chOff x="1991" y="3321"/>
            <a:chExt cx="361" cy="231"/>
          </a:xfrm>
        </p:grpSpPr>
        <p:sp>
          <p:nvSpPr>
            <p:cNvPr id="52286" name="Freeform 69"/>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87" name="Freeform 70"/>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88" name="Freeform 71"/>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89" name="Freeform 72"/>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90" name="Freeform 73"/>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91" name="Freeform 74"/>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92" name="Freeform 75"/>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2293" name="Freeform 76"/>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2279" name="Rectangle 117"/>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2280" name="Rectangle 118"/>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2281" name="Rectangle 119"/>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2282" name="Rectangle 120"/>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2283" name="Rectangle 121"/>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2284" name="Rectangle 122"/>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2285" name="Rectangle 123"/>
          <p:cNvSpPr>
            <a:spLocks noChangeArrowheads="1"/>
          </p:cNvSpPr>
          <p:nvPr/>
        </p:nvSpPr>
        <p:spPr bwMode="auto">
          <a:xfrm>
            <a:off x="395147" y="5892800"/>
            <a:ext cx="54849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89"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Data       &lt;10%        10%–14%        15-19</a:t>
            </a:r>
            <a:r>
              <a:rPr lang="en-US" sz="1400" b="1">
                <a:solidFill>
                  <a:srgbClr val="000000"/>
                </a:solidFill>
                <a:latin typeface="Arial Narrow" charset="0"/>
              </a:rPr>
              <a:t>%            20-24%           ≥25%</a:t>
            </a:r>
            <a:endParaRPr lang="en-US" sz="1400" b="1" dirty="0">
              <a:solidFill>
                <a:srgbClr val="000000"/>
              </a:solidFill>
              <a:latin typeface="Arial Narrow" charset="0"/>
            </a:endParaRPr>
          </a:p>
        </p:txBody>
      </p:sp>
      <p:sp>
        <p:nvSpPr>
          <p:cNvPr id="90" name="TextBox 89">
            <a:extLst>
              <a:ext uri="{FF2B5EF4-FFF2-40B4-BE49-F238E27FC236}">
                <a16:creationId xmlns:a16="http://schemas.microsoft.com/office/drawing/2014/main" xmlns="" id="{A7271B1C-E8F7-4F0E-A237-1A636BBED2E5}"/>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2003</a:t>
            </a:r>
          </a:p>
        </p:txBody>
      </p:sp>
      <p:sp>
        <p:nvSpPr>
          <p:cNvPr id="91" name="Rectangle 117">
            <a:extLst>
              <a:ext uri="{FF2B5EF4-FFF2-40B4-BE49-F238E27FC236}">
                <a16:creationId xmlns:a16="http://schemas.microsoft.com/office/drawing/2014/main" xmlns="" id="{A2853B68-9A3A-4F07-8965-BECCCC5FA2FD}"/>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2119845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Freeform 2"/>
          <p:cNvSpPr>
            <a:spLocks/>
          </p:cNvSpPr>
          <p:nvPr/>
        </p:nvSpPr>
        <p:spPr bwMode="auto">
          <a:xfrm>
            <a:off x="4013203" y="2003425"/>
            <a:ext cx="64346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51" name="Freeform 3"/>
          <p:cNvSpPr>
            <a:spLocks/>
          </p:cNvSpPr>
          <p:nvPr/>
        </p:nvSpPr>
        <p:spPr bwMode="auto">
          <a:xfrm>
            <a:off x="3985014" y="2398713"/>
            <a:ext cx="681567"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52" name="Freeform 4"/>
          <p:cNvSpPr>
            <a:spLocks/>
          </p:cNvSpPr>
          <p:nvPr/>
        </p:nvSpPr>
        <p:spPr bwMode="auto">
          <a:xfrm>
            <a:off x="3962436" y="2794000"/>
            <a:ext cx="805745"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53" name="Freeform 5"/>
          <p:cNvSpPr>
            <a:spLocks/>
          </p:cNvSpPr>
          <p:nvPr/>
        </p:nvSpPr>
        <p:spPr bwMode="auto">
          <a:xfrm>
            <a:off x="4121860" y="3203648"/>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54" name="Freeform 6"/>
          <p:cNvSpPr>
            <a:spLocks/>
          </p:cNvSpPr>
          <p:nvPr/>
        </p:nvSpPr>
        <p:spPr bwMode="auto">
          <a:xfrm>
            <a:off x="4020259" y="3590925"/>
            <a:ext cx="839611"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55" name="Freeform 7"/>
          <p:cNvSpPr>
            <a:spLocks/>
          </p:cNvSpPr>
          <p:nvPr/>
        </p:nvSpPr>
        <p:spPr bwMode="auto">
          <a:xfrm>
            <a:off x="4651027" y="2740098"/>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56" name="Freeform 8"/>
          <p:cNvSpPr>
            <a:spLocks/>
          </p:cNvSpPr>
          <p:nvPr/>
        </p:nvSpPr>
        <p:spPr bwMode="auto">
          <a:xfrm>
            <a:off x="4731461"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57" name="Freeform 9"/>
          <p:cNvSpPr>
            <a:spLocks/>
          </p:cNvSpPr>
          <p:nvPr/>
        </p:nvSpPr>
        <p:spPr bwMode="auto">
          <a:xfrm>
            <a:off x="4975578" y="2282898"/>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58" name="Freeform 10"/>
          <p:cNvSpPr>
            <a:spLocks/>
          </p:cNvSpPr>
          <p:nvPr/>
        </p:nvSpPr>
        <p:spPr bwMode="auto">
          <a:xfrm>
            <a:off x="5343915" y="3265492"/>
            <a:ext cx="71966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59" name="Freeform 11"/>
          <p:cNvSpPr>
            <a:spLocks/>
          </p:cNvSpPr>
          <p:nvPr/>
        </p:nvSpPr>
        <p:spPr bwMode="auto">
          <a:xfrm>
            <a:off x="5280381" y="3560769"/>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60" name="Freeform 12"/>
          <p:cNvSpPr>
            <a:spLocks/>
          </p:cNvSpPr>
          <p:nvPr/>
        </p:nvSpPr>
        <p:spPr bwMode="auto">
          <a:xfrm>
            <a:off x="5489259" y="3824288"/>
            <a:ext cx="376767"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61" name="Freeform 13"/>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62" name="Freeform 14"/>
          <p:cNvSpPr>
            <a:spLocks/>
          </p:cNvSpPr>
          <p:nvPr/>
        </p:nvSpPr>
        <p:spPr bwMode="auto">
          <a:xfrm>
            <a:off x="5844823"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63" name="Freeform 15"/>
          <p:cNvSpPr>
            <a:spLocks/>
          </p:cNvSpPr>
          <p:nvPr/>
        </p:nvSpPr>
        <p:spPr bwMode="auto">
          <a:xfrm>
            <a:off x="5590822" y="4311650"/>
            <a:ext cx="891822"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64" name="Freeform 16"/>
          <p:cNvSpPr>
            <a:spLocks/>
          </p:cNvSpPr>
          <p:nvPr/>
        </p:nvSpPr>
        <p:spPr bwMode="auto">
          <a:xfrm>
            <a:off x="5988791" y="3009900"/>
            <a:ext cx="443089"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65" name="Freeform 17"/>
          <p:cNvSpPr>
            <a:spLocks/>
          </p:cNvSpPr>
          <p:nvPr/>
        </p:nvSpPr>
        <p:spPr bwMode="auto">
          <a:xfrm>
            <a:off x="4844359" y="3660776"/>
            <a:ext cx="486833"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66" name="Freeform 18"/>
          <p:cNvSpPr>
            <a:spLocks/>
          </p:cNvSpPr>
          <p:nvPr/>
        </p:nvSpPr>
        <p:spPr bwMode="auto">
          <a:xfrm>
            <a:off x="2105380" y="2562225"/>
            <a:ext cx="780345"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67" name="Freeform 19"/>
          <p:cNvSpPr>
            <a:spLocks/>
          </p:cNvSpPr>
          <p:nvPr/>
        </p:nvSpPr>
        <p:spPr bwMode="auto">
          <a:xfrm>
            <a:off x="3325989" y="2452761"/>
            <a:ext cx="681566"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68" name="Freeform 20"/>
          <p:cNvSpPr>
            <a:spLocks/>
          </p:cNvSpPr>
          <p:nvPr/>
        </p:nvSpPr>
        <p:spPr bwMode="auto">
          <a:xfrm>
            <a:off x="3436060" y="3003623"/>
            <a:ext cx="715433"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69" name="Freeform 21"/>
          <p:cNvSpPr>
            <a:spLocks/>
          </p:cNvSpPr>
          <p:nvPr/>
        </p:nvSpPr>
        <p:spPr bwMode="auto">
          <a:xfrm>
            <a:off x="3341512" y="3521076"/>
            <a:ext cx="685800"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70" name="Freeform 22"/>
          <p:cNvSpPr>
            <a:spLocks/>
          </p:cNvSpPr>
          <p:nvPr/>
        </p:nvSpPr>
        <p:spPr bwMode="auto">
          <a:xfrm>
            <a:off x="3602570" y="3660848"/>
            <a:ext cx="1365956"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71" name="Freeform 23"/>
          <p:cNvSpPr>
            <a:spLocks/>
          </p:cNvSpPr>
          <p:nvPr/>
        </p:nvSpPr>
        <p:spPr bwMode="auto">
          <a:xfrm>
            <a:off x="6170792"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72" name="Freeform 24"/>
          <p:cNvSpPr>
            <a:spLocks/>
          </p:cNvSpPr>
          <p:nvPr/>
        </p:nvSpPr>
        <p:spPr bwMode="auto">
          <a:xfrm>
            <a:off x="6661893"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3273" name="Group 25"/>
          <p:cNvGrpSpPr>
            <a:grpSpLocks/>
          </p:cNvGrpSpPr>
          <p:nvPr/>
        </p:nvGrpSpPr>
        <p:grpSpPr bwMode="auto">
          <a:xfrm>
            <a:off x="1027325" y="3886200"/>
            <a:ext cx="1786467" cy="1390650"/>
            <a:chOff x="768" y="2832"/>
            <a:chExt cx="1203" cy="876"/>
          </a:xfrm>
        </p:grpSpPr>
        <p:sp>
          <p:nvSpPr>
            <p:cNvPr id="53320" name="Freeform 26"/>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321" name="Freeform 27"/>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322" name="Freeform 28"/>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323" name="Freeform 29"/>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324" name="Freeform 30"/>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325" name="Freeform 31"/>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326" name="Freeform 32"/>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327" name="Freeform 33"/>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328" name="Freeform 34"/>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329" name="Freeform 35"/>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330" name="Freeform 36"/>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331" name="Freeform 37"/>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332" name="Freeform 38"/>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333" name="Freeform 39"/>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334" name="Freeform 40"/>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3274" name="Freeform 41"/>
          <p:cNvSpPr>
            <a:spLocks/>
          </p:cNvSpPr>
          <p:nvPr/>
        </p:nvSpPr>
        <p:spPr bwMode="auto">
          <a:xfrm>
            <a:off x="2957697" y="2794073"/>
            <a:ext cx="550333"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75" name="Freeform 42"/>
          <p:cNvSpPr>
            <a:spLocks/>
          </p:cNvSpPr>
          <p:nvPr/>
        </p:nvSpPr>
        <p:spPr bwMode="auto">
          <a:xfrm>
            <a:off x="2343861" y="1709741"/>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76" name="Freeform 43"/>
          <p:cNvSpPr>
            <a:spLocks/>
          </p:cNvSpPr>
          <p:nvPr/>
        </p:nvSpPr>
        <p:spPr bwMode="auto">
          <a:xfrm>
            <a:off x="2168878" y="2035248"/>
            <a:ext cx="78316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77" name="Freeform 44"/>
          <p:cNvSpPr>
            <a:spLocks/>
          </p:cNvSpPr>
          <p:nvPr/>
        </p:nvSpPr>
        <p:spPr bwMode="auto">
          <a:xfrm>
            <a:off x="2806700" y="1833636"/>
            <a:ext cx="585611"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78" name="Freeform 45"/>
          <p:cNvSpPr>
            <a:spLocks/>
          </p:cNvSpPr>
          <p:nvPr/>
        </p:nvSpPr>
        <p:spPr bwMode="auto">
          <a:xfrm>
            <a:off x="3053645" y="1857375"/>
            <a:ext cx="996244"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79" name="Freeform 46"/>
          <p:cNvSpPr>
            <a:spLocks/>
          </p:cNvSpPr>
          <p:nvPr/>
        </p:nvSpPr>
        <p:spPr bwMode="auto">
          <a:xfrm>
            <a:off x="2452516" y="2662311"/>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80" name="Freeform 47"/>
          <p:cNvSpPr>
            <a:spLocks/>
          </p:cNvSpPr>
          <p:nvPr/>
        </p:nvSpPr>
        <p:spPr bwMode="auto">
          <a:xfrm>
            <a:off x="2777103" y="3444875"/>
            <a:ext cx="658989"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81" name="Freeform 48"/>
          <p:cNvSpPr>
            <a:spLocks/>
          </p:cNvSpPr>
          <p:nvPr/>
        </p:nvSpPr>
        <p:spPr bwMode="auto">
          <a:xfrm>
            <a:off x="4607283" y="1981273"/>
            <a:ext cx="643467"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82" name="Freeform 49"/>
          <p:cNvSpPr>
            <a:spLocks/>
          </p:cNvSpPr>
          <p:nvPr/>
        </p:nvSpPr>
        <p:spPr bwMode="auto">
          <a:xfrm>
            <a:off x="4903615" y="4133923"/>
            <a:ext cx="555978"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83" name="Freeform 50"/>
          <p:cNvSpPr>
            <a:spLocks/>
          </p:cNvSpPr>
          <p:nvPr/>
        </p:nvSpPr>
        <p:spPr bwMode="auto">
          <a:xfrm>
            <a:off x="5127978" y="2855913"/>
            <a:ext cx="39087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3284" name="Group 51"/>
          <p:cNvGrpSpPr>
            <a:grpSpLocks/>
          </p:cNvGrpSpPr>
          <p:nvPr/>
        </p:nvGrpSpPr>
        <p:grpSpPr bwMode="auto">
          <a:xfrm>
            <a:off x="5177371" y="2197100"/>
            <a:ext cx="738011" cy="742950"/>
            <a:chOff x="3562" y="1636"/>
            <a:chExt cx="497" cy="468"/>
          </a:xfrm>
        </p:grpSpPr>
        <p:sp>
          <p:nvSpPr>
            <p:cNvPr id="53318" name="Freeform 52"/>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319" name="Freeform 53"/>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3285" name="Freeform 54"/>
          <p:cNvSpPr>
            <a:spLocks/>
          </p:cNvSpPr>
          <p:nvPr/>
        </p:nvSpPr>
        <p:spPr bwMode="auto">
          <a:xfrm>
            <a:off x="5475111" y="2917898"/>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86" name="Freeform 55"/>
          <p:cNvSpPr>
            <a:spLocks/>
          </p:cNvSpPr>
          <p:nvPr/>
        </p:nvSpPr>
        <p:spPr bwMode="auto">
          <a:xfrm>
            <a:off x="5171723" y="3846515"/>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87" name="Freeform 56"/>
          <p:cNvSpPr>
            <a:spLocks/>
          </p:cNvSpPr>
          <p:nvPr/>
        </p:nvSpPr>
        <p:spPr bwMode="auto">
          <a:xfrm>
            <a:off x="6114350" y="2732161"/>
            <a:ext cx="568677"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88" name="Freeform 57"/>
          <p:cNvSpPr>
            <a:spLocks/>
          </p:cNvSpPr>
          <p:nvPr/>
        </p:nvSpPr>
        <p:spPr bwMode="auto">
          <a:xfrm>
            <a:off x="5923845" y="3127448"/>
            <a:ext cx="73801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89" name="Freeform 58"/>
          <p:cNvSpPr>
            <a:spLocks/>
          </p:cNvSpPr>
          <p:nvPr/>
        </p:nvSpPr>
        <p:spPr bwMode="auto">
          <a:xfrm>
            <a:off x="5974644" y="3730631"/>
            <a:ext cx="498123"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90" name="Freeform 59"/>
          <p:cNvSpPr>
            <a:spLocks/>
          </p:cNvSpPr>
          <p:nvPr/>
        </p:nvSpPr>
        <p:spPr bwMode="auto">
          <a:xfrm>
            <a:off x="5748867" y="3784600"/>
            <a:ext cx="530578"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91" name="Freeform 60"/>
          <p:cNvSpPr>
            <a:spLocks/>
          </p:cNvSpPr>
          <p:nvPr/>
        </p:nvSpPr>
        <p:spPr bwMode="auto">
          <a:xfrm>
            <a:off x="6248436" y="3041650"/>
            <a:ext cx="45014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92" name="Freeform 61"/>
          <p:cNvSpPr>
            <a:spLocks/>
          </p:cNvSpPr>
          <p:nvPr/>
        </p:nvSpPr>
        <p:spPr bwMode="auto">
          <a:xfrm>
            <a:off x="6589889" y="3017911"/>
            <a:ext cx="108656"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93" name="Freeform 62"/>
          <p:cNvSpPr>
            <a:spLocks/>
          </p:cNvSpPr>
          <p:nvPr/>
        </p:nvSpPr>
        <p:spPr bwMode="auto">
          <a:xfrm>
            <a:off x="6618111" y="2802011"/>
            <a:ext cx="13687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94" name="Freeform 63"/>
          <p:cNvSpPr>
            <a:spLocks/>
          </p:cNvSpPr>
          <p:nvPr/>
        </p:nvSpPr>
        <p:spPr bwMode="auto">
          <a:xfrm>
            <a:off x="6740915" y="2654373"/>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95" name="Freeform 64"/>
          <p:cNvSpPr>
            <a:spLocks/>
          </p:cNvSpPr>
          <p:nvPr/>
        </p:nvSpPr>
        <p:spPr bwMode="auto">
          <a:xfrm>
            <a:off x="6733822"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96" name="Freeform 65"/>
          <p:cNvSpPr>
            <a:spLocks/>
          </p:cNvSpPr>
          <p:nvPr/>
        </p:nvSpPr>
        <p:spPr bwMode="auto">
          <a:xfrm>
            <a:off x="6886222" y="2638425"/>
            <a:ext cx="8607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97" name="Freeform 66"/>
          <p:cNvSpPr>
            <a:spLocks/>
          </p:cNvSpPr>
          <p:nvPr/>
        </p:nvSpPr>
        <p:spPr bwMode="auto">
          <a:xfrm>
            <a:off x="6791678"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298" name="Freeform 67"/>
          <p:cNvSpPr>
            <a:spLocks/>
          </p:cNvSpPr>
          <p:nvPr/>
        </p:nvSpPr>
        <p:spPr bwMode="auto">
          <a:xfrm>
            <a:off x="6842478" y="1887611"/>
            <a:ext cx="354188"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3299" name="Group 68"/>
          <p:cNvGrpSpPr>
            <a:grpSpLocks/>
          </p:cNvGrpSpPr>
          <p:nvPr/>
        </p:nvGrpSpPr>
        <p:grpSpPr bwMode="auto">
          <a:xfrm>
            <a:off x="2808148" y="4589463"/>
            <a:ext cx="928511" cy="635000"/>
            <a:chOff x="1991" y="3321"/>
            <a:chExt cx="361" cy="231"/>
          </a:xfrm>
        </p:grpSpPr>
        <p:sp>
          <p:nvSpPr>
            <p:cNvPr id="53310" name="Freeform 69"/>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311" name="Freeform 70"/>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312" name="Freeform 71"/>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313" name="Freeform 72"/>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314" name="Freeform 73"/>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315" name="Freeform 74"/>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316" name="Freeform 75"/>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3317" name="Freeform 76"/>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3303" name="Rectangle 132"/>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3304" name="Rectangle 133"/>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3305" name="Rectangle 134"/>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3306" name="Rectangle 135"/>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3307" name="Rectangle 136"/>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3308" name="Rectangle 137"/>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3309" name="Rectangle 138"/>
          <p:cNvSpPr>
            <a:spLocks noChangeArrowheads="1"/>
          </p:cNvSpPr>
          <p:nvPr/>
        </p:nvSpPr>
        <p:spPr bwMode="auto">
          <a:xfrm>
            <a:off x="395148" y="5892800"/>
            <a:ext cx="54849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0"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Data       &lt;10%        10%–14%        15-19</a:t>
            </a:r>
            <a:r>
              <a:rPr lang="en-US" sz="1400" b="1">
                <a:solidFill>
                  <a:srgbClr val="000000"/>
                </a:solidFill>
                <a:latin typeface="Arial Narrow" charset="0"/>
              </a:rPr>
              <a:t>%            20-24%           ≥25%</a:t>
            </a:r>
            <a:endParaRPr lang="en-US" sz="1400" b="1" dirty="0">
              <a:solidFill>
                <a:srgbClr val="000000"/>
              </a:solidFill>
              <a:latin typeface="Arial Narrow" charset="0"/>
            </a:endParaRPr>
          </a:p>
        </p:txBody>
      </p:sp>
      <p:sp>
        <p:nvSpPr>
          <p:cNvPr id="87" name="TextBox 86">
            <a:extLst>
              <a:ext uri="{FF2B5EF4-FFF2-40B4-BE49-F238E27FC236}">
                <a16:creationId xmlns:a16="http://schemas.microsoft.com/office/drawing/2014/main" xmlns="" id="{6954F366-0DA7-4066-999C-AA5F3F96410B}"/>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2004</a:t>
            </a:r>
          </a:p>
        </p:txBody>
      </p:sp>
      <p:sp>
        <p:nvSpPr>
          <p:cNvPr id="91" name="Rectangle 117">
            <a:extLst>
              <a:ext uri="{FF2B5EF4-FFF2-40B4-BE49-F238E27FC236}">
                <a16:creationId xmlns:a16="http://schemas.microsoft.com/office/drawing/2014/main" xmlns="" id="{6F29D2F9-199C-4548-9591-2EA0F5E609DC}"/>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1494152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Freeform 2"/>
          <p:cNvSpPr>
            <a:spLocks/>
          </p:cNvSpPr>
          <p:nvPr/>
        </p:nvSpPr>
        <p:spPr bwMode="auto">
          <a:xfrm>
            <a:off x="4013203" y="2003425"/>
            <a:ext cx="64346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75" name="Freeform 3"/>
          <p:cNvSpPr>
            <a:spLocks/>
          </p:cNvSpPr>
          <p:nvPr/>
        </p:nvSpPr>
        <p:spPr bwMode="auto">
          <a:xfrm>
            <a:off x="3985014" y="2398713"/>
            <a:ext cx="681567"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76" name="Freeform 5"/>
          <p:cNvSpPr>
            <a:spLocks/>
          </p:cNvSpPr>
          <p:nvPr/>
        </p:nvSpPr>
        <p:spPr bwMode="auto">
          <a:xfrm>
            <a:off x="4121860" y="3203648"/>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77" name="Freeform 7"/>
          <p:cNvSpPr>
            <a:spLocks/>
          </p:cNvSpPr>
          <p:nvPr/>
        </p:nvSpPr>
        <p:spPr bwMode="auto">
          <a:xfrm>
            <a:off x="4651027" y="2740098"/>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78" name="Freeform 9"/>
          <p:cNvSpPr>
            <a:spLocks/>
          </p:cNvSpPr>
          <p:nvPr/>
        </p:nvSpPr>
        <p:spPr bwMode="auto">
          <a:xfrm>
            <a:off x="4975578" y="2282898"/>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79" name="Freeform 13"/>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80" name="Freeform 15"/>
          <p:cNvSpPr>
            <a:spLocks/>
          </p:cNvSpPr>
          <p:nvPr/>
        </p:nvSpPr>
        <p:spPr bwMode="auto">
          <a:xfrm>
            <a:off x="5590822" y="4311650"/>
            <a:ext cx="891822"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81" name="Freeform 18"/>
          <p:cNvSpPr>
            <a:spLocks/>
          </p:cNvSpPr>
          <p:nvPr/>
        </p:nvSpPr>
        <p:spPr bwMode="auto">
          <a:xfrm>
            <a:off x="2105380" y="2562225"/>
            <a:ext cx="780345"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82" name="Freeform 19"/>
          <p:cNvSpPr>
            <a:spLocks/>
          </p:cNvSpPr>
          <p:nvPr/>
        </p:nvSpPr>
        <p:spPr bwMode="auto">
          <a:xfrm>
            <a:off x="3325989" y="2452761"/>
            <a:ext cx="681566"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83" name="Freeform 20"/>
          <p:cNvSpPr>
            <a:spLocks/>
          </p:cNvSpPr>
          <p:nvPr/>
        </p:nvSpPr>
        <p:spPr bwMode="auto">
          <a:xfrm>
            <a:off x="3436060" y="3003623"/>
            <a:ext cx="715433"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84" name="Freeform 21"/>
          <p:cNvSpPr>
            <a:spLocks/>
          </p:cNvSpPr>
          <p:nvPr/>
        </p:nvSpPr>
        <p:spPr bwMode="auto">
          <a:xfrm>
            <a:off x="3341512" y="3521076"/>
            <a:ext cx="685800"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85" name="Freeform 22"/>
          <p:cNvSpPr>
            <a:spLocks/>
          </p:cNvSpPr>
          <p:nvPr/>
        </p:nvSpPr>
        <p:spPr bwMode="auto">
          <a:xfrm>
            <a:off x="3602570" y="3660848"/>
            <a:ext cx="1365956"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86" name="Freeform 23"/>
          <p:cNvSpPr>
            <a:spLocks/>
          </p:cNvSpPr>
          <p:nvPr/>
        </p:nvSpPr>
        <p:spPr bwMode="auto">
          <a:xfrm>
            <a:off x="6170792"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87" name="Freeform 24"/>
          <p:cNvSpPr>
            <a:spLocks/>
          </p:cNvSpPr>
          <p:nvPr/>
        </p:nvSpPr>
        <p:spPr bwMode="auto">
          <a:xfrm>
            <a:off x="6661893"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88" name="Freeform 41"/>
          <p:cNvSpPr>
            <a:spLocks/>
          </p:cNvSpPr>
          <p:nvPr/>
        </p:nvSpPr>
        <p:spPr bwMode="auto">
          <a:xfrm>
            <a:off x="2957697" y="2794073"/>
            <a:ext cx="550333"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89" name="Freeform 42"/>
          <p:cNvSpPr>
            <a:spLocks/>
          </p:cNvSpPr>
          <p:nvPr/>
        </p:nvSpPr>
        <p:spPr bwMode="auto">
          <a:xfrm>
            <a:off x="2343861" y="1709741"/>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90" name="Freeform 43"/>
          <p:cNvSpPr>
            <a:spLocks/>
          </p:cNvSpPr>
          <p:nvPr/>
        </p:nvSpPr>
        <p:spPr bwMode="auto">
          <a:xfrm>
            <a:off x="2168878" y="2035248"/>
            <a:ext cx="78316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91" name="Freeform 44"/>
          <p:cNvSpPr>
            <a:spLocks/>
          </p:cNvSpPr>
          <p:nvPr/>
        </p:nvSpPr>
        <p:spPr bwMode="auto">
          <a:xfrm>
            <a:off x="2806700" y="1833636"/>
            <a:ext cx="585611"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92" name="Freeform 45"/>
          <p:cNvSpPr>
            <a:spLocks/>
          </p:cNvSpPr>
          <p:nvPr/>
        </p:nvSpPr>
        <p:spPr bwMode="auto">
          <a:xfrm>
            <a:off x="3053645" y="1857375"/>
            <a:ext cx="996244"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93" name="Freeform 46"/>
          <p:cNvSpPr>
            <a:spLocks/>
          </p:cNvSpPr>
          <p:nvPr/>
        </p:nvSpPr>
        <p:spPr bwMode="auto">
          <a:xfrm>
            <a:off x="2452516" y="2662311"/>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94" name="Freeform 47"/>
          <p:cNvSpPr>
            <a:spLocks/>
          </p:cNvSpPr>
          <p:nvPr/>
        </p:nvSpPr>
        <p:spPr bwMode="auto">
          <a:xfrm>
            <a:off x="2777103" y="3444875"/>
            <a:ext cx="658989"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95" name="Freeform 48"/>
          <p:cNvSpPr>
            <a:spLocks/>
          </p:cNvSpPr>
          <p:nvPr/>
        </p:nvSpPr>
        <p:spPr bwMode="auto">
          <a:xfrm>
            <a:off x="4607283" y="1981273"/>
            <a:ext cx="643467"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96" name="Freeform 50"/>
          <p:cNvSpPr>
            <a:spLocks/>
          </p:cNvSpPr>
          <p:nvPr/>
        </p:nvSpPr>
        <p:spPr bwMode="auto">
          <a:xfrm>
            <a:off x="5127978" y="2855913"/>
            <a:ext cx="39087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4297" name="Group 109"/>
          <p:cNvGrpSpPr>
            <a:grpSpLocks/>
          </p:cNvGrpSpPr>
          <p:nvPr/>
        </p:nvGrpSpPr>
        <p:grpSpPr bwMode="auto">
          <a:xfrm>
            <a:off x="4903612" y="3009908"/>
            <a:ext cx="1528233" cy="1635125"/>
            <a:chOff x="3475" y="1896"/>
            <a:chExt cx="1083" cy="1030"/>
          </a:xfrm>
        </p:grpSpPr>
        <p:sp>
          <p:nvSpPr>
            <p:cNvPr id="54358" name="Freeform 16" descr="20%"/>
            <p:cNvSpPr>
              <a:spLocks/>
            </p:cNvSpPr>
            <p:nvPr/>
          </p:nvSpPr>
          <p:spPr bwMode="auto">
            <a:xfrm>
              <a:off x="4244" y="1896"/>
              <a:ext cx="314" cy="293"/>
            </a:xfrm>
            <a:custGeom>
              <a:avLst/>
              <a:gdLst>
                <a:gd name="T0" fmla="*/ 2728 w 61"/>
                <a:gd name="T1" fmla="*/ 0 h 60"/>
                <a:gd name="T2" fmla="*/ 2728 w 61"/>
                <a:gd name="T3" fmla="*/ 356 h 60"/>
                <a:gd name="T4" fmla="*/ 2862 w 61"/>
                <a:gd name="T5" fmla="*/ 571 h 60"/>
                <a:gd name="T6" fmla="*/ 2594 w 61"/>
                <a:gd name="T7" fmla="*/ 1504 h 60"/>
                <a:gd name="T8" fmla="*/ 2594 w 61"/>
                <a:gd name="T9" fmla="*/ 1738 h 60"/>
                <a:gd name="T10" fmla="*/ 2466 w 61"/>
                <a:gd name="T11" fmla="*/ 2217 h 60"/>
                <a:gd name="T12" fmla="*/ 2038 w 61"/>
                <a:gd name="T13" fmla="*/ 2554 h 60"/>
                <a:gd name="T14" fmla="*/ 1776 w 61"/>
                <a:gd name="T15" fmla="*/ 2671 h 60"/>
                <a:gd name="T16" fmla="*/ 1508 w 61"/>
                <a:gd name="T17" fmla="*/ 2788 h 60"/>
                <a:gd name="T18" fmla="*/ 1354 w 61"/>
                <a:gd name="T19" fmla="*/ 3028 h 60"/>
                <a:gd name="T20" fmla="*/ 1220 w 61"/>
                <a:gd name="T21" fmla="*/ 3506 h 60"/>
                <a:gd name="T22" fmla="*/ 824 w 61"/>
                <a:gd name="T23" fmla="*/ 3506 h 60"/>
                <a:gd name="T24" fmla="*/ 556 w 61"/>
                <a:gd name="T25" fmla="*/ 3960 h 60"/>
                <a:gd name="T26" fmla="*/ 556 w 61"/>
                <a:gd name="T27" fmla="*/ 4434 h 60"/>
                <a:gd name="T28" fmla="*/ 263 w 61"/>
                <a:gd name="T29" fmla="*/ 4771 h 60"/>
                <a:gd name="T30" fmla="*/ 0 w 61"/>
                <a:gd name="T31" fmla="*/ 5010 h 60"/>
                <a:gd name="T32" fmla="*/ 0 w 61"/>
                <a:gd name="T33" fmla="*/ 5367 h 60"/>
                <a:gd name="T34" fmla="*/ 396 w 61"/>
                <a:gd name="T35" fmla="*/ 5938 h 60"/>
                <a:gd name="T36" fmla="*/ 824 w 61"/>
                <a:gd name="T37" fmla="*/ 6295 h 60"/>
                <a:gd name="T38" fmla="*/ 1086 w 61"/>
                <a:gd name="T39" fmla="*/ 6295 h 60"/>
                <a:gd name="T40" fmla="*/ 1086 w 61"/>
                <a:gd name="T41" fmla="*/ 6417 h 60"/>
                <a:gd name="T42" fmla="*/ 1354 w 61"/>
                <a:gd name="T43" fmla="*/ 6417 h 60"/>
                <a:gd name="T44" fmla="*/ 1354 w 61"/>
                <a:gd name="T45" fmla="*/ 6632 h 60"/>
                <a:gd name="T46" fmla="*/ 2038 w 61"/>
                <a:gd name="T47" fmla="*/ 6988 h 60"/>
                <a:gd name="T48" fmla="*/ 2466 w 61"/>
                <a:gd name="T49" fmla="*/ 6866 h 60"/>
                <a:gd name="T50" fmla="*/ 2594 w 61"/>
                <a:gd name="T51" fmla="*/ 6632 h 60"/>
                <a:gd name="T52" fmla="*/ 2862 w 61"/>
                <a:gd name="T53" fmla="*/ 6866 h 60"/>
                <a:gd name="T54" fmla="*/ 3418 w 61"/>
                <a:gd name="T55" fmla="*/ 6632 h 60"/>
                <a:gd name="T56" fmla="*/ 3552 w 61"/>
                <a:gd name="T57" fmla="*/ 6417 h 60"/>
                <a:gd name="T58" fmla="*/ 4082 w 61"/>
                <a:gd name="T59" fmla="*/ 6177 h 60"/>
                <a:gd name="T60" fmla="*/ 4504 w 61"/>
                <a:gd name="T61" fmla="*/ 5938 h 60"/>
                <a:gd name="T62" fmla="*/ 4504 w 61"/>
                <a:gd name="T63" fmla="*/ 5582 h 60"/>
                <a:gd name="T64" fmla="*/ 5194 w 61"/>
                <a:gd name="T65" fmla="*/ 3721 h 60"/>
                <a:gd name="T66" fmla="*/ 5456 w 61"/>
                <a:gd name="T67" fmla="*/ 3838 h 60"/>
                <a:gd name="T68" fmla="*/ 5590 w 61"/>
                <a:gd name="T69" fmla="*/ 4078 h 60"/>
                <a:gd name="T70" fmla="*/ 5987 w 61"/>
                <a:gd name="T71" fmla="*/ 3721 h 60"/>
                <a:gd name="T72" fmla="*/ 6280 w 61"/>
                <a:gd name="T73" fmla="*/ 3150 h 60"/>
                <a:gd name="T74" fmla="*/ 6676 w 61"/>
                <a:gd name="T75" fmla="*/ 2910 h 60"/>
                <a:gd name="T76" fmla="*/ 6970 w 61"/>
                <a:gd name="T77" fmla="*/ 2671 h 60"/>
                <a:gd name="T78" fmla="*/ 7104 w 61"/>
                <a:gd name="T79" fmla="*/ 2339 h 60"/>
                <a:gd name="T80" fmla="*/ 7104 w 61"/>
                <a:gd name="T81" fmla="*/ 2217 h 60"/>
                <a:gd name="T82" fmla="*/ 7104 w 61"/>
                <a:gd name="T83" fmla="*/ 1738 h 60"/>
                <a:gd name="T84" fmla="*/ 8056 w 61"/>
                <a:gd name="T85" fmla="*/ 2217 h 60"/>
                <a:gd name="T86" fmla="*/ 8190 w 61"/>
                <a:gd name="T87" fmla="*/ 2217 h 60"/>
                <a:gd name="T88" fmla="*/ 8056 w 61"/>
                <a:gd name="T89" fmla="*/ 1504 h 60"/>
                <a:gd name="T90" fmla="*/ 7922 w 61"/>
                <a:gd name="T91" fmla="*/ 1289 h 60"/>
                <a:gd name="T92" fmla="*/ 7629 w 61"/>
                <a:gd name="T93" fmla="*/ 1289 h 60"/>
                <a:gd name="T94" fmla="*/ 6970 w 61"/>
                <a:gd name="T95" fmla="*/ 1406 h 60"/>
                <a:gd name="T96" fmla="*/ 6676 w 61"/>
                <a:gd name="T97" fmla="*/ 1621 h 60"/>
                <a:gd name="T98" fmla="*/ 6280 w 61"/>
                <a:gd name="T99" fmla="*/ 1504 h 60"/>
                <a:gd name="T100" fmla="*/ 6146 w 61"/>
                <a:gd name="T101" fmla="*/ 1738 h 60"/>
                <a:gd name="T102" fmla="*/ 5724 w 61"/>
                <a:gd name="T103" fmla="*/ 1978 h 60"/>
                <a:gd name="T104" fmla="*/ 5328 w 61"/>
                <a:gd name="T105" fmla="*/ 2339 h 60"/>
                <a:gd name="T106" fmla="*/ 4900 w 61"/>
                <a:gd name="T107" fmla="*/ 1504 h 60"/>
                <a:gd name="T108" fmla="*/ 2862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59" name="Freeform 49" descr="20%"/>
            <p:cNvSpPr>
              <a:spLocks/>
            </p:cNvSpPr>
            <p:nvPr/>
          </p:nvSpPr>
          <p:spPr bwMode="auto">
            <a:xfrm>
              <a:off x="3475" y="2604"/>
              <a:ext cx="394" cy="322"/>
            </a:xfrm>
            <a:custGeom>
              <a:avLst/>
              <a:gdLst>
                <a:gd name="T0" fmla="*/ 5501 w 77"/>
                <a:gd name="T1" fmla="*/ 117 h 66"/>
                <a:gd name="T2" fmla="*/ 5890 w 77"/>
                <a:gd name="T3" fmla="*/ 1166 h 66"/>
                <a:gd name="T4" fmla="*/ 5762 w 77"/>
                <a:gd name="T5" fmla="*/ 1498 h 66"/>
                <a:gd name="T6" fmla="*/ 5368 w 77"/>
                <a:gd name="T7" fmla="*/ 2547 h 66"/>
                <a:gd name="T8" fmla="*/ 8561 w 77"/>
                <a:gd name="T9" fmla="*/ 3830 h 66"/>
                <a:gd name="T10" fmla="*/ 8561 w 77"/>
                <a:gd name="T11" fmla="*/ 4640 h 66"/>
                <a:gd name="T12" fmla="*/ 8433 w 77"/>
                <a:gd name="T13" fmla="*/ 5235 h 66"/>
                <a:gd name="T14" fmla="*/ 7778 w 77"/>
                <a:gd name="T15" fmla="*/ 5118 h 66"/>
                <a:gd name="T16" fmla="*/ 7517 w 77"/>
                <a:gd name="T17" fmla="*/ 5689 h 66"/>
                <a:gd name="T18" fmla="*/ 8300 w 77"/>
                <a:gd name="T19" fmla="*/ 5572 h 66"/>
                <a:gd name="T20" fmla="*/ 8852 w 77"/>
                <a:gd name="T21" fmla="*/ 5450 h 66"/>
                <a:gd name="T22" fmla="*/ 8561 w 77"/>
                <a:gd name="T23" fmla="*/ 5689 h 66"/>
                <a:gd name="T24" fmla="*/ 8852 w 77"/>
                <a:gd name="T25" fmla="*/ 5928 h 66"/>
                <a:gd name="T26" fmla="*/ 9502 w 77"/>
                <a:gd name="T27" fmla="*/ 5450 h 66"/>
                <a:gd name="T28" fmla="*/ 9922 w 77"/>
                <a:gd name="T29" fmla="*/ 5572 h 66"/>
                <a:gd name="T30" fmla="*/ 9794 w 77"/>
                <a:gd name="T31" fmla="*/ 5928 h 66"/>
                <a:gd name="T32" fmla="*/ 9113 w 77"/>
                <a:gd name="T33" fmla="*/ 6499 h 66"/>
                <a:gd name="T34" fmla="*/ 9502 w 77"/>
                <a:gd name="T35" fmla="*/ 6972 h 66"/>
                <a:gd name="T36" fmla="*/ 10316 w 77"/>
                <a:gd name="T37" fmla="*/ 7547 h 66"/>
                <a:gd name="T38" fmla="*/ 9502 w 77"/>
                <a:gd name="T39" fmla="*/ 7308 h 66"/>
                <a:gd name="T40" fmla="*/ 8561 w 77"/>
                <a:gd name="T41" fmla="*/ 6855 h 66"/>
                <a:gd name="T42" fmla="*/ 8167 w 77"/>
                <a:gd name="T43" fmla="*/ 7186 h 66"/>
                <a:gd name="T44" fmla="*/ 8039 w 77"/>
                <a:gd name="T45" fmla="*/ 7547 h 66"/>
                <a:gd name="T46" fmla="*/ 7645 w 77"/>
                <a:gd name="T47" fmla="*/ 7308 h 66"/>
                <a:gd name="T48" fmla="*/ 7225 w 77"/>
                <a:gd name="T49" fmla="*/ 7308 h 66"/>
                <a:gd name="T50" fmla="*/ 6570 w 77"/>
                <a:gd name="T51" fmla="*/ 7426 h 66"/>
                <a:gd name="T52" fmla="*/ 5501 w 77"/>
                <a:gd name="T53" fmla="*/ 6855 h 66"/>
                <a:gd name="T54" fmla="*/ 5081 w 77"/>
                <a:gd name="T55" fmla="*/ 6616 h 66"/>
                <a:gd name="T56" fmla="*/ 4948 w 77"/>
                <a:gd name="T57" fmla="*/ 6499 h 66"/>
                <a:gd name="T58" fmla="*/ 4554 w 77"/>
                <a:gd name="T59" fmla="*/ 6381 h 66"/>
                <a:gd name="T60" fmla="*/ 4426 w 77"/>
                <a:gd name="T61" fmla="*/ 6259 h 66"/>
                <a:gd name="T62" fmla="*/ 4165 w 77"/>
                <a:gd name="T63" fmla="*/ 6738 h 66"/>
                <a:gd name="T64" fmla="*/ 2016 w 77"/>
                <a:gd name="T65" fmla="*/ 6499 h 66"/>
                <a:gd name="T66" fmla="*/ 522 w 77"/>
                <a:gd name="T67" fmla="*/ 6381 h 66"/>
                <a:gd name="T68" fmla="*/ 681 w 77"/>
                <a:gd name="T69" fmla="*/ 6167 h 66"/>
                <a:gd name="T70" fmla="*/ 814 w 77"/>
                <a:gd name="T71" fmla="*/ 5333 h 66"/>
                <a:gd name="T72" fmla="*/ 814 w 77"/>
                <a:gd name="T73" fmla="*/ 4879 h 66"/>
                <a:gd name="T74" fmla="*/ 1202 w 77"/>
                <a:gd name="T75" fmla="*/ 4308 h 66"/>
                <a:gd name="T76" fmla="*/ 942 w 77"/>
                <a:gd name="T77" fmla="*/ 3474 h 66"/>
                <a:gd name="T78" fmla="*/ 814 w 77"/>
                <a:gd name="T79" fmla="*/ 3259 h 66"/>
                <a:gd name="T80" fmla="*/ 522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2"/>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60" name="Freeform 55" descr="20%"/>
            <p:cNvSpPr>
              <a:spLocks/>
            </p:cNvSpPr>
            <p:nvPr/>
          </p:nvSpPr>
          <p:spPr bwMode="auto">
            <a:xfrm>
              <a:off x="3665"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4298" name="Freeform 56"/>
          <p:cNvSpPr>
            <a:spLocks/>
          </p:cNvSpPr>
          <p:nvPr/>
        </p:nvSpPr>
        <p:spPr bwMode="auto">
          <a:xfrm>
            <a:off x="6114350" y="2732161"/>
            <a:ext cx="568677"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299" name="Freeform 57"/>
          <p:cNvSpPr>
            <a:spLocks/>
          </p:cNvSpPr>
          <p:nvPr/>
        </p:nvSpPr>
        <p:spPr bwMode="auto">
          <a:xfrm>
            <a:off x="5923845" y="3127448"/>
            <a:ext cx="73801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00" name="Freeform 4"/>
          <p:cNvSpPr>
            <a:spLocks/>
          </p:cNvSpPr>
          <p:nvPr/>
        </p:nvSpPr>
        <p:spPr bwMode="auto">
          <a:xfrm>
            <a:off x="3962436" y="2794000"/>
            <a:ext cx="805745"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01" name="Freeform 6"/>
          <p:cNvSpPr>
            <a:spLocks/>
          </p:cNvSpPr>
          <p:nvPr/>
        </p:nvSpPr>
        <p:spPr bwMode="auto">
          <a:xfrm>
            <a:off x="4020259" y="3590925"/>
            <a:ext cx="839611"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02" name="Freeform 8"/>
          <p:cNvSpPr>
            <a:spLocks/>
          </p:cNvSpPr>
          <p:nvPr/>
        </p:nvSpPr>
        <p:spPr bwMode="auto">
          <a:xfrm>
            <a:off x="4731461"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03" name="Freeform 10"/>
          <p:cNvSpPr>
            <a:spLocks/>
          </p:cNvSpPr>
          <p:nvPr/>
        </p:nvSpPr>
        <p:spPr bwMode="auto">
          <a:xfrm>
            <a:off x="5343915" y="3265492"/>
            <a:ext cx="71966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04" name="Freeform 11"/>
          <p:cNvSpPr>
            <a:spLocks/>
          </p:cNvSpPr>
          <p:nvPr/>
        </p:nvSpPr>
        <p:spPr bwMode="auto">
          <a:xfrm>
            <a:off x="5280381" y="3560769"/>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05" name="Freeform 12"/>
          <p:cNvSpPr>
            <a:spLocks/>
          </p:cNvSpPr>
          <p:nvPr/>
        </p:nvSpPr>
        <p:spPr bwMode="auto">
          <a:xfrm>
            <a:off x="5489259" y="3824288"/>
            <a:ext cx="376767"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06" name="Freeform 14"/>
          <p:cNvSpPr>
            <a:spLocks/>
          </p:cNvSpPr>
          <p:nvPr/>
        </p:nvSpPr>
        <p:spPr bwMode="auto">
          <a:xfrm>
            <a:off x="5844823"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07" name="Freeform 17"/>
          <p:cNvSpPr>
            <a:spLocks/>
          </p:cNvSpPr>
          <p:nvPr/>
        </p:nvSpPr>
        <p:spPr bwMode="auto">
          <a:xfrm>
            <a:off x="4844359" y="3660776"/>
            <a:ext cx="486833"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4308" name="Group 25"/>
          <p:cNvGrpSpPr>
            <a:grpSpLocks/>
          </p:cNvGrpSpPr>
          <p:nvPr/>
        </p:nvGrpSpPr>
        <p:grpSpPr bwMode="auto">
          <a:xfrm>
            <a:off x="1027325" y="3886200"/>
            <a:ext cx="1786467" cy="1390650"/>
            <a:chOff x="768" y="2832"/>
            <a:chExt cx="1203" cy="876"/>
          </a:xfrm>
        </p:grpSpPr>
        <p:sp>
          <p:nvSpPr>
            <p:cNvPr id="54343" name="Freeform 26"/>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44" name="Freeform 27"/>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45" name="Freeform 28"/>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46" name="Freeform 29"/>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47" name="Freeform 30"/>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48" name="Freeform 31"/>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49" name="Freeform 32"/>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50" name="Freeform 33"/>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51" name="Freeform 34"/>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52" name="Freeform 35"/>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53" name="Freeform 36"/>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54" name="Freeform 37"/>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55" name="Freeform 38"/>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56" name="Freeform 39"/>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57" name="Freeform 40"/>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grpSp>
        <p:nvGrpSpPr>
          <p:cNvPr id="54309" name="Group 51"/>
          <p:cNvGrpSpPr>
            <a:grpSpLocks/>
          </p:cNvGrpSpPr>
          <p:nvPr/>
        </p:nvGrpSpPr>
        <p:grpSpPr bwMode="auto">
          <a:xfrm>
            <a:off x="5177371" y="2197100"/>
            <a:ext cx="738011" cy="742950"/>
            <a:chOff x="3562" y="1636"/>
            <a:chExt cx="497" cy="468"/>
          </a:xfrm>
        </p:grpSpPr>
        <p:sp>
          <p:nvSpPr>
            <p:cNvPr id="54341" name="Freeform 52"/>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42" name="Freeform 53"/>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4310" name="Freeform 54"/>
          <p:cNvSpPr>
            <a:spLocks/>
          </p:cNvSpPr>
          <p:nvPr/>
        </p:nvSpPr>
        <p:spPr bwMode="auto">
          <a:xfrm>
            <a:off x="5475111" y="2917898"/>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11" name="Freeform 58"/>
          <p:cNvSpPr>
            <a:spLocks/>
          </p:cNvSpPr>
          <p:nvPr/>
        </p:nvSpPr>
        <p:spPr bwMode="auto">
          <a:xfrm>
            <a:off x="5974644" y="3730631"/>
            <a:ext cx="498123"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12" name="Freeform 59"/>
          <p:cNvSpPr>
            <a:spLocks/>
          </p:cNvSpPr>
          <p:nvPr/>
        </p:nvSpPr>
        <p:spPr bwMode="auto">
          <a:xfrm>
            <a:off x="5748867" y="3784600"/>
            <a:ext cx="530578"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13" name="Freeform 60"/>
          <p:cNvSpPr>
            <a:spLocks/>
          </p:cNvSpPr>
          <p:nvPr/>
        </p:nvSpPr>
        <p:spPr bwMode="auto">
          <a:xfrm>
            <a:off x="6248436" y="3041650"/>
            <a:ext cx="45014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14" name="Freeform 61"/>
          <p:cNvSpPr>
            <a:spLocks/>
          </p:cNvSpPr>
          <p:nvPr/>
        </p:nvSpPr>
        <p:spPr bwMode="auto">
          <a:xfrm>
            <a:off x="6589889" y="3017911"/>
            <a:ext cx="108656"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15" name="Freeform 62"/>
          <p:cNvSpPr>
            <a:spLocks/>
          </p:cNvSpPr>
          <p:nvPr/>
        </p:nvSpPr>
        <p:spPr bwMode="auto">
          <a:xfrm>
            <a:off x="6618111" y="2802011"/>
            <a:ext cx="13687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16" name="Freeform 63"/>
          <p:cNvSpPr>
            <a:spLocks/>
          </p:cNvSpPr>
          <p:nvPr/>
        </p:nvSpPr>
        <p:spPr bwMode="auto">
          <a:xfrm>
            <a:off x="6740915" y="2654373"/>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17" name="Freeform 64"/>
          <p:cNvSpPr>
            <a:spLocks/>
          </p:cNvSpPr>
          <p:nvPr/>
        </p:nvSpPr>
        <p:spPr bwMode="auto">
          <a:xfrm>
            <a:off x="6733822"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18" name="Freeform 65"/>
          <p:cNvSpPr>
            <a:spLocks/>
          </p:cNvSpPr>
          <p:nvPr/>
        </p:nvSpPr>
        <p:spPr bwMode="auto">
          <a:xfrm>
            <a:off x="6886222" y="2638425"/>
            <a:ext cx="8607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19" name="Freeform 66"/>
          <p:cNvSpPr>
            <a:spLocks/>
          </p:cNvSpPr>
          <p:nvPr/>
        </p:nvSpPr>
        <p:spPr bwMode="auto">
          <a:xfrm>
            <a:off x="6791678"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20" name="Freeform 67"/>
          <p:cNvSpPr>
            <a:spLocks/>
          </p:cNvSpPr>
          <p:nvPr/>
        </p:nvSpPr>
        <p:spPr bwMode="auto">
          <a:xfrm>
            <a:off x="6842478" y="1887611"/>
            <a:ext cx="354188"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4321" name="Group 68"/>
          <p:cNvGrpSpPr>
            <a:grpSpLocks/>
          </p:cNvGrpSpPr>
          <p:nvPr/>
        </p:nvGrpSpPr>
        <p:grpSpPr bwMode="auto">
          <a:xfrm>
            <a:off x="2808148" y="4589463"/>
            <a:ext cx="928511" cy="635000"/>
            <a:chOff x="1991" y="3321"/>
            <a:chExt cx="361" cy="231"/>
          </a:xfrm>
        </p:grpSpPr>
        <p:sp>
          <p:nvSpPr>
            <p:cNvPr id="54333" name="Freeform 69"/>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accent2"/>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34" name="Freeform 70"/>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accent2"/>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35" name="Freeform 71"/>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accent2"/>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36" name="Freeform 72"/>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accent2"/>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37" name="Freeform 73"/>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accent2"/>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38" name="Freeform 74"/>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accent2"/>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39" name="Freeform 75"/>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accent2"/>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4340" name="Freeform 76"/>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accent2"/>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4324" name="Rectangle 101"/>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4325" name="Rectangle 102"/>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4326" name="Rectangle 103"/>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4327" name="Rectangle 104"/>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4328" name="Rectangle 105"/>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4329" name="Rectangle 106"/>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4330" name="Rectangle 107"/>
          <p:cNvSpPr>
            <a:spLocks noChangeArrowheads="1"/>
          </p:cNvSpPr>
          <p:nvPr/>
        </p:nvSpPr>
        <p:spPr bwMode="auto">
          <a:xfrm>
            <a:off x="395111" y="5892800"/>
            <a:ext cx="6354234"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4331" name="Rectangle 108"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2"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Data       &lt;10%        10%–14%        15-19%            20-24%           25-29%            ≥30%</a:t>
            </a:r>
          </a:p>
        </p:txBody>
      </p:sp>
      <p:sp>
        <p:nvSpPr>
          <p:cNvPr id="89" name="TextBox 88">
            <a:extLst>
              <a:ext uri="{FF2B5EF4-FFF2-40B4-BE49-F238E27FC236}">
                <a16:creationId xmlns:a16="http://schemas.microsoft.com/office/drawing/2014/main" xmlns="" id="{02D11E36-676A-4695-B3E1-764305CEA1CA}"/>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2005</a:t>
            </a:r>
          </a:p>
        </p:txBody>
      </p:sp>
      <p:sp>
        <p:nvSpPr>
          <p:cNvPr id="93" name="Rectangle 117">
            <a:extLst>
              <a:ext uri="{FF2B5EF4-FFF2-40B4-BE49-F238E27FC236}">
                <a16:creationId xmlns:a16="http://schemas.microsoft.com/office/drawing/2014/main" xmlns="" id="{34073092-4F1F-49B3-A70E-B234C22D0785}"/>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12980740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298" name="Group 2"/>
          <p:cNvGrpSpPr>
            <a:grpSpLocks/>
          </p:cNvGrpSpPr>
          <p:nvPr/>
        </p:nvGrpSpPr>
        <p:grpSpPr bwMode="auto">
          <a:xfrm>
            <a:off x="1027289" y="1709738"/>
            <a:ext cx="6169378" cy="3567112"/>
            <a:chOff x="728" y="1077"/>
            <a:chExt cx="4372" cy="2247"/>
          </a:xfrm>
        </p:grpSpPr>
        <p:sp>
          <p:nvSpPr>
            <p:cNvPr id="55310" name="Freeform 3"/>
            <p:cNvSpPr>
              <a:spLocks/>
            </p:cNvSpPr>
            <p:nvPr/>
          </p:nvSpPr>
          <p:spPr bwMode="auto">
            <a:xfrm>
              <a:off x="2844" y="1262"/>
              <a:ext cx="456" cy="269"/>
            </a:xfrm>
            <a:custGeom>
              <a:avLst/>
              <a:gdLst>
                <a:gd name="T0" fmla="*/ 0 w 89"/>
                <a:gd name="T1" fmla="*/ 5957 h 55"/>
                <a:gd name="T2" fmla="*/ 681 w 89"/>
                <a:gd name="T3" fmla="*/ 0 h 55"/>
                <a:gd name="T4" fmla="*/ 5908 w 89"/>
                <a:gd name="T5" fmla="*/ 357 h 55"/>
                <a:gd name="T6" fmla="*/ 11026 w 89"/>
                <a:gd name="T7" fmla="*/ 479 h 55"/>
                <a:gd name="T8" fmla="*/ 11026 w 89"/>
                <a:gd name="T9" fmla="*/ 572 h 55"/>
                <a:gd name="T10" fmla="*/ 11159 w 89"/>
                <a:gd name="T11" fmla="*/ 1052 h 55"/>
                <a:gd name="T12" fmla="*/ 11159 w 89"/>
                <a:gd name="T13" fmla="*/ 1174 h 55"/>
                <a:gd name="T14" fmla="*/ 11026 w 89"/>
                <a:gd name="T15" fmla="*/ 1531 h 55"/>
                <a:gd name="T16" fmla="*/ 11026 w 89"/>
                <a:gd name="T17" fmla="*/ 2103 h 55"/>
                <a:gd name="T18" fmla="*/ 11287 w 89"/>
                <a:gd name="T19" fmla="*/ 2680 h 55"/>
                <a:gd name="T20" fmla="*/ 11446 w 89"/>
                <a:gd name="T21" fmla="*/ 2920 h 55"/>
                <a:gd name="T22" fmla="*/ 11579 w 89"/>
                <a:gd name="T23" fmla="*/ 3517 h 55"/>
                <a:gd name="T24" fmla="*/ 11579 w 89"/>
                <a:gd name="T25" fmla="*/ 4451 h 55"/>
                <a:gd name="T26" fmla="*/ 11707 w 89"/>
                <a:gd name="T27" fmla="*/ 4690 h 55"/>
                <a:gd name="T28" fmla="*/ 11707 w 89"/>
                <a:gd name="T29" fmla="*/ 5023 h 55"/>
                <a:gd name="T30" fmla="*/ 11707 w 89"/>
                <a:gd name="T31" fmla="*/ 5145 h 55"/>
                <a:gd name="T32" fmla="*/ 11969 w 89"/>
                <a:gd name="T33" fmla="*/ 5957 h 55"/>
                <a:gd name="T34" fmla="*/ 11969 w 89"/>
                <a:gd name="T35" fmla="*/ 6197 h 55"/>
                <a:gd name="T36" fmla="*/ 11969 w 89"/>
                <a:gd name="T37" fmla="*/ 6436 h 55"/>
                <a:gd name="T38" fmla="*/ 0 w 89"/>
                <a:gd name="T39" fmla="*/ 5957 h 55"/>
                <a:gd name="T40" fmla="*/ 0 w 89"/>
                <a:gd name="T41" fmla="*/ 595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11" name="Freeform 4"/>
            <p:cNvSpPr>
              <a:spLocks/>
            </p:cNvSpPr>
            <p:nvPr/>
          </p:nvSpPr>
          <p:spPr bwMode="auto">
            <a:xfrm>
              <a:off x="2824" y="1511"/>
              <a:ext cx="483" cy="312"/>
            </a:xfrm>
            <a:custGeom>
              <a:avLst/>
              <a:gdLst>
                <a:gd name="T0" fmla="*/ 0 w 94"/>
                <a:gd name="T1" fmla="*/ 5918 h 64"/>
                <a:gd name="T2" fmla="*/ 396 w 94"/>
                <a:gd name="T3" fmla="*/ 1974 h 64"/>
                <a:gd name="T4" fmla="*/ 555 w 94"/>
                <a:gd name="T5" fmla="*/ 0 h 64"/>
                <a:gd name="T6" fmla="*/ 12620 w 94"/>
                <a:gd name="T7" fmla="*/ 473 h 64"/>
                <a:gd name="T8" fmla="*/ 12620 w 94"/>
                <a:gd name="T9" fmla="*/ 687 h 64"/>
                <a:gd name="T10" fmla="*/ 12486 w 94"/>
                <a:gd name="T11" fmla="*/ 809 h 64"/>
                <a:gd name="T12" fmla="*/ 12198 w 94"/>
                <a:gd name="T13" fmla="*/ 1165 h 64"/>
                <a:gd name="T14" fmla="*/ 12198 w 94"/>
                <a:gd name="T15" fmla="*/ 1282 h 64"/>
                <a:gd name="T16" fmla="*/ 12753 w 94"/>
                <a:gd name="T17" fmla="*/ 1736 h 64"/>
                <a:gd name="T18" fmla="*/ 12753 w 94"/>
                <a:gd name="T19" fmla="*/ 5324 h 64"/>
                <a:gd name="T20" fmla="*/ 12753 w 94"/>
                <a:gd name="T21" fmla="*/ 5324 h 64"/>
                <a:gd name="T22" fmla="*/ 12486 w 94"/>
                <a:gd name="T23" fmla="*/ 5324 h 64"/>
                <a:gd name="T24" fmla="*/ 12620 w 94"/>
                <a:gd name="T25" fmla="*/ 5441 h 64"/>
                <a:gd name="T26" fmla="*/ 12753 w 94"/>
                <a:gd name="T27" fmla="*/ 5562 h 64"/>
                <a:gd name="T28" fmla="*/ 12620 w 94"/>
                <a:gd name="T29" fmla="*/ 5796 h 64"/>
                <a:gd name="T30" fmla="*/ 12753 w 94"/>
                <a:gd name="T31" fmla="*/ 5918 h 64"/>
                <a:gd name="T32" fmla="*/ 12753 w 94"/>
                <a:gd name="T33" fmla="*/ 6250 h 64"/>
                <a:gd name="T34" fmla="*/ 12620 w 94"/>
                <a:gd name="T35" fmla="*/ 6250 h 64"/>
                <a:gd name="T36" fmla="*/ 12753 w 94"/>
                <a:gd name="T37" fmla="*/ 6489 h 64"/>
                <a:gd name="T38" fmla="*/ 12486 w 94"/>
                <a:gd name="T39" fmla="*/ 6845 h 64"/>
                <a:gd name="T40" fmla="*/ 12753 w 94"/>
                <a:gd name="T41" fmla="*/ 7176 h 64"/>
                <a:gd name="T42" fmla="*/ 12753 w 94"/>
                <a:gd name="T43" fmla="*/ 7415 h 64"/>
                <a:gd name="T44" fmla="*/ 12753 w 94"/>
                <a:gd name="T45" fmla="*/ 7415 h 64"/>
                <a:gd name="T46" fmla="*/ 12358 w 94"/>
                <a:gd name="T47" fmla="*/ 7176 h 64"/>
                <a:gd name="T48" fmla="*/ 11669 w 94"/>
                <a:gd name="T49" fmla="*/ 6845 h 64"/>
                <a:gd name="T50" fmla="*/ 11407 w 94"/>
                <a:gd name="T51" fmla="*/ 6728 h 64"/>
                <a:gd name="T52" fmla="*/ 11114 w 94"/>
                <a:gd name="T53" fmla="*/ 6728 h 64"/>
                <a:gd name="T54" fmla="*/ 10852 w 94"/>
                <a:gd name="T55" fmla="*/ 6937 h 64"/>
                <a:gd name="T56" fmla="*/ 10718 w 94"/>
                <a:gd name="T57" fmla="*/ 6937 h 64"/>
                <a:gd name="T58" fmla="*/ 10456 w 94"/>
                <a:gd name="T59" fmla="*/ 6937 h 64"/>
                <a:gd name="T60" fmla="*/ 10323 w 94"/>
                <a:gd name="T61" fmla="*/ 6606 h 64"/>
                <a:gd name="T62" fmla="*/ 10164 w 94"/>
                <a:gd name="T63" fmla="*/ 6489 h 64"/>
                <a:gd name="T64" fmla="*/ 9902 w 94"/>
                <a:gd name="T65" fmla="*/ 6606 h 64"/>
                <a:gd name="T66" fmla="*/ 9634 w 94"/>
                <a:gd name="T67" fmla="*/ 6606 h 64"/>
                <a:gd name="T68" fmla="*/ 9372 w 94"/>
                <a:gd name="T69" fmla="*/ 6250 h 64"/>
                <a:gd name="T70" fmla="*/ 0 w 94"/>
                <a:gd name="T71" fmla="*/ 5918 h 64"/>
                <a:gd name="T72" fmla="*/ 0 w 94"/>
                <a:gd name="T73" fmla="*/ 5918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12" name="Freeform 5"/>
            <p:cNvSpPr>
              <a:spLocks/>
            </p:cNvSpPr>
            <p:nvPr/>
          </p:nvSpPr>
          <p:spPr bwMode="auto">
            <a:xfrm>
              <a:off x="2921" y="2018"/>
              <a:ext cx="512" cy="259"/>
            </a:xfrm>
            <a:custGeom>
              <a:avLst/>
              <a:gdLst>
                <a:gd name="T0" fmla="*/ 394 w 100"/>
                <a:gd name="T1" fmla="*/ 0 h 53"/>
                <a:gd name="T2" fmla="*/ 11955 w 100"/>
                <a:gd name="T3" fmla="*/ 239 h 53"/>
                <a:gd name="T4" fmla="*/ 12739 w 100"/>
                <a:gd name="T5" fmla="*/ 694 h 53"/>
                <a:gd name="T6" fmla="*/ 12477 w 100"/>
                <a:gd name="T7" fmla="*/ 933 h 53"/>
                <a:gd name="T8" fmla="*/ 12477 w 100"/>
                <a:gd name="T9" fmla="*/ 1168 h 53"/>
                <a:gd name="T10" fmla="*/ 12611 w 100"/>
                <a:gd name="T11" fmla="*/ 1407 h 53"/>
                <a:gd name="T12" fmla="*/ 12739 w 100"/>
                <a:gd name="T13" fmla="*/ 1407 h 53"/>
                <a:gd name="T14" fmla="*/ 12897 w 100"/>
                <a:gd name="T15" fmla="*/ 1745 h 53"/>
                <a:gd name="T16" fmla="*/ 13030 w 100"/>
                <a:gd name="T17" fmla="*/ 1862 h 53"/>
                <a:gd name="T18" fmla="*/ 13292 w 100"/>
                <a:gd name="T19" fmla="*/ 1862 h 53"/>
                <a:gd name="T20" fmla="*/ 13292 w 100"/>
                <a:gd name="T21" fmla="*/ 1984 h 53"/>
                <a:gd name="T22" fmla="*/ 13420 w 100"/>
                <a:gd name="T23" fmla="*/ 6187 h 53"/>
                <a:gd name="T24" fmla="*/ 0 w 100"/>
                <a:gd name="T25" fmla="*/ 5947 h 53"/>
                <a:gd name="T26" fmla="*/ 394 w 100"/>
                <a:gd name="T27" fmla="*/ 0 h 53"/>
                <a:gd name="T28" fmla="*/ 394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13" name="Freeform 6"/>
            <p:cNvSpPr>
              <a:spLocks/>
            </p:cNvSpPr>
            <p:nvPr/>
          </p:nvSpPr>
          <p:spPr bwMode="auto">
            <a:xfrm>
              <a:off x="3296"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14" name="Freeform 7"/>
            <p:cNvSpPr>
              <a:spLocks/>
            </p:cNvSpPr>
            <p:nvPr/>
          </p:nvSpPr>
          <p:spPr bwMode="auto">
            <a:xfrm>
              <a:off x="3526" y="1438"/>
              <a:ext cx="364" cy="371"/>
            </a:xfrm>
            <a:custGeom>
              <a:avLst/>
              <a:gdLst>
                <a:gd name="T0" fmla="*/ 3917 w 71"/>
                <a:gd name="T1" fmla="*/ 8723 h 76"/>
                <a:gd name="T2" fmla="*/ 3235 w 71"/>
                <a:gd name="T3" fmla="*/ 8362 h 76"/>
                <a:gd name="T4" fmla="*/ 2968 w 71"/>
                <a:gd name="T5" fmla="*/ 7552 h 76"/>
                <a:gd name="T6" fmla="*/ 3102 w 71"/>
                <a:gd name="T7" fmla="*/ 7342 h 76"/>
                <a:gd name="T8" fmla="*/ 2840 w 71"/>
                <a:gd name="T9" fmla="*/ 6864 h 76"/>
                <a:gd name="T10" fmla="*/ 2840 w 71"/>
                <a:gd name="T11" fmla="*/ 6292 h 76"/>
                <a:gd name="T12" fmla="*/ 2287 w 71"/>
                <a:gd name="T13" fmla="*/ 5814 h 76"/>
                <a:gd name="T14" fmla="*/ 1630 w 71"/>
                <a:gd name="T15" fmla="*/ 5243 h 76"/>
                <a:gd name="T16" fmla="*/ 1077 w 71"/>
                <a:gd name="T17" fmla="*/ 5004 h 76"/>
                <a:gd name="T18" fmla="*/ 948 w 71"/>
                <a:gd name="T19" fmla="*/ 4886 h 76"/>
                <a:gd name="T20" fmla="*/ 395 w 71"/>
                <a:gd name="T21" fmla="*/ 4764 h 76"/>
                <a:gd name="T22" fmla="*/ 133 w 71"/>
                <a:gd name="T23" fmla="*/ 4525 h 76"/>
                <a:gd name="T24" fmla="*/ 261 w 71"/>
                <a:gd name="T25" fmla="*/ 3598 h 76"/>
                <a:gd name="T26" fmla="*/ 395 w 71"/>
                <a:gd name="T27" fmla="*/ 3266 h 76"/>
                <a:gd name="T28" fmla="*/ 0 w 71"/>
                <a:gd name="T29" fmla="*/ 2909 h 76"/>
                <a:gd name="T30" fmla="*/ 133 w 71"/>
                <a:gd name="T31" fmla="*/ 2548 h 76"/>
                <a:gd name="T32" fmla="*/ 682 w 71"/>
                <a:gd name="T33" fmla="*/ 1977 h 76"/>
                <a:gd name="T34" fmla="*/ 948 w 71"/>
                <a:gd name="T35" fmla="*/ 1860 h 76"/>
                <a:gd name="T36" fmla="*/ 948 w 71"/>
                <a:gd name="T37" fmla="*/ 693 h 76"/>
                <a:gd name="T38" fmla="*/ 1210 w 71"/>
                <a:gd name="T39" fmla="*/ 571 h 76"/>
                <a:gd name="T40" fmla="*/ 1758 w 71"/>
                <a:gd name="T41" fmla="*/ 571 h 76"/>
                <a:gd name="T42" fmla="*/ 2968 w 71"/>
                <a:gd name="T43" fmla="*/ 117 h 76"/>
                <a:gd name="T44" fmla="*/ 3235 w 71"/>
                <a:gd name="T45" fmla="*/ 117 h 76"/>
                <a:gd name="T46" fmla="*/ 3102 w 71"/>
                <a:gd name="T47" fmla="*/ 356 h 76"/>
                <a:gd name="T48" fmla="*/ 2968 w 71"/>
                <a:gd name="T49" fmla="*/ 693 h 76"/>
                <a:gd name="T50" fmla="*/ 3496 w 71"/>
                <a:gd name="T51" fmla="*/ 571 h 76"/>
                <a:gd name="T52" fmla="*/ 3784 w 71"/>
                <a:gd name="T53" fmla="*/ 693 h 76"/>
                <a:gd name="T54" fmla="*/ 4178 w 71"/>
                <a:gd name="T55" fmla="*/ 928 h 76"/>
                <a:gd name="T56" fmla="*/ 4312 w 71"/>
                <a:gd name="T57" fmla="*/ 1167 h 76"/>
                <a:gd name="T58" fmla="*/ 5942 w 71"/>
                <a:gd name="T59" fmla="*/ 1504 h 76"/>
                <a:gd name="T60" fmla="*/ 6465 w 71"/>
                <a:gd name="T61" fmla="*/ 1738 h 76"/>
                <a:gd name="T62" fmla="*/ 6726 w 71"/>
                <a:gd name="T63" fmla="*/ 1738 h 76"/>
                <a:gd name="T64" fmla="*/ 6860 w 71"/>
                <a:gd name="T65" fmla="*/ 1738 h 76"/>
                <a:gd name="T66" fmla="*/ 7541 w 71"/>
                <a:gd name="T67" fmla="*/ 1860 h 76"/>
                <a:gd name="T68" fmla="*/ 7541 w 71"/>
                <a:gd name="T69" fmla="*/ 1977 h 76"/>
                <a:gd name="T70" fmla="*/ 7808 w 71"/>
                <a:gd name="T71" fmla="*/ 2099 h 76"/>
                <a:gd name="T72" fmla="*/ 8228 w 71"/>
                <a:gd name="T73" fmla="*/ 2455 h 76"/>
                <a:gd name="T74" fmla="*/ 8095 w 71"/>
                <a:gd name="T75" fmla="*/ 2909 h 76"/>
                <a:gd name="T76" fmla="*/ 8490 w 71"/>
                <a:gd name="T77" fmla="*/ 2909 h 76"/>
                <a:gd name="T78" fmla="*/ 8357 w 71"/>
                <a:gd name="T79" fmla="*/ 3144 h 76"/>
                <a:gd name="T80" fmla="*/ 8623 w 71"/>
                <a:gd name="T81" fmla="*/ 3481 h 76"/>
                <a:gd name="T82" fmla="*/ 8228 w 71"/>
                <a:gd name="T83" fmla="*/ 3837 h 76"/>
                <a:gd name="T84" fmla="*/ 7936 w 71"/>
                <a:gd name="T85" fmla="*/ 4432 h 76"/>
                <a:gd name="T86" fmla="*/ 7936 w 71"/>
                <a:gd name="T87" fmla="*/ 4525 h 76"/>
                <a:gd name="T88" fmla="*/ 8490 w 71"/>
                <a:gd name="T89" fmla="*/ 4076 h 76"/>
                <a:gd name="T90" fmla="*/ 8885 w 71"/>
                <a:gd name="T91" fmla="*/ 3837 h 76"/>
                <a:gd name="T92" fmla="*/ 9172 w 71"/>
                <a:gd name="T93" fmla="*/ 3598 h 76"/>
                <a:gd name="T94" fmla="*/ 9172 w 71"/>
                <a:gd name="T95" fmla="*/ 3266 h 76"/>
                <a:gd name="T96" fmla="*/ 9305 w 71"/>
                <a:gd name="T97" fmla="*/ 3144 h 76"/>
                <a:gd name="T98" fmla="*/ 9438 w 71"/>
                <a:gd name="T99" fmla="*/ 2909 h 76"/>
                <a:gd name="T100" fmla="*/ 9567 w 71"/>
                <a:gd name="T101" fmla="*/ 3027 h 76"/>
                <a:gd name="T102" fmla="*/ 9305 w 71"/>
                <a:gd name="T103" fmla="*/ 3837 h 76"/>
                <a:gd name="T104" fmla="*/ 9172 w 71"/>
                <a:gd name="T105" fmla="*/ 4076 h 76"/>
                <a:gd name="T106" fmla="*/ 8885 w 71"/>
                <a:gd name="T107" fmla="*/ 4647 h 76"/>
                <a:gd name="T108" fmla="*/ 8885 w 71"/>
                <a:gd name="T109" fmla="*/ 5243 h 76"/>
                <a:gd name="T110" fmla="*/ 8623 w 71"/>
                <a:gd name="T111" fmla="*/ 5458 h 76"/>
                <a:gd name="T112" fmla="*/ 8751 w 71"/>
                <a:gd name="T113" fmla="*/ 6292 h 76"/>
                <a:gd name="T114" fmla="*/ 8490 w 71"/>
                <a:gd name="T115" fmla="*/ 6864 h 76"/>
                <a:gd name="T116" fmla="*/ 8751 w 71"/>
                <a:gd name="T117" fmla="*/ 8147 h 76"/>
                <a:gd name="T118" fmla="*/ 8751 w 71"/>
                <a:gd name="T119" fmla="*/ 8269 h 76"/>
                <a:gd name="T120" fmla="*/ 8751 w 71"/>
                <a:gd name="T121" fmla="*/ 8601 h 76"/>
                <a:gd name="T122" fmla="*/ 4050 w 71"/>
                <a:gd name="T123" fmla="*/ 884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15" name="Freeform 8"/>
            <p:cNvSpPr>
              <a:spLocks/>
            </p:cNvSpPr>
            <p:nvPr/>
          </p:nvSpPr>
          <p:spPr bwMode="auto">
            <a:xfrm>
              <a:off x="4060" y="1789"/>
              <a:ext cx="291" cy="307"/>
            </a:xfrm>
            <a:custGeom>
              <a:avLst/>
              <a:gdLst>
                <a:gd name="T0" fmla="*/ 679 w 57"/>
                <a:gd name="T1" fmla="*/ 6364 h 63"/>
                <a:gd name="T2" fmla="*/ 1067 w 57"/>
                <a:gd name="T3" fmla="*/ 6481 h 63"/>
                <a:gd name="T4" fmla="*/ 1327 w 57"/>
                <a:gd name="T5" fmla="*/ 6364 h 63"/>
                <a:gd name="T6" fmla="*/ 1720 w 57"/>
                <a:gd name="T7" fmla="*/ 6837 h 63"/>
                <a:gd name="T8" fmla="*/ 2399 w 57"/>
                <a:gd name="T9" fmla="*/ 6934 h 63"/>
                <a:gd name="T10" fmla="*/ 2920 w 57"/>
                <a:gd name="T11" fmla="*/ 7051 h 63"/>
                <a:gd name="T12" fmla="*/ 3334 w 57"/>
                <a:gd name="T13" fmla="*/ 7051 h 63"/>
                <a:gd name="T14" fmla="*/ 3727 w 57"/>
                <a:gd name="T15" fmla="*/ 7051 h 63"/>
                <a:gd name="T16" fmla="*/ 3860 w 57"/>
                <a:gd name="T17" fmla="*/ 6837 h 63"/>
                <a:gd name="T18" fmla="*/ 4120 w 57"/>
                <a:gd name="T19" fmla="*/ 6837 h 63"/>
                <a:gd name="T20" fmla="*/ 4533 w 57"/>
                <a:gd name="T21" fmla="*/ 7173 h 63"/>
                <a:gd name="T22" fmla="*/ 4794 w 57"/>
                <a:gd name="T23" fmla="*/ 7290 h 63"/>
                <a:gd name="T24" fmla="*/ 5187 w 57"/>
                <a:gd name="T25" fmla="*/ 7051 h 63"/>
                <a:gd name="T26" fmla="*/ 5315 w 57"/>
                <a:gd name="T27" fmla="*/ 6720 h 63"/>
                <a:gd name="T28" fmla="*/ 5447 w 57"/>
                <a:gd name="T29" fmla="*/ 6008 h 63"/>
                <a:gd name="T30" fmla="*/ 5866 w 57"/>
                <a:gd name="T31" fmla="*/ 6247 h 63"/>
                <a:gd name="T32" fmla="*/ 5994 w 57"/>
                <a:gd name="T33" fmla="*/ 5911 h 63"/>
                <a:gd name="T34" fmla="*/ 6254 w 57"/>
                <a:gd name="T35" fmla="*/ 5438 h 63"/>
                <a:gd name="T36" fmla="*/ 6387 w 57"/>
                <a:gd name="T37" fmla="*/ 5200 h 63"/>
                <a:gd name="T38" fmla="*/ 6775 w 57"/>
                <a:gd name="T39" fmla="*/ 5083 h 63"/>
                <a:gd name="T40" fmla="*/ 7066 w 57"/>
                <a:gd name="T41" fmla="*/ 4751 h 63"/>
                <a:gd name="T42" fmla="*/ 7326 w 57"/>
                <a:gd name="T43" fmla="*/ 4512 h 63"/>
                <a:gd name="T44" fmla="*/ 7326 w 57"/>
                <a:gd name="T45" fmla="*/ 4157 h 63"/>
                <a:gd name="T46" fmla="*/ 7454 w 57"/>
                <a:gd name="T47" fmla="*/ 3942 h 63"/>
                <a:gd name="T48" fmla="*/ 7193 w 57"/>
                <a:gd name="T49" fmla="*/ 3016 h 63"/>
                <a:gd name="T50" fmla="*/ 7326 w 57"/>
                <a:gd name="T51" fmla="*/ 2661 h 63"/>
                <a:gd name="T52" fmla="*/ 7586 w 57"/>
                <a:gd name="T53" fmla="*/ 2539 h 63"/>
                <a:gd name="T54" fmla="*/ 6126 w 57"/>
                <a:gd name="T55" fmla="*/ 356 h 63"/>
                <a:gd name="T56" fmla="*/ 5580 w 57"/>
                <a:gd name="T57" fmla="*/ 687 h 63"/>
                <a:gd name="T58" fmla="*/ 4927 w 57"/>
                <a:gd name="T59" fmla="*/ 1165 h 63"/>
                <a:gd name="T60" fmla="*/ 4533 w 57"/>
                <a:gd name="T61" fmla="*/ 1165 h 63"/>
                <a:gd name="T62" fmla="*/ 3987 w 57"/>
                <a:gd name="T63" fmla="*/ 1496 h 63"/>
                <a:gd name="T64" fmla="*/ 3599 w 57"/>
                <a:gd name="T65" fmla="*/ 1379 h 63"/>
                <a:gd name="T66" fmla="*/ 3334 w 57"/>
                <a:gd name="T67" fmla="*/ 1379 h 63"/>
                <a:gd name="T68" fmla="*/ 3334 w 57"/>
                <a:gd name="T69" fmla="*/ 1282 h 63"/>
                <a:gd name="T70" fmla="*/ 2527 w 57"/>
                <a:gd name="T71" fmla="*/ 1043 h 63"/>
                <a:gd name="T72" fmla="*/ 2267 w 57"/>
                <a:gd name="T73" fmla="*/ 1165 h 63"/>
                <a:gd name="T74" fmla="*/ 0 w 57"/>
                <a:gd name="T75" fmla="*/ 1282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16" name="Freeform 9"/>
            <p:cNvSpPr>
              <a:spLocks/>
            </p:cNvSpPr>
            <p:nvPr/>
          </p:nvSpPr>
          <p:spPr bwMode="auto">
            <a:xfrm>
              <a:off x="3962" y="2716"/>
              <a:ext cx="632" cy="453"/>
            </a:xfrm>
            <a:custGeom>
              <a:avLst/>
              <a:gdLst>
                <a:gd name="T0" fmla="*/ 0 w 123"/>
                <a:gd name="T1" fmla="*/ 925 h 93"/>
                <a:gd name="T2" fmla="*/ 0 w 123"/>
                <a:gd name="T3" fmla="*/ 1164 h 93"/>
                <a:gd name="T4" fmla="*/ 262 w 123"/>
                <a:gd name="T5" fmla="*/ 1378 h 93"/>
                <a:gd name="T6" fmla="*/ 396 w 123"/>
                <a:gd name="T7" fmla="*/ 1734 h 93"/>
                <a:gd name="T8" fmla="*/ 555 w 123"/>
                <a:gd name="T9" fmla="*/ 1968 h 93"/>
                <a:gd name="T10" fmla="*/ 396 w 123"/>
                <a:gd name="T11" fmla="*/ 2207 h 93"/>
                <a:gd name="T12" fmla="*/ 951 w 123"/>
                <a:gd name="T13" fmla="*/ 2090 h 93"/>
                <a:gd name="T14" fmla="*/ 1213 w 123"/>
                <a:gd name="T15" fmla="*/ 1734 h 93"/>
                <a:gd name="T16" fmla="*/ 1346 w 123"/>
                <a:gd name="T17" fmla="*/ 1734 h 93"/>
                <a:gd name="T18" fmla="*/ 1213 w 123"/>
                <a:gd name="T19" fmla="*/ 1968 h 93"/>
                <a:gd name="T20" fmla="*/ 2590 w 123"/>
                <a:gd name="T21" fmla="*/ 1612 h 93"/>
                <a:gd name="T22" fmla="*/ 2590 w 123"/>
                <a:gd name="T23" fmla="*/ 1851 h 93"/>
                <a:gd name="T24" fmla="*/ 3381 w 123"/>
                <a:gd name="T25" fmla="*/ 1968 h 93"/>
                <a:gd name="T26" fmla="*/ 3936 w 123"/>
                <a:gd name="T27" fmla="*/ 2090 h 93"/>
                <a:gd name="T28" fmla="*/ 4198 w 123"/>
                <a:gd name="T29" fmla="*/ 2207 h 93"/>
                <a:gd name="T30" fmla="*/ 4198 w 123"/>
                <a:gd name="T31" fmla="*/ 2299 h 93"/>
                <a:gd name="T32" fmla="*/ 4886 w 123"/>
                <a:gd name="T33" fmla="*/ 2776 h 93"/>
                <a:gd name="T34" fmla="*/ 4753 w 123"/>
                <a:gd name="T35" fmla="*/ 2893 h 93"/>
                <a:gd name="T36" fmla="*/ 4619 w 123"/>
                <a:gd name="T37" fmla="*/ 3015 h 93"/>
                <a:gd name="T38" fmla="*/ 5570 w 123"/>
                <a:gd name="T39" fmla="*/ 2776 h 93"/>
                <a:gd name="T40" fmla="*/ 6788 w 123"/>
                <a:gd name="T41" fmla="*/ 2421 h 93"/>
                <a:gd name="T42" fmla="*/ 6788 w 123"/>
                <a:gd name="T43" fmla="*/ 2090 h 93"/>
                <a:gd name="T44" fmla="*/ 8262 w 123"/>
                <a:gd name="T45" fmla="*/ 2421 h 93"/>
                <a:gd name="T46" fmla="*/ 9372 w 123"/>
                <a:gd name="T47" fmla="*/ 3225 h 93"/>
                <a:gd name="T48" fmla="*/ 10035 w 123"/>
                <a:gd name="T49" fmla="*/ 3463 h 93"/>
                <a:gd name="T50" fmla="*/ 10456 w 123"/>
                <a:gd name="T51" fmla="*/ 4150 h 93"/>
                <a:gd name="T52" fmla="*/ 10323 w 123"/>
                <a:gd name="T53" fmla="*/ 5553 h 93"/>
                <a:gd name="T54" fmla="*/ 10852 w 123"/>
                <a:gd name="T55" fmla="*/ 6240 h 93"/>
                <a:gd name="T56" fmla="*/ 10718 w 123"/>
                <a:gd name="T57" fmla="*/ 5792 h 93"/>
                <a:gd name="T58" fmla="*/ 11114 w 123"/>
                <a:gd name="T59" fmla="*/ 5884 h 93"/>
                <a:gd name="T60" fmla="*/ 11248 w 123"/>
                <a:gd name="T61" fmla="*/ 5792 h 93"/>
                <a:gd name="T62" fmla="*/ 11248 w 123"/>
                <a:gd name="T63" fmla="*/ 6123 h 93"/>
                <a:gd name="T64" fmla="*/ 10852 w 123"/>
                <a:gd name="T65" fmla="*/ 6595 h 93"/>
                <a:gd name="T66" fmla="*/ 11248 w 123"/>
                <a:gd name="T67" fmla="*/ 7048 h 93"/>
                <a:gd name="T68" fmla="*/ 12065 w 123"/>
                <a:gd name="T69" fmla="*/ 7852 h 93"/>
                <a:gd name="T70" fmla="*/ 12357 w 123"/>
                <a:gd name="T71" fmla="*/ 7974 h 93"/>
                <a:gd name="T72" fmla="*/ 12753 w 123"/>
                <a:gd name="T73" fmla="*/ 8544 h 93"/>
                <a:gd name="T74" fmla="*/ 13436 w 123"/>
                <a:gd name="T75" fmla="*/ 9469 h 93"/>
                <a:gd name="T76" fmla="*/ 14654 w 123"/>
                <a:gd name="T77" fmla="*/ 10180 h 93"/>
                <a:gd name="T78" fmla="*/ 15050 w 123"/>
                <a:gd name="T79" fmla="*/ 10390 h 93"/>
                <a:gd name="T80" fmla="*/ 14916 w 123"/>
                <a:gd name="T81" fmla="*/ 10512 h 93"/>
                <a:gd name="T82" fmla="*/ 14783 w 123"/>
                <a:gd name="T83" fmla="*/ 10628 h 93"/>
                <a:gd name="T84" fmla="*/ 15338 w 123"/>
                <a:gd name="T85" fmla="*/ 10628 h 93"/>
                <a:gd name="T86" fmla="*/ 16422 w 123"/>
                <a:gd name="T87" fmla="*/ 10180 h 93"/>
                <a:gd name="T88" fmla="*/ 16422 w 123"/>
                <a:gd name="T89" fmla="*/ 9469 h 93"/>
                <a:gd name="T90" fmla="*/ 16555 w 123"/>
                <a:gd name="T91" fmla="*/ 8544 h 93"/>
                <a:gd name="T92" fmla="*/ 16422 w 123"/>
                <a:gd name="T93" fmla="*/ 7048 h 93"/>
                <a:gd name="T94" fmla="*/ 15338 w 123"/>
                <a:gd name="T95" fmla="*/ 5553 h 93"/>
                <a:gd name="T96" fmla="*/ 14916 w 123"/>
                <a:gd name="T97" fmla="*/ 4959 h 93"/>
                <a:gd name="T98" fmla="*/ 14916 w 123"/>
                <a:gd name="T99" fmla="*/ 4389 h 93"/>
                <a:gd name="T100" fmla="*/ 13966 w 123"/>
                <a:gd name="T101" fmla="*/ 3346 h 93"/>
                <a:gd name="T102" fmla="*/ 13436 w 123"/>
                <a:gd name="T103" fmla="*/ 2776 h 93"/>
                <a:gd name="T104" fmla="*/ 12486 w 123"/>
                <a:gd name="T105" fmla="*/ 925 h 93"/>
                <a:gd name="T106" fmla="*/ 12198 w 123"/>
                <a:gd name="T107" fmla="*/ 687 h 93"/>
                <a:gd name="T108" fmla="*/ 11931 w 123"/>
                <a:gd name="T109" fmla="*/ 117 h 93"/>
                <a:gd name="T110" fmla="*/ 11114 w 123"/>
                <a:gd name="T111" fmla="*/ 117 h 93"/>
                <a:gd name="T112" fmla="*/ 11114 w 123"/>
                <a:gd name="T113" fmla="*/ 809 h 93"/>
                <a:gd name="T114" fmla="*/ 10852 w 123"/>
                <a:gd name="T115" fmla="*/ 925 h 93"/>
                <a:gd name="T116" fmla="*/ 5282 w 123"/>
                <a:gd name="T117" fmla="*/ 809 h 93"/>
                <a:gd name="T118" fmla="*/ 5148 w 123"/>
                <a:gd name="T119" fmla="*/ 356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17" name="Freeform 10"/>
            <p:cNvSpPr>
              <a:spLocks/>
            </p:cNvSpPr>
            <p:nvPr/>
          </p:nvSpPr>
          <p:spPr bwMode="auto">
            <a:xfrm>
              <a:off x="1492" y="1614"/>
              <a:ext cx="553" cy="897"/>
            </a:xfrm>
            <a:custGeom>
              <a:avLst/>
              <a:gdLst>
                <a:gd name="T0" fmla="*/ 8182 w 108"/>
                <a:gd name="T1" fmla="*/ 20748 h 184"/>
                <a:gd name="T2" fmla="*/ 8182 w 108"/>
                <a:gd name="T3" fmla="*/ 20509 h 184"/>
                <a:gd name="T4" fmla="*/ 8049 w 108"/>
                <a:gd name="T5" fmla="*/ 20270 h 184"/>
                <a:gd name="T6" fmla="*/ 7655 w 108"/>
                <a:gd name="T7" fmla="*/ 18896 h 184"/>
                <a:gd name="T8" fmla="*/ 6713 w 108"/>
                <a:gd name="T9" fmla="*/ 18086 h 184"/>
                <a:gd name="T10" fmla="*/ 6452 w 108"/>
                <a:gd name="T11" fmla="*/ 17730 h 184"/>
                <a:gd name="T12" fmla="*/ 6185 w 108"/>
                <a:gd name="T13" fmla="*/ 17375 h 184"/>
                <a:gd name="T14" fmla="*/ 5243 w 108"/>
                <a:gd name="T15" fmla="*/ 17038 h 184"/>
                <a:gd name="T16" fmla="*/ 4429 w 108"/>
                <a:gd name="T17" fmla="*/ 16326 h 184"/>
                <a:gd name="T18" fmla="*/ 2965 w 108"/>
                <a:gd name="T19" fmla="*/ 15756 h 184"/>
                <a:gd name="T20" fmla="*/ 2965 w 108"/>
                <a:gd name="T21" fmla="*/ 15308 h 184"/>
                <a:gd name="T22" fmla="*/ 3093 w 108"/>
                <a:gd name="T23" fmla="*/ 14713 h 184"/>
                <a:gd name="T24" fmla="*/ 2832 w 108"/>
                <a:gd name="T25" fmla="*/ 14142 h 184"/>
                <a:gd name="T26" fmla="*/ 2965 w 108"/>
                <a:gd name="T27" fmla="*/ 13904 h 184"/>
                <a:gd name="T28" fmla="*/ 2151 w 108"/>
                <a:gd name="T29" fmla="*/ 12621 h 184"/>
                <a:gd name="T30" fmla="*/ 1598 w 108"/>
                <a:gd name="T31" fmla="*/ 11812 h 184"/>
                <a:gd name="T32" fmla="*/ 1889 w 108"/>
                <a:gd name="T33" fmla="*/ 11120 h 184"/>
                <a:gd name="T34" fmla="*/ 1889 w 108"/>
                <a:gd name="T35" fmla="*/ 10550 h 184"/>
                <a:gd name="T36" fmla="*/ 1208 w 108"/>
                <a:gd name="T37" fmla="*/ 9960 h 184"/>
                <a:gd name="T38" fmla="*/ 1208 w 108"/>
                <a:gd name="T39" fmla="*/ 9029 h 184"/>
                <a:gd name="T40" fmla="*/ 1470 w 108"/>
                <a:gd name="T41" fmla="*/ 8697 h 184"/>
                <a:gd name="T42" fmla="*/ 1598 w 108"/>
                <a:gd name="T43" fmla="*/ 9150 h 184"/>
                <a:gd name="T44" fmla="*/ 2017 w 108"/>
                <a:gd name="T45" fmla="*/ 9029 h 184"/>
                <a:gd name="T46" fmla="*/ 1889 w 108"/>
                <a:gd name="T47" fmla="*/ 8224 h 184"/>
                <a:gd name="T48" fmla="*/ 1598 w 108"/>
                <a:gd name="T49" fmla="*/ 8463 h 184"/>
                <a:gd name="T50" fmla="*/ 942 w 108"/>
                <a:gd name="T51" fmla="*/ 8102 h 184"/>
                <a:gd name="T52" fmla="*/ 814 w 108"/>
                <a:gd name="T53" fmla="*/ 7059 h 184"/>
                <a:gd name="T54" fmla="*/ 133 w 108"/>
                <a:gd name="T55" fmla="*/ 5918 h 184"/>
                <a:gd name="T56" fmla="*/ 133 w 108"/>
                <a:gd name="T57" fmla="*/ 5324 h 184"/>
                <a:gd name="T58" fmla="*/ 522 w 108"/>
                <a:gd name="T59" fmla="*/ 4636 h 184"/>
                <a:gd name="T60" fmla="*/ 261 w 108"/>
                <a:gd name="T61" fmla="*/ 3710 h 184"/>
                <a:gd name="T62" fmla="*/ 0 w 108"/>
                <a:gd name="T63" fmla="*/ 3232 h 184"/>
                <a:gd name="T64" fmla="*/ 0 w 108"/>
                <a:gd name="T65" fmla="*/ 2779 h 184"/>
                <a:gd name="T66" fmla="*/ 814 w 108"/>
                <a:gd name="T67" fmla="*/ 1736 h 184"/>
                <a:gd name="T68" fmla="*/ 1208 w 108"/>
                <a:gd name="T69" fmla="*/ 1165 h 184"/>
                <a:gd name="T70" fmla="*/ 1208 w 108"/>
                <a:gd name="T71" fmla="*/ 117 h 184"/>
                <a:gd name="T72" fmla="*/ 6452 w 108"/>
                <a:gd name="T73" fmla="*/ 7415 h 184"/>
                <a:gd name="T74" fmla="*/ 13973 w 108"/>
                <a:gd name="T75" fmla="*/ 17253 h 184"/>
                <a:gd name="T76" fmla="*/ 14107 w 108"/>
                <a:gd name="T77" fmla="*/ 17730 h 184"/>
                <a:gd name="T78" fmla="*/ 14235 w 108"/>
                <a:gd name="T79" fmla="*/ 18179 h 184"/>
                <a:gd name="T80" fmla="*/ 14368 w 108"/>
                <a:gd name="T81" fmla="*/ 18535 h 184"/>
                <a:gd name="T82" fmla="*/ 13815 w 108"/>
                <a:gd name="T83" fmla="*/ 18774 h 184"/>
                <a:gd name="T84" fmla="*/ 13159 w 108"/>
                <a:gd name="T85" fmla="*/ 19939 h 184"/>
                <a:gd name="T86" fmla="*/ 13031 w 108"/>
                <a:gd name="T87" fmla="*/ 20153 h 184"/>
                <a:gd name="T88" fmla="*/ 12898 w 108"/>
                <a:gd name="T89" fmla="*/ 20626 h 184"/>
                <a:gd name="T90" fmla="*/ 13159 w 108"/>
                <a:gd name="T91" fmla="*/ 20963 h 184"/>
                <a:gd name="T92" fmla="*/ 12898 w 108"/>
                <a:gd name="T93" fmla="*/ 2131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18" name="Freeform 11"/>
            <p:cNvSpPr>
              <a:spLocks/>
            </p:cNvSpPr>
            <p:nvPr/>
          </p:nvSpPr>
          <p:spPr bwMode="auto">
            <a:xfrm>
              <a:off x="2357" y="1545"/>
              <a:ext cx="483" cy="381"/>
            </a:xfrm>
            <a:custGeom>
              <a:avLst/>
              <a:gdLst>
                <a:gd name="T0" fmla="*/ 11936 w 94"/>
                <a:gd name="T1" fmla="*/ 9090 h 78"/>
                <a:gd name="T2" fmla="*/ 12358 w 94"/>
                <a:gd name="T3" fmla="*/ 5129 h 78"/>
                <a:gd name="T4" fmla="*/ 12753 w 94"/>
                <a:gd name="T5" fmla="*/ 1167 h 78"/>
                <a:gd name="T6" fmla="*/ 1346 w 94"/>
                <a:gd name="T7" fmla="*/ 0 h 78"/>
                <a:gd name="T8" fmla="*/ 1213 w 94"/>
                <a:gd name="T9" fmla="*/ 928 h 78"/>
                <a:gd name="T10" fmla="*/ 396 w 94"/>
                <a:gd name="T11" fmla="*/ 5822 h 78"/>
                <a:gd name="T12" fmla="*/ 262 w 94"/>
                <a:gd name="T13" fmla="*/ 5822 h 78"/>
                <a:gd name="T14" fmla="*/ 0 w 94"/>
                <a:gd name="T15" fmla="*/ 7801 h 78"/>
                <a:gd name="T16" fmla="*/ 3381 w 94"/>
                <a:gd name="T17" fmla="*/ 8279 h 78"/>
                <a:gd name="T18" fmla="*/ 11936 w 94"/>
                <a:gd name="T19" fmla="*/ 9090 h 78"/>
                <a:gd name="T20" fmla="*/ 11936 w 94"/>
                <a:gd name="T21" fmla="*/ 9090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19" name="Freeform 12"/>
            <p:cNvSpPr>
              <a:spLocks/>
            </p:cNvSpPr>
            <p:nvPr/>
          </p:nvSpPr>
          <p:spPr bwMode="auto">
            <a:xfrm>
              <a:off x="2435" y="1892"/>
              <a:ext cx="507" cy="375"/>
            </a:xfrm>
            <a:custGeom>
              <a:avLst/>
              <a:gdLst>
                <a:gd name="T0" fmla="*/ 0 w 99"/>
                <a:gd name="T1" fmla="*/ 7734 h 77"/>
                <a:gd name="T2" fmla="*/ 1337 w 99"/>
                <a:gd name="T3" fmla="*/ 0 h 77"/>
                <a:gd name="T4" fmla="*/ 9807 w 99"/>
                <a:gd name="T5" fmla="*/ 808 h 77"/>
                <a:gd name="T6" fmla="*/ 13295 w 99"/>
                <a:gd name="T7" fmla="*/ 1042 h 77"/>
                <a:gd name="T8" fmla="*/ 13167 w 99"/>
                <a:gd name="T9" fmla="*/ 3015 h 77"/>
                <a:gd name="T10" fmla="*/ 12772 w 99"/>
                <a:gd name="T11" fmla="*/ 8893 h 77"/>
                <a:gd name="T12" fmla="*/ 11016 w 99"/>
                <a:gd name="T13" fmla="*/ 8776 h 77"/>
                <a:gd name="T14" fmla="*/ 0 w 99"/>
                <a:gd name="T15" fmla="*/ 7734 h 77"/>
                <a:gd name="T16" fmla="*/ 0 w 99"/>
                <a:gd name="T17" fmla="*/ 7734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20" name="Freeform 13"/>
            <p:cNvSpPr>
              <a:spLocks/>
            </p:cNvSpPr>
            <p:nvPr/>
          </p:nvSpPr>
          <p:spPr bwMode="auto">
            <a:xfrm>
              <a:off x="2368" y="2218"/>
              <a:ext cx="486" cy="478"/>
            </a:xfrm>
            <a:custGeom>
              <a:avLst/>
              <a:gdLst>
                <a:gd name="T0" fmla="*/ 1755 w 95"/>
                <a:gd name="T1" fmla="*/ 0 h 98"/>
                <a:gd name="T2" fmla="*/ 0 w 95"/>
                <a:gd name="T3" fmla="*/ 11135 h 98"/>
                <a:gd name="T4" fmla="*/ 0 w 95"/>
                <a:gd name="T5" fmla="*/ 11135 h 98"/>
                <a:gd name="T6" fmla="*/ 1596 w 95"/>
                <a:gd name="T7" fmla="*/ 11370 h 98"/>
                <a:gd name="T8" fmla="*/ 1755 w 95"/>
                <a:gd name="T9" fmla="*/ 10443 h 98"/>
                <a:gd name="T10" fmla="*/ 4947 w 95"/>
                <a:gd name="T11" fmla="*/ 10799 h 98"/>
                <a:gd name="T12" fmla="*/ 4947 w 95"/>
                <a:gd name="T13" fmla="*/ 10799 h 98"/>
                <a:gd name="T14" fmla="*/ 4814 w 95"/>
                <a:gd name="T15" fmla="*/ 10682 h 98"/>
                <a:gd name="T16" fmla="*/ 4947 w 95"/>
                <a:gd name="T17" fmla="*/ 10565 h 98"/>
                <a:gd name="T18" fmla="*/ 4814 w 95"/>
                <a:gd name="T19" fmla="*/ 10443 h 98"/>
                <a:gd name="T20" fmla="*/ 4814 w 95"/>
                <a:gd name="T21" fmla="*/ 10443 h 98"/>
                <a:gd name="T22" fmla="*/ 4814 w 95"/>
                <a:gd name="T23" fmla="*/ 10443 h 98"/>
                <a:gd name="T24" fmla="*/ 11649 w 95"/>
                <a:gd name="T25" fmla="*/ 10896 h 98"/>
                <a:gd name="T26" fmla="*/ 12457 w 95"/>
                <a:gd name="T27" fmla="*/ 2092 h 98"/>
                <a:gd name="T28" fmla="*/ 12590 w 95"/>
                <a:gd name="T29" fmla="*/ 2092 h 98"/>
                <a:gd name="T30" fmla="*/ 12718 w 95"/>
                <a:gd name="T31" fmla="*/ 1049 h 98"/>
                <a:gd name="T32" fmla="*/ 1755 w 95"/>
                <a:gd name="T33" fmla="*/ 0 h 98"/>
                <a:gd name="T34" fmla="*/ 175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21" name="Freeform 14"/>
            <p:cNvSpPr>
              <a:spLocks/>
            </p:cNvSpPr>
            <p:nvPr/>
          </p:nvSpPr>
          <p:spPr bwMode="auto">
            <a:xfrm>
              <a:off x="2553" y="2306"/>
              <a:ext cx="968" cy="898"/>
            </a:xfrm>
            <a:custGeom>
              <a:avLst/>
              <a:gdLst>
                <a:gd name="T0" fmla="*/ 22981 w 189"/>
                <a:gd name="T1" fmla="*/ 5813 h 184"/>
                <a:gd name="T2" fmla="*/ 21352 w 189"/>
                <a:gd name="T3" fmla="*/ 5456 h 184"/>
                <a:gd name="T4" fmla="*/ 20277 w 189"/>
                <a:gd name="T5" fmla="*/ 5691 h 184"/>
                <a:gd name="T6" fmla="*/ 19488 w 189"/>
                <a:gd name="T7" fmla="*/ 5691 h 184"/>
                <a:gd name="T8" fmla="*/ 19201 w 189"/>
                <a:gd name="T9" fmla="*/ 5691 h 184"/>
                <a:gd name="T10" fmla="*/ 18807 w 189"/>
                <a:gd name="T11" fmla="*/ 5456 h 184"/>
                <a:gd name="T12" fmla="*/ 18412 w 189"/>
                <a:gd name="T13" fmla="*/ 5930 h 184"/>
                <a:gd name="T14" fmla="*/ 18126 w 189"/>
                <a:gd name="T15" fmla="*/ 5573 h 184"/>
                <a:gd name="T16" fmla="*/ 17337 w 189"/>
                <a:gd name="T17" fmla="*/ 5456 h 184"/>
                <a:gd name="T18" fmla="*/ 16789 w 189"/>
                <a:gd name="T19" fmla="*/ 5359 h 184"/>
                <a:gd name="T20" fmla="*/ 15975 w 189"/>
                <a:gd name="T21" fmla="*/ 5120 h 184"/>
                <a:gd name="T22" fmla="*/ 15452 w 189"/>
                <a:gd name="T23" fmla="*/ 5002 h 184"/>
                <a:gd name="T24" fmla="*/ 14638 w 189"/>
                <a:gd name="T25" fmla="*/ 4763 h 184"/>
                <a:gd name="T26" fmla="*/ 14243 w 189"/>
                <a:gd name="T27" fmla="*/ 4407 h 184"/>
                <a:gd name="T28" fmla="*/ 13429 w 189"/>
                <a:gd name="T29" fmla="*/ 4192 h 184"/>
                <a:gd name="T30" fmla="*/ 7790 w 189"/>
                <a:gd name="T31" fmla="*/ 0 h 184"/>
                <a:gd name="T32" fmla="*/ 0 w 189"/>
                <a:gd name="T33" fmla="*/ 8360 h 184"/>
                <a:gd name="T34" fmla="*/ 133 w 189"/>
                <a:gd name="T35" fmla="*/ 8716 h 184"/>
                <a:gd name="T36" fmla="*/ 681 w 189"/>
                <a:gd name="T37" fmla="*/ 9409 h 184"/>
                <a:gd name="T38" fmla="*/ 3094 w 189"/>
                <a:gd name="T39" fmla="*/ 11503 h 184"/>
                <a:gd name="T40" fmla="*/ 3360 w 189"/>
                <a:gd name="T41" fmla="*/ 12099 h 184"/>
                <a:gd name="T42" fmla="*/ 5117 w 189"/>
                <a:gd name="T43" fmla="*/ 14290 h 184"/>
                <a:gd name="T44" fmla="*/ 6586 w 189"/>
                <a:gd name="T45" fmla="*/ 14529 h 184"/>
                <a:gd name="T46" fmla="*/ 7529 w 189"/>
                <a:gd name="T47" fmla="*/ 13246 h 184"/>
                <a:gd name="T48" fmla="*/ 8051 w 189"/>
                <a:gd name="T49" fmla="*/ 13123 h 184"/>
                <a:gd name="T50" fmla="*/ 8999 w 189"/>
                <a:gd name="T51" fmla="*/ 13363 h 184"/>
                <a:gd name="T52" fmla="*/ 10074 w 189"/>
                <a:gd name="T53" fmla="*/ 13841 h 184"/>
                <a:gd name="T54" fmla="*/ 10336 w 189"/>
                <a:gd name="T55" fmla="*/ 14075 h 184"/>
                <a:gd name="T56" fmla="*/ 11150 w 189"/>
                <a:gd name="T57" fmla="*/ 15007 h 184"/>
                <a:gd name="T58" fmla="*/ 12620 w 189"/>
                <a:gd name="T59" fmla="*/ 17316 h 184"/>
                <a:gd name="T60" fmla="*/ 13429 w 189"/>
                <a:gd name="T61" fmla="*/ 18009 h 184"/>
                <a:gd name="T62" fmla="*/ 13695 w 189"/>
                <a:gd name="T63" fmla="*/ 19175 h 184"/>
                <a:gd name="T64" fmla="*/ 14925 w 189"/>
                <a:gd name="T65" fmla="*/ 20459 h 184"/>
                <a:gd name="T66" fmla="*/ 16917 w 189"/>
                <a:gd name="T67" fmla="*/ 21030 h 184"/>
                <a:gd name="T68" fmla="*/ 18126 w 189"/>
                <a:gd name="T69" fmla="*/ 21152 h 184"/>
                <a:gd name="T70" fmla="*/ 17993 w 189"/>
                <a:gd name="T71" fmla="*/ 20913 h 184"/>
                <a:gd name="T72" fmla="*/ 17603 w 189"/>
                <a:gd name="T73" fmla="*/ 18838 h 184"/>
                <a:gd name="T74" fmla="*/ 17470 w 189"/>
                <a:gd name="T75" fmla="*/ 18604 h 184"/>
                <a:gd name="T76" fmla="*/ 17864 w 189"/>
                <a:gd name="T77" fmla="*/ 17794 h 184"/>
                <a:gd name="T78" fmla="*/ 17993 w 189"/>
                <a:gd name="T79" fmla="*/ 17555 h 184"/>
                <a:gd name="T80" fmla="*/ 18412 w 189"/>
                <a:gd name="T81" fmla="*/ 16862 h 184"/>
                <a:gd name="T82" fmla="*/ 18679 w 189"/>
                <a:gd name="T83" fmla="*/ 16862 h 184"/>
                <a:gd name="T84" fmla="*/ 18940 w 189"/>
                <a:gd name="T85" fmla="*/ 16506 h 184"/>
                <a:gd name="T86" fmla="*/ 19201 w 189"/>
                <a:gd name="T87" fmla="*/ 16506 h 184"/>
                <a:gd name="T88" fmla="*/ 19754 w 189"/>
                <a:gd name="T89" fmla="*/ 16266 h 184"/>
                <a:gd name="T90" fmla="*/ 20016 w 189"/>
                <a:gd name="T91" fmla="*/ 15817 h 184"/>
                <a:gd name="T92" fmla="*/ 20144 w 189"/>
                <a:gd name="T93" fmla="*/ 16052 h 184"/>
                <a:gd name="T94" fmla="*/ 22167 w 189"/>
                <a:gd name="T95" fmla="*/ 15100 h 184"/>
                <a:gd name="T96" fmla="*/ 22561 w 189"/>
                <a:gd name="T97" fmla="*/ 14075 h 184"/>
                <a:gd name="T98" fmla="*/ 22981 w 189"/>
                <a:gd name="T99" fmla="*/ 13958 h 184"/>
                <a:gd name="T100" fmla="*/ 24318 w 189"/>
                <a:gd name="T101" fmla="*/ 13841 h 184"/>
                <a:gd name="T102" fmla="*/ 24712 w 189"/>
                <a:gd name="T103" fmla="*/ 13602 h 184"/>
                <a:gd name="T104" fmla="*/ 24866 w 189"/>
                <a:gd name="T105" fmla="*/ 13246 h 184"/>
                <a:gd name="T106" fmla="*/ 24999 w 189"/>
                <a:gd name="T107" fmla="*/ 12313 h 184"/>
                <a:gd name="T108" fmla="*/ 25260 w 189"/>
                <a:gd name="T109" fmla="*/ 11742 h 184"/>
                <a:gd name="T110" fmla="*/ 25132 w 189"/>
                <a:gd name="T111" fmla="*/ 10576 h 184"/>
                <a:gd name="T112" fmla="*/ 24866 w 189"/>
                <a:gd name="T113" fmla="*/ 10220 h 184"/>
                <a:gd name="T114" fmla="*/ 24712 w 189"/>
                <a:gd name="T115" fmla="*/ 9527 h 184"/>
                <a:gd name="T116" fmla="*/ 24185 w 189"/>
                <a:gd name="T117" fmla="*/ 6169 h 184"/>
                <a:gd name="T118" fmla="*/ 23370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22" name="Freeform 15"/>
            <p:cNvSpPr>
              <a:spLocks/>
            </p:cNvSpPr>
            <p:nvPr/>
          </p:nvSpPr>
          <p:spPr bwMode="auto">
            <a:xfrm>
              <a:off x="4373" y="1453"/>
              <a:ext cx="522" cy="380"/>
            </a:xfrm>
            <a:custGeom>
              <a:avLst/>
              <a:gdLst>
                <a:gd name="T0" fmla="*/ 10450 w 102"/>
                <a:gd name="T1" fmla="*/ 8092 h 78"/>
                <a:gd name="T2" fmla="*/ 10189 w 102"/>
                <a:gd name="T3" fmla="*/ 8448 h 78"/>
                <a:gd name="T4" fmla="*/ 10056 w 102"/>
                <a:gd name="T5" fmla="*/ 8662 h 78"/>
                <a:gd name="T6" fmla="*/ 10056 w 102"/>
                <a:gd name="T7" fmla="*/ 9018 h 78"/>
                <a:gd name="T8" fmla="*/ 10317 w 102"/>
                <a:gd name="T9" fmla="*/ 8784 h 78"/>
                <a:gd name="T10" fmla="*/ 10870 w 102"/>
                <a:gd name="T11" fmla="*/ 8662 h 78"/>
                <a:gd name="T12" fmla="*/ 11653 w 102"/>
                <a:gd name="T13" fmla="*/ 8448 h 78"/>
                <a:gd name="T14" fmla="*/ 12861 w 102"/>
                <a:gd name="T15" fmla="*/ 7644 h 78"/>
                <a:gd name="T16" fmla="*/ 13280 w 102"/>
                <a:gd name="T17" fmla="*/ 7405 h 78"/>
                <a:gd name="T18" fmla="*/ 13669 w 102"/>
                <a:gd name="T19" fmla="*/ 7049 h 78"/>
                <a:gd name="T20" fmla="*/ 13408 w 102"/>
                <a:gd name="T21" fmla="*/ 7166 h 78"/>
                <a:gd name="T22" fmla="*/ 12989 w 102"/>
                <a:gd name="T23" fmla="*/ 7405 h 78"/>
                <a:gd name="T24" fmla="*/ 12600 w 102"/>
                <a:gd name="T25" fmla="*/ 7522 h 78"/>
                <a:gd name="T26" fmla="*/ 12989 w 102"/>
                <a:gd name="T27" fmla="*/ 7049 h 78"/>
                <a:gd name="T28" fmla="*/ 12728 w 102"/>
                <a:gd name="T29" fmla="*/ 7166 h 78"/>
                <a:gd name="T30" fmla="*/ 11525 w 102"/>
                <a:gd name="T31" fmla="*/ 7736 h 78"/>
                <a:gd name="T32" fmla="*/ 10711 w 102"/>
                <a:gd name="T33" fmla="*/ 8331 h 78"/>
                <a:gd name="T34" fmla="*/ 10583 w 102"/>
                <a:gd name="T35" fmla="*/ 7858 h 78"/>
                <a:gd name="T36" fmla="*/ 10870 w 102"/>
                <a:gd name="T37" fmla="*/ 7405 h 78"/>
                <a:gd name="T38" fmla="*/ 10583 w 102"/>
                <a:gd name="T39" fmla="*/ 5671 h 78"/>
                <a:gd name="T40" fmla="*/ 10317 w 102"/>
                <a:gd name="T41" fmla="*/ 3941 h 78"/>
                <a:gd name="T42" fmla="*/ 10056 w 102"/>
                <a:gd name="T43" fmla="*/ 2894 h 78"/>
                <a:gd name="T44" fmla="*/ 9928 w 102"/>
                <a:gd name="T45" fmla="*/ 2777 h 78"/>
                <a:gd name="T46" fmla="*/ 9795 w 102"/>
                <a:gd name="T47" fmla="*/ 2421 h 78"/>
                <a:gd name="T48" fmla="*/ 9637 w 102"/>
                <a:gd name="T49" fmla="*/ 1379 h 78"/>
                <a:gd name="T50" fmla="*/ 9248 w 102"/>
                <a:gd name="T51" fmla="*/ 356 h 78"/>
                <a:gd name="T52" fmla="*/ 9115 w 102"/>
                <a:gd name="T53" fmla="*/ 0 h 78"/>
                <a:gd name="T54" fmla="*/ 6837 w 102"/>
                <a:gd name="T55" fmla="*/ 453 h 78"/>
                <a:gd name="T56" fmla="*/ 5629 w 102"/>
                <a:gd name="T57" fmla="*/ 1613 h 78"/>
                <a:gd name="T58" fmla="*/ 5501 w 102"/>
                <a:gd name="T59" fmla="*/ 2090 h 78"/>
                <a:gd name="T60" fmla="*/ 4821 w 102"/>
                <a:gd name="T61" fmla="*/ 2660 h 78"/>
                <a:gd name="T62" fmla="*/ 5082 w 102"/>
                <a:gd name="T63" fmla="*/ 2894 h 78"/>
                <a:gd name="T64" fmla="*/ 5082 w 102"/>
                <a:gd name="T65" fmla="*/ 3133 h 78"/>
                <a:gd name="T66" fmla="*/ 5240 w 102"/>
                <a:gd name="T67" fmla="*/ 3703 h 78"/>
                <a:gd name="T68" fmla="*/ 4033 w 102"/>
                <a:gd name="T69" fmla="*/ 4511 h 78"/>
                <a:gd name="T70" fmla="*/ 2538 w 102"/>
                <a:gd name="T71" fmla="*/ 4511 h 78"/>
                <a:gd name="T72" fmla="*/ 1203 w 102"/>
                <a:gd name="T73" fmla="*/ 4867 h 78"/>
                <a:gd name="T74" fmla="*/ 814 w 102"/>
                <a:gd name="T75" fmla="*/ 5315 h 78"/>
                <a:gd name="T76" fmla="*/ 1203 w 102"/>
                <a:gd name="T77" fmla="*/ 6007 h 78"/>
                <a:gd name="T78" fmla="*/ 261 w 102"/>
                <a:gd name="T79" fmla="*/ 6933 h 78"/>
                <a:gd name="T80" fmla="*/ 7518 w 102"/>
                <a:gd name="T81" fmla="*/ 6363 h 78"/>
                <a:gd name="T82" fmla="*/ 7646 w 102"/>
                <a:gd name="T83" fmla="*/ 6596 h 78"/>
                <a:gd name="T84" fmla="*/ 7912 w 102"/>
                <a:gd name="T85" fmla="*/ 6718 h 78"/>
                <a:gd name="T86" fmla="*/ 8301 w 102"/>
                <a:gd name="T87" fmla="*/ 7288 h 78"/>
                <a:gd name="T88" fmla="*/ 8854 w 102"/>
                <a:gd name="T89" fmla="*/ 7405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23" name="Freeform 16"/>
            <p:cNvSpPr>
              <a:spLocks/>
            </p:cNvSpPr>
            <p:nvPr/>
          </p:nvSpPr>
          <p:spPr bwMode="auto">
            <a:xfrm>
              <a:off x="4721" y="1428"/>
              <a:ext cx="118" cy="205"/>
            </a:xfrm>
            <a:custGeom>
              <a:avLst/>
              <a:gdLst>
                <a:gd name="T0" fmla="*/ 0 w 23"/>
                <a:gd name="T1" fmla="*/ 571 h 42"/>
                <a:gd name="T2" fmla="*/ 133 w 23"/>
                <a:gd name="T3" fmla="*/ 810 h 42"/>
                <a:gd name="T4" fmla="*/ 0 w 23"/>
                <a:gd name="T5" fmla="*/ 927 h 42"/>
                <a:gd name="T6" fmla="*/ 133 w 23"/>
                <a:gd name="T7" fmla="*/ 927 h 42"/>
                <a:gd name="T8" fmla="*/ 133 w 23"/>
                <a:gd name="T9" fmla="*/ 1049 h 42"/>
                <a:gd name="T10" fmla="*/ 395 w 23"/>
                <a:gd name="T11" fmla="*/ 1620 h 42"/>
                <a:gd name="T12" fmla="*/ 554 w 23"/>
                <a:gd name="T13" fmla="*/ 1977 h 42"/>
                <a:gd name="T14" fmla="*/ 395 w 23"/>
                <a:gd name="T15" fmla="*/ 2216 h 42"/>
                <a:gd name="T16" fmla="*/ 395 w 23"/>
                <a:gd name="T17" fmla="*/ 2455 h 42"/>
                <a:gd name="T18" fmla="*/ 682 w 23"/>
                <a:gd name="T19" fmla="*/ 3026 h 42"/>
                <a:gd name="T20" fmla="*/ 682 w 23"/>
                <a:gd name="T21" fmla="*/ 3265 h 42"/>
                <a:gd name="T22" fmla="*/ 682 w 23"/>
                <a:gd name="T23" fmla="*/ 3383 h 42"/>
                <a:gd name="T24" fmla="*/ 816 w 23"/>
                <a:gd name="T25" fmla="*/ 3383 h 42"/>
                <a:gd name="T26" fmla="*/ 682 w 23"/>
                <a:gd name="T27" fmla="*/ 3265 h 42"/>
                <a:gd name="T28" fmla="*/ 816 w 23"/>
                <a:gd name="T29" fmla="*/ 3265 h 42"/>
                <a:gd name="T30" fmla="*/ 949 w 23"/>
                <a:gd name="T31" fmla="*/ 3480 h 42"/>
                <a:gd name="T32" fmla="*/ 1077 w 23"/>
                <a:gd name="T33" fmla="*/ 3954 h 42"/>
                <a:gd name="T34" fmla="*/ 1077 w 23"/>
                <a:gd name="T35" fmla="*/ 4310 h 42"/>
                <a:gd name="T36" fmla="*/ 1211 w 23"/>
                <a:gd name="T37" fmla="*/ 4525 h 42"/>
                <a:gd name="T38" fmla="*/ 1344 w 23"/>
                <a:gd name="T39" fmla="*/ 4886 h 42"/>
                <a:gd name="T40" fmla="*/ 2709 w 23"/>
                <a:gd name="T41" fmla="*/ 4647 h 42"/>
                <a:gd name="T42" fmla="*/ 2555 w 23"/>
                <a:gd name="T43" fmla="*/ 4525 h 42"/>
                <a:gd name="T44" fmla="*/ 2422 w 23"/>
                <a:gd name="T45" fmla="*/ 4408 h 42"/>
                <a:gd name="T46" fmla="*/ 2422 w 23"/>
                <a:gd name="T47" fmla="*/ 4310 h 42"/>
                <a:gd name="T48" fmla="*/ 2555 w 23"/>
                <a:gd name="T49" fmla="*/ 4193 h 42"/>
                <a:gd name="T50" fmla="*/ 2422 w 23"/>
                <a:gd name="T51" fmla="*/ 3954 h 42"/>
                <a:gd name="T52" fmla="*/ 2422 w 23"/>
                <a:gd name="T53" fmla="*/ 3143 h 42"/>
                <a:gd name="T54" fmla="*/ 2422 w 23"/>
                <a:gd name="T55" fmla="*/ 2904 h 42"/>
                <a:gd name="T56" fmla="*/ 2555 w 23"/>
                <a:gd name="T57" fmla="*/ 2455 h 42"/>
                <a:gd name="T58" fmla="*/ 2555 w 23"/>
                <a:gd name="T59" fmla="*/ 2216 h 42"/>
                <a:gd name="T60" fmla="*/ 2555 w 23"/>
                <a:gd name="T61" fmla="*/ 1977 h 42"/>
                <a:gd name="T62" fmla="*/ 2555 w 23"/>
                <a:gd name="T63" fmla="*/ 1738 h 42"/>
                <a:gd name="T64" fmla="*/ 2555 w 23"/>
                <a:gd name="T65" fmla="*/ 1620 h 42"/>
                <a:gd name="T66" fmla="*/ 2555 w 23"/>
                <a:gd name="T67" fmla="*/ 1498 h 42"/>
                <a:gd name="T68" fmla="*/ 2976 w 23"/>
                <a:gd name="T69" fmla="*/ 1289 h 42"/>
                <a:gd name="T70" fmla="*/ 3104 w 23"/>
                <a:gd name="T71" fmla="*/ 810 h 42"/>
                <a:gd name="T72" fmla="*/ 2976 w 23"/>
                <a:gd name="T73" fmla="*/ 571 h 42"/>
                <a:gd name="T74" fmla="*/ 2976 w 23"/>
                <a:gd name="T75" fmla="*/ 356 h 42"/>
                <a:gd name="T76" fmla="*/ 2976 w 23"/>
                <a:gd name="T77" fmla="*/ 356 h 42"/>
                <a:gd name="T78" fmla="*/ 2976 w 23"/>
                <a:gd name="T79" fmla="*/ 239 h 42"/>
                <a:gd name="T80" fmla="*/ 2842 w 23"/>
                <a:gd name="T81" fmla="*/ 0 h 42"/>
                <a:gd name="T82" fmla="*/ 0 w 23"/>
                <a:gd name="T83" fmla="*/ 571 h 42"/>
                <a:gd name="T84" fmla="*/ 0 w 23"/>
                <a:gd name="T85" fmla="*/ 571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24" name="Freeform 17"/>
            <p:cNvSpPr>
              <a:spLocks/>
            </p:cNvSpPr>
            <p:nvPr/>
          </p:nvSpPr>
          <p:spPr bwMode="auto">
            <a:xfrm>
              <a:off x="2096" y="1760"/>
              <a:ext cx="390" cy="458"/>
            </a:xfrm>
            <a:custGeom>
              <a:avLst/>
              <a:gdLst>
                <a:gd name="T0" fmla="*/ 8929 w 76"/>
                <a:gd name="T1" fmla="*/ 10875 h 94"/>
                <a:gd name="T2" fmla="*/ 10268 w 76"/>
                <a:gd name="T3" fmla="*/ 3133 h 94"/>
                <a:gd name="T4" fmla="*/ 6897 w 76"/>
                <a:gd name="T5" fmla="*/ 2660 h 94"/>
                <a:gd name="T6" fmla="*/ 7164 w 76"/>
                <a:gd name="T7" fmla="*/ 687 h 94"/>
                <a:gd name="T8" fmla="*/ 2160 w 76"/>
                <a:gd name="T9" fmla="*/ 0 h 94"/>
                <a:gd name="T10" fmla="*/ 0 w 76"/>
                <a:gd name="T11" fmla="*/ 9711 h 94"/>
                <a:gd name="T12" fmla="*/ 0 w 76"/>
                <a:gd name="T13" fmla="*/ 9711 h 94"/>
                <a:gd name="T14" fmla="*/ 8929 w 76"/>
                <a:gd name="T15" fmla="*/ 10875 h 94"/>
                <a:gd name="T16" fmla="*/ 8929 w 76"/>
                <a:gd name="T17" fmla="*/ 108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25" name="Freeform 18"/>
            <p:cNvSpPr>
              <a:spLocks/>
            </p:cNvSpPr>
            <p:nvPr/>
          </p:nvSpPr>
          <p:spPr bwMode="auto">
            <a:xfrm>
              <a:off x="1661" y="1077"/>
              <a:ext cx="460" cy="322"/>
            </a:xfrm>
            <a:custGeom>
              <a:avLst/>
              <a:gdLst>
                <a:gd name="T0" fmla="*/ 133 w 90"/>
                <a:gd name="T1" fmla="*/ 4640 h 66"/>
                <a:gd name="T2" fmla="*/ 0 w 90"/>
                <a:gd name="T3" fmla="*/ 4640 h 66"/>
                <a:gd name="T4" fmla="*/ 133 w 90"/>
                <a:gd name="T5" fmla="*/ 4308 h 66"/>
                <a:gd name="T6" fmla="*/ 133 w 90"/>
                <a:gd name="T7" fmla="*/ 4069 h 66"/>
                <a:gd name="T8" fmla="*/ 133 w 90"/>
                <a:gd name="T9" fmla="*/ 4069 h 66"/>
                <a:gd name="T10" fmla="*/ 261 w 90"/>
                <a:gd name="T11" fmla="*/ 4191 h 66"/>
                <a:gd name="T12" fmla="*/ 133 w 90"/>
                <a:gd name="T13" fmla="*/ 4308 h 66"/>
                <a:gd name="T14" fmla="*/ 394 w 90"/>
                <a:gd name="T15" fmla="*/ 4191 h 66"/>
                <a:gd name="T16" fmla="*/ 394 w 90"/>
                <a:gd name="T17" fmla="*/ 4069 h 66"/>
                <a:gd name="T18" fmla="*/ 394 w 90"/>
                <a:gd name="T19" fmla="*/ 3830 h 66"/>
                <a:gd name="T20" fmla="*/ 261 w 90"/>
                <a:gd name="T21" fmla="*/ 3474 h 66"/>
                <a:gd name="T22" fmla="*/ 394 w 90"/>
                <a:gd name="T23" fmla="*/ 3474 h 66"/>
                <a:gd name="T24" fmla="*/ 680 w 90"/>
                <a:gd name="T25" fmla="*/ 3357 h 66"/>
                <a:gd name="T26" fmla="*/ 521 w 90"/>
                <a:gd name="T27" fmla="*/ 3259 h 66"/>
                <a:gd name="T28" fmla="*/ 394 w 90"/>
                <a:gd name="T29" fmla="*/ 3357 h 66"/>
                <a:gd name="T30" fmla="*/ 394 w 90"/>
                <a:gd name="T31" fmla="*/ 2903 h 66"/>
                <a:gd name="T32" fmla="*/ 394 w 90"/>
                <a:gd name="T33" fmla="*/ 2547 h 66"/>
                <a:gd name="T34" fmla="*/ 394 w 90"/>
                <a:gd name="T35" fmla="*/ 1976 h 66"/>
                <a:gd name="T36" fmla="*/ 261 w 90"/>
                <a:gd name="T37" fmla="*/ 1283 h 66"/>
                <a:gd name="T38" fmla="*/ 261 w 90"/>
                <a:gd name="T39" fmla="*/ 688 h 66"/>
                <a:gd name="T40" fmla="*/ 1462 w 90"/>
                <a:gd name="T41" fmla="*/ 1049 h 66"/>
                <a:gd name="T42" fmla="*/ 2535 w 90"/>
                <a:gd name="T43" fmla="*/ 1498 h 66"/>
                <a:gd name="T44" fmla="*/ 3082 w 90"/>
                <a:gd name="T45" fmla="*/ 1620 h 66"/>
                <a:gd name="T46" fmla="*/ 3215 w 90"/>
                <a:gd name="T47" fmla="*/ 1737 h 66"/>
                <a:gd name="T48" fmla="*/ 3215 w 90"/>
                <a:gd name="T49" fmla="*/ 2332 h 66"/>
                <a:gd name="T50" fmla="*/ 2924 w 90"/>
                <a:gd name="T51" fmla="*/ 2664 h 66"/>
                <a:gd name="T52" fmla="*/ 2924 w 90"/>
                <a:gd name="T53" fmla="*/ 2903 h 66"/>
                <a:gd name="T54" fmla="*/ 2924 w 90"/>
                <a:gd name="T55" fmla="*/ 3142 h 66"/>
                <a:gd name="T56" fmla="*/ 3082 w 90"/>
                <a:gd name="T57" fmla="*/ 3259 h 66"/>
                <a:gd name="T58" fmla="*/ 3343 w 90"/>
                <a:gd name="T59" fmla="*/ 2786 h 66"/>
                <a:gd name="T60" fmla="*/ 3603 w 90"/>
                <a:gd name="T61" fmla="*/ 2430 h 66"/>
                <a:gd name="T62" fmla="*/ 3864 w 90"/>
                <a:gd name="T63" fmla="*/ 2093 h 66"/>
                <a:gd name="T64" fmla="*/ 3476 w 90"/>
                <a:gd name="T65" fmla="*/ 1166 h 66"/>
                <a:gd name="T66" fmla="*/ 3603 w 90"/>
                <a:gd name="T67" fmla="*/ 1049 h 66"/>
                <a:gd name="T68" fmla="*/ 3864 w 90"/>
                <a:gd name="T69" fmla="*/ 810 h 66"/>
                <a:gd name="T70" fmla="*/ 3603 w 90"/>
                <a:gd name="T71" fmla="*/ 571 h 66"/>
                <a:gd name="T72" fmla="*/ 3603 w 90"/>
                <a:gd name="T73" fmla="*/ 0 h 66"/>
                <a:gd name="T74" fmla="*/ 8280 w 90"/>
                <a:gd name="T75" fmla="*/ 1049 h 66"/>
                <a:gd name="T76" fmla="*/ 12016 w 90"/>
                <a:gd name="T77" fmla="*/ 1859 h 66"/>
                <a:gd name="T78" fmla="*/ 10682 w 90"/>
                <a:gd name="T79" fmla="*/ 6855 h 66"/>
                <a:gd name="T80" fmla="*/ 10682 w 90"/>
                <a:gd name="T81" fmla="*/ 6972 h 66"/>
                <a:gd name="T82" fmla="*/ 10682 w 90"/>
                <a:gd name="T83" fmla="*/ 7094 h 66"/>
                <a:gd name="T84" fmla="*/ 10815 w 90"/>
                <a:gd name="T85" fmla="*/ 7308 h 66"/>
                <a:gd name="T86" fmla="*/ 10682 w 90"/>
                <a:gd name="T87" fmla="*/ 7426 h 66"/>
                <a:gd name="T88" fmla="*/ 10682 w 90"/>
                <a:gd name="T89" fmla="*/ 7665 h 66"/>
                <a:gd name="T90" fmla="*/ 7340 w 90"/>
                <a:gd name="T91" fmla="*/ 7094 h 66"/>
                <a:gd name="T92" fmla="*/ 6951 w 90"/>
                <a:gd name="T93" fmla="*/ 7094 h 66"/>
                <a:gd name="T94" fmla="*/ 6685 w 90"/>
                <a:gd name="T95" fmla="*/ 6972 h 66"/>
                <a:gd name="T96" fmla="*/ 6271 w 90"/>
                <a:gd name="T97" fmla="*/ 7094 h 66"/>
                <a:gd name="T98" fmla="*/ 5878 w 90"/>
                <a:gd name="T99" fmla="*/ 6972 h 66"/>
                <a:gd name="T100" fmla="*/ 5484 w 90"/>
                <a:gd name="T101" fmla="*/ 7094 h 66"/>
                <a:gd name="T102" fmla="*/ 4937 w 90"/>
                <a:gd name="T103" fmla="*/ 6972 h 66"/>
                <a:gd name="T104" fmla="*/ 3997 w 90"/>
                <a:gd name="T105" fmla="*/ 6972 h 66"/>
                <a:gd name="T106" fmla="*/ 3215 w 90"/>
                <a:gd name="T107" fmla="*/ 6738 h 66"/>
                <a:gd name="T108" fmla="*/ 2535 w 90"/>
                <a:gd name="T109" fmla="*/ 6738 h 66"/>
                <a:gd name="T110" fmla="*/ 1595 w 90"/>
                <a:gd name="T111" fmla="*/ 6499 h 66"/>
                <a:gd name="T112" fmla="*/ 1462 w 90"/>
                <a:gd name="T113" fmla="*/ 5806 h 66"/>
                <a:gd name="T114" fmla="*/ 1462 w 90"/>
                <a:gd name="T115" fmla="*/ 5450 h 66"/>
                <a:gd name="T116" fmla="*/ 940 w 90"/>
                <a:gd name="T117" fmla="*/ 5118 h 66"/>
                <a:gd name="T118" fmla="*/ 808 w 90"/>
                <a:gd name="T119" fmla="*/ 5001 h 66"/>
                <a:gd name="T120" fmla="*/ 394 w 90"/>
                <a:gd name="T121" fmla="*/ 4879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26" name="Freeform 19"/>
            <p:cNvSpPr>
              <a:spLocks/>
            </p:cNvSpPr>
            <p:nvPr/>
          </p:nvSpPr>
          <p:spPr bwMode="auto">
            <a:xfrm>
              <a:off x="1537" y="1282"/>
              <a:ext cx="555" cy="439"/>
            </a:xfrm>
            <a:custGeom>
              <a:avLst/>
              <a:gdLst>
                <a:gd name="T0" fmla="*/ 0 w 108"/>
                <a:gd name="T1" fmla="*/ 7780 h 90"/>
                <a:gd name="T2" fmla="*/ 0 w 108"/>
                <a:gd name="T3" fmla="*/ 7185 h 90"/>
                <a:gd name="T4" fmla="*/ 134 w 108"/>
                <a:gd name="T5" fmla="*/ 6614 h 90"/>
                <a:gd name="T6" fmla="*/ 262 w 108"/>
                <a:gd name="T7" fmla="*/ 5927 h 90"/>
                <a:gd name="T8" fmla="*/ 396 w 108"/>
                <a:gd name="T9" fmla="*/ 5687 h 90"/>
                <a:gd name="T10" fmla="*/ 689 w 108"/>
                <a:gd name="T11" fmla="*/ 5448 h 90"/>
                <a:gd name="T12" fmla="*/ 689 w 108"/>
                <a:gd name="T13" fmla="*/ 5234 h 90"/>
                <a:gd name="T14" fmla="*/ 1346 w 108"/>
                <a:gd name="T15" fmla="*/ 4283 h 90"/>
                <a:gd name="T16" fmla="*/ 2163 w 108"/>
                <a:gd name="T17" fmla="*/ 2663 h 90"/>
                <a:gd name="T18" fmla="*/ 2718 w 108"/>
                <a:gd name="T19" fmla="*/ 1497 h 90"/>
                <a:gd name="T20" fmla="*/ 3248 w 108"/>
                <a:gd name="T21" fmla="*/ 356 h 90"/>
                <a:gd name="T22" fmla="*/ 3248 w 108"/>
                <a:gd name="T23" fmla="*/ 0 h 90"/>
                <a:gd name="T24" fmla="*/ 3669 w 108"/>
                <a:gd name="T25" fmla="*/ 0 h 90"/>
                <a:gd name="T26" fmla="*/ 4065 w 108"/>
                <a:gd name="T27" fmla="*/ 117 h 90"/>
                <a:gd name="T28" fmla="*/ 4198 w 108"/>
                <a:gd name="T29" fmla="*/ 239 h 90"/>
                <a:gd name="T30" fmla="*/ 4753 w 108"/>
                <a:gd name="T31" fmla="*/ 571 h 90"/>
                <a:gd name="T32" fmla="*/ 4753 w 108"/>
                <a:gd name="T33" fmla="*/ 927 h 90"/>
                <a:gd name="T34" fmla="*/ 4887 w 108"/>
                <a:gd name="T35" fmla="*/ 1619 h 90"/>
                <a:gd name="T36" fmla="*/ 5838 w 108"/>
                <a:gd name="T37" fmla="*/ 1854 h 90"/>
                <a:gd name="T38" fmla="*/ 6521 w 108"/>
                <a:gd name="T39" fmla="*/ 1854 h 90"/>
                <a:gd name="T40" fmla="*/ 7343 w 108"/>
                <a:gd name="T41" fmla="*/ 2093 h 90"/>
                <a:gd name="T42" fmla="*/ 8263 w 108"/>
                <a:gd name="T43" fmla="*/ 2093 h 90"/>
                <a:gd name="T44" fmla="*/ 8818 w 108"/>
                <a:gd name="T45" fmla="*/ 2215 h 90"/>
                <a:gd name="T46" fmla="*/ 9214 w 108"/>
                <a:gd name="T47" fmla="*/ 2093 h 90"/>
                <a:gd name="T48" fmla="*/ 9641 w 108"/>
                <a:gd name="T49" fmla="*/ 2215 h 90"/>
                <a:gd name="T50" fmla="*/ 10036 w 108"/>
                <a:gd name="T51" fmla="*/ 2093 h 90"/>
                <a:gd name="T52" fmla="*/ 10324 w 108"/>
                <a:gd name="T53" fmla="*/ 2215 h 90"/>
                <a:gd name="T54" fmla="*/ 10720 w 108"/>
                <a:gd name="T55" fmla="*/ 2215 h 90"/>
                <a:gd name="T56" fmla="*/ 14101 w 108"/>
                <a:gd name="T57" fmla="*/ 2785 h 90"/>
                <a:gd name="T58" fmla="*/ 14260 w 108"/>
                <a:gd name="T59" fmla="*/ 3141 h 90"/>
                <a:gd name="T60" fmla="*/ 14656 w 108"/>
                <a:gd name="T61" fmla="*/ 3258 h 90"/>
                <a:gd name="T62" fmla="*/ 13839 w 108"/>
                <a:gd name="T63" fmla="*/ 4639 h 90"/>
                <a:gd name="T64" fmla="*/ 13705 w 108"/>
                <a:gd name="T65" fmla="*/ 4878 h 90"/>
                <a:gd name="T66" fmla="*/ 13310 w 108"/>
                <a:gd name="T67" fmla="*/ 5117 h 90"/>
                <a:gd name="T68" fmla="*/ 12755 w 108"/>
                <a:gd name="T69" fmla="*/ 5927 h 90"/>
                <a:gd name="T70" fmla="*/ 13150 w 108"/>
                <a:gd name="T71" fmla="*/ 6161 h 90"/>
                <a:gd name="T72" fmla="*/ 13150 w 108"/>
                <a:gd name="T73" fmla="*/ 6375 h 90"/>
                <a:gd name="T74" fmla="*/ 13017 w 108"/>
                <a:gd name="T75" fmla="*/ 6497 h 90"/>
                <a:gd name="T76" fmla="*/ 12888 w 108"/>
                <a:gd name="T77" fmla="*/ 6970 h 90"/>
                <a:gd name="T78" fmla="*/ 7051 w 108"/>
                <a:gd name="T79" fmla="*/ 9399 h 90"/>
                <a:gd name="T80" fmla="*/ 134 w 108"/>
                <a:gd name="T81" fmla="*/ 789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27" name="Freeform 20"/>
            <p:cNvSpPr>
              <a:spLocks/>
            </p:cNvSpPr>
            <p:nvPr/>
          </p:nvSpPr>
          <p:spPr bwMode="auto">
            <a:xfrm>
              <a:off x="1989" y="1155"/>
              <a:ext cx="415" cy="634"/>
            </a:xfrm>
            <a:custGeom>
              <a:avLst/>
              <a:gdLst>
                <a:gd name="T0" fmla="*/ 943 w 81"/>
                <a:gd name="T1" fmla="*/ 9964 h 130"/>
                <a:gd name="T2" fmla="*/ 1076 w 81"/>
                <a:gd name="T3" fmla="*/ 9515 h 130"/>
                <a:gd name="T4" fmla="*/ 1209 w 81"/>
                <a:gd name="T5" fmla="*/ 9393 h 130"/>
                <a:gd name="T6" fmla="*/ 1209 w 81"/>
                <a:gd name="T7" fmla="*/ 9159 h 130"/>
                <a:gd name="T8" fmla="*/ 815 w 81"/>
                <a:gd name="T9" fmla="*/ 8944 h 130"/>
                <a:gd name="T10" fmla="*/ 1337 w 81"/>
                <a:gd name="T11" fmla="*/ 8110 h 130"/>
                <a:gd name="T12" fmla="*/ 1757 w 81"/>
                <a:gd name="T13" fmla="*/ 7896 h 130"/>
                <a:gd name="T14" fmla="*/ 1891 w 81"/>
                <a:gd name="T15" fmla="*/ 7657 h 130"/>
                <a:gd name="T16" fmla="*/ 2680 w 81"/>
                <a:gd name="T17" fmla="*/ 6257 h 130"/>
                <a:gd name="T18" fmla="*/ 2285 w 81"/>
                <a:gd name="T19" fmla="*/ 6135 h 130"/>
                <a:gd name="T20" fmla="*/ 2152 w 81"/>
                <a:gd name="T21" fmla="*/ 5804 h 130"/>
                <a:gd name="T22" fmla="*/ 2152 w 81"/>
                <a:gd name="T23" fmla="*/ 5448 h 130"/>
                <a:gd name="T24" fmla="*/ 2152 w 81"/>
                <a:gd name="T25" fmla="*/ 5209 h 130"/>
                <a:gd name="T26" fmla="*/ 2152 w 81"/>
                <a:gd name="T27" fmla="*/ 4994 h 130"/>
                <a:gd name="T28" fmla="*/ 3489 w 81"/>
                <a:gd name="T29" fmla="*/ 0 h 130"/>
                <a:gd name="T30" fmla="*/ 4565 w 81"/>
                <a:gd name="T31" fmla="*/ 2214 h 130"/>
                <a:gd name="T32" fmla="*/ 4831 w 81"/>
                <a:gd name="T33" fmla="*/ 3019 h 130"/>
                <a:gd name="T34" fmla="*/ 4698 w 81"/>
                <a:gd name="T35" fmla="*/ 3355 h 130"/>
                <a:gd name="T36" fmla="*/ 4985 w 81"/>
                <a:gd name="T37" fmla="*/ 3589 h 130"/>
                <a:gd name="T38" fmla="*/ 5646 w 81"/>
                <a:gd name="T39" fmla="*/ 4521 h 130"/>
                <a:gd name="T40" fmla="*/ 5774 w 81"/>
                <a:gd name="T41" fmla="*/ 4994 h 130"/>
                <a:gd name="T42" fmla="*/ 6066 w 81"/>
                <a:gd name="T43" fmla="*/ 5209 h 130"/>
                <a:gd name="T44" fmla="*/ 6589 w 81"/>
                <a:gd name="T45" fmla="*/ 5326 h 130"/>
                <a:gd name="T46" fmla="*/ 6194 w 81"/>
                <a:gd name="T47" fmla="*/ 6043 h 130"/>
                <a:gd name="T48" fmla="*/ 6066 w 81"/>
                <a:gd name="T49" fmla="*/ 6491 h 130"/>
                <a:gd name="T50" fmla="*/ 6066 w 81"/>
                <a:gd name="T51" fmla="*/ 6613 h 130"/>
                <a:gd name="T52" fmla="*/ 5774 w 81"/>
                <a:gd name="T53" fmla="*/ 6969 h 130"/>
                <a:gd name="T54" fmla="*/ 5774 w 81"/>
                <a:gd name="T55" fmla="*/ 7184 h 130"/>
                <a:gd name="T56" fmla="*/ 6194 w 81"/>
                <a:gd name="T57" fmla="*/ 7540 h 130"/>
                <a:gd name="T58" fmla="*/ 6722 w 81"/>
                <a:gd name="T59" fmla="*/ 7062 h 130"/>
                <a:gd name="T60" fmla="*/ 6850 w 81"/>
                <a:gd name="T61" fmla="*/ 7301 h 130"/>
                <a:gd name="T62" fmla="*/ 6983 w 81"/>
                <a:gd name="T63" fmla="*/ 7423 h 130"/>
                <a:gd name="T64" fmla="*/ 6983 w 81"/>
                <a:gd name="T65" fmla="*/ 8018 h 130"/>
                <a:gd name="T66" fmla="*/ 7270 w 81"/>
                <a:gd name="T67" fmla="*/ 8588 h 130"/>
                <a:gd name="T68" fmla="*/ 7142 w 81"/>
                <a:gd name="T69" fmla="*/ 8822 h 130"/>
                <a:gd name="T70" fmla="*/ 7531 w 81"/>
                <a:gd name="T71" fmla="*/ 9037 h 130"/>
                <a:gd name="T72" fmla="*/ 7665 w 81"/>
                <a:gd name="T73" fmla="*/ 9393 h 130"/>
                <a:gd name="T74" fmla="*/ 7665 w 81"/>
                <a:gd name="T75" fmla="*/ 9754 h 130"/>
                <a:gd name="T76" fmla="*/ 7926 w 81"/>
                <a:gd name="T77" fmla="*/ 10085 h 130"/>
                <a:gd name="T78" fmla="*/ 8218 w 81"/>
                <a:gd name="T79" fmla="*/ 9754 h 130"/>
                <a:gd name="T80" fmla="*/ 8741 w 81"/>
                <a:gd name="T81" fmla="*/ 9964 h 130"/>
                <a:gd name="T82" fmla="*/ 9002 w 81"/>
                <a:gd name="T83" fmla="*/ 9754 h 130"/>
                <a:gd name="T84" fmla="*/ 9555 w 81"/>
                <a:gd name="T85" fmla="*/ 9871 h 130"/>
                <a:gd name="T86" fmla="*/ 9817 w 81"/>
                <a:gd name="T87" fmla="*/ 9964 h 130"/>
                <a:gd name="T88" fmla="*/ 10211 w 81"/>
                <a:gd name="T89" fmla="*/ 9754 h 130"/>
                <a:gd name="T90" fmla="*/ 10631 w 81"/>
                <a:gd name="T91" fmla="*/ 9871 h 130"/>
                <a:gd name="T92" fmla="*/ 10892 w 81"/>
                <a:gd name="T93" fmla="*/ 10203 h 130"/>
                <a:gd name="T94" fmla="*/ 9950 w 81"/>
                <a:gd name="T95" fmla="*/ 15079 h 130"/>
                <a:gd name="T96" fmla="*/ 0 w 81"/>
                <a:gd name="T97" fmla="*/ 134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28" name="Freeform 21"/>
            <p:cNvSpPr>
              <a:spLocks/>
            </p:cNvSpPr>
            <p:nvPr/>
          </p:nvSpPr>
          <p:spPr bwMode="auto">
            <a:xfrm>
              <a:off x="2164" y="1170"/>
              <a:ext cx="706" cy="424"/>
            </a:xfrm>
            <a:custGeom>
              <a:avLst/>
              <a:gdLst>
                <a:gd name="T0" fmla="*/ 6441 w 138"/>
                <a:gd name="T1" fmla="*/ 8909 h 87"/>
                <a:gd name="T2" fmla="*/ 6021 w 138"/>
                <a:gd name="T3" fmla="*/ 9713 h 87"/>
                <a:gd name="T4" fmla="*/ 5761 w 138"/>
                <a:gd name="T5" fmla="*/ 9265 h 87"/>
                <a:gd name="T6" fmla="*/ 5628 w 138"/>
                <a:gd name="T7" fmla="*/ 9620 h 87"/>
                <a:gd name="T8" fmla="*/ 5075 w 138"/>
                <a:gd name="T9" fmla="*/ 9620 h 87"/>
                <a:gd name="T10" fmla="*/ 4425 w 138"/>
                <a:gd name="T11" fmla="*/ 9499 h 87"/>
                <a:gd name="T12" fmla="*/ 4292 w 138"/>
                <a:gd name="T13" fmla="*/ 9499 h 87"/>
                <a:gd name="T14" fmla="*/ 3873 w 138"/>
                <a:gd name="T15" fmla="*/ 9499 h 87"/>
                <a:gd name="T16" fmla="*/ 3479 w 138"/>
                <a:gd name="T17" fmla="*/ 9499 h 87"/>
                <a:gd name="T18" fmla="*/ 3218 w 138"/>
                <a:gd name="T19" fmla="*/ 9620 h 87"/>
                <a:gd name="T20" fmla="*/ 3090 w 138"/>
                <a:gd name="T21" fmla="*/ 9265 h 87"/>
                <a:gd name="T22" fmla="*/ 3090 w 138"/>
                <a:gd name="T23" fmla="*/ 8909 h 87"/>
                <a:gd name="T24" fmla="*/ 2671 w 138"/>
                <a:gd name="T25" fmla="*/ 8694 h 87"/>
                <a:gd name="T26" fmla="*/ 2671 w 138"/>
                <a:gd name="T27" fmla="*/ 8339 h 87"/>
                <a:gd name="T28" fmla="*/ 2410 w 138"/>
                <a:gd name="T29" fmla="*/ 7983 h 87"/>
                <a:gd name="T30" fmla="*/ 2410 w 138"/>
                <a:gd name="T31" fmla="*/ 7291 h 87"/>
                <a:gd name="T32" fmla="*/ 2277 w 138"/>
                <a:gd name="T33" fmla="*/ 6935 h 87"/>
                <a:gd name="T34" fmla="*/ 2149 w 138"/>
                <a:gd name="T35" fmla="*/ 6842 h 87"/>
                <a:gd name="T36" fmla="*/ 2016 w 138"/>
                <a:gd name="T37" fmla="*/ 6842 h 87"/>
                <a:gd name="T38" fmla="*/ 1463 w 138"/>
                <a:gd name="T39" fmla="*/ 7174 h 87"/>
                <a:gd name="T40" fmla="*/ 1202 w 138"/>
                <a:gd name="T41" fmla="*/ 6721 h 87"/>
                <a:gd name="T42" fmla="*/ 1202 w 138"/>
                <a:gd name="T43" fmla="*/ 6482 h 87"/>
                <a:gd name="T44" fmla="*/ 1463 w 138"/>
                <a:gd name="T45" fmla="*/ 6126 h 87"/>
                <a:gd name="T46" fmla="*/ 1463 w 138"/>
                <a:gd name="T47" fmla="*/ 5795 h 87"/>
                <a:gd name="T48" fmla="*/ 1596 w 138"/>
                <a:gd name="T49" fmla="*/ 5556 h 87"/>
                <a:gd name="T50" fmla="*/ 1883 w 138"/>
                <a:gd name="T51" fmla="*/ 4869 h 87"/>
                <a:gd name="T52" fmla="*/ 1463 w 138"/>
                <a:gd name="T53" fmla="*/ 4630 h 87"/>
                <a:gd name="T54" fmla="*/ 1074 w 138"/>
                <a:gd name="T55" fmla="*/ 4396 h 87"/>
                <a:gd name="T56" fmla="*/ 813 w 138"/>
                <a:gd name="T57" fmla="*/ 3587 h 87"/>
                <a:gd name="T58" fmla="*/ 261 w 138"/>
                <a:gd name="T59" fmla="*/ 3134 h 87"/>
                <a:gd name="T60" fmla="*/ 261 w 138"/>
                <a:gd name="T61" fmla="*/ 2900 h 87"/>
                <a:gd name="T62" fmla="*/ 261 w 138"/>
                <a:gd name="T63" fmla="*/ 2305 h 87"/>
                <a:gd name="T64" fmla="*/ 394 w 138"/>
                <a:gd name="T65" fmla="*/ 0 h 87"/>
                <a:gd name="T66" fmla="*/ 6569 w 138"/>
                <a:gd name="T67" fmla="*/ 926 h 87"/>
                <a:gd name="T68" fmla="*/ 18479 w 138"/>
                <a:gd name="T69" fmla="*/ 2208 h 87"/>
                <a:gd name="T70" fmla="*/ 17665 w 138"/>
                <a:gd name="T71" fmla="*/ 10069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29" name="Freeform 22"/>
            <p:cNvSpPr>
              <a:spLocks/>
            </p:cNvSpPr>
            <p:nvPr/>
          </p:nvSpPr>
          <p:spPr bwMode="auto">
            <a:xfrm>
              <a:off x="1738" y="1677"/>
              <a:ext cx="440" cy="649"/>
            </a:xfrm>
            <a:custGeom>
              <a:avLst/>
              <a:gdLst>
                <a:gd name="T0" fmla="*/ 1755 w 86"/>
                <a:gd name="T1" fmla="*/ 0 h 133"/>
                <a:gd name="T2" fmla="*/ 0 w 86"/>
                <a:gd name="T3" fmla="*/ 5929 h 133"/>
                <a:gd name="T4" fmla="*/ 7511 w 86"/>
                <a:gd name="T5" fmla="*/ 15454 h 133"/>
                <a:gd name="T6" fmla="*/ 7511 w 86"/>
                <a:gd name="T7" fmla="*/ 15337 h 133"/>
                <a:gd name="T8" fmla="*/ 7511 w 86"/>
                <a:gd name="T9" fmla="*/ 15215 h 133"/>
                <a:gd name="T10" fmla="*/ 7644 w 86"/>
                <a:gd name="T11" fmla="*/ 14761 h 133"/>
                <a:gd name="T12" fmla="*/ 7644 w 86"/>
                <a:gd name="T13" fmla="*/ 14644 h 133"/>
                <a:gd name="T14" fmla="*/ 7644 w 86"/>
                <a:gd name="T15" fmla="*/ 13717 h 133"/>
                <a:gd name="T16" fmla="*/ 7644 w 86"/>
                <a:gd name="T17" fmla="*/ 13361 h 133"/>
                <a:gd name="T18" fmla="*/ 7644 w 86"/>
                <a:gd name="T19" fmla="*/ 13239 h 133"/>
                <a:gd name="T20" fmla="*/ 8038 w 86"/>
                <a:gd name="T21" fmla="*/ 13239 h 133"/>
                <a:gd name="T22" fmla="*/ 8299 w 86"/>
                <a:gd name="T23" fmla="*/ 13239 h 133"/>
                <a:gd name="T24" fmla="*/ 8427 w 86"/>
                <a:gd name="T25" fmla="*/ 13361 h 133"/>
                <a:gd name="T26" fmla="*/ 8427 w 86"/>
                <a:gd name="T27" fmla="*/ 13478 h 133"/>
                <a:gd name="T28" fmla="*/ 8560 w 86"/>
                <a:gd name="T29" fmla="*/ 13595 h 133"/>
                <a:gd name="T30" fmla="*/ 8846 w 86"/>
                <a:gd name="T31" fmla="*/ 13595 h 133"/>
                <a:gd name="T32" fmla="*/ 9107 w 86"/>
                <a:gd name="T33" fmla="*/ 12785 h 133"/>
                <a:gd name="T34" fmla="*/ 9373 w 86"/>
                <a:gd name="T35" fmla="*/ 11741 h 133"/>
                <a:gd name="T36" fmla="*/ 11517 w 86"/>
                <a:gd name="T37" fmla="*/ 1976 h 133"/>
                <a:gd name="T38" fmla="*/ 6569 w 86"/>
                <a:gd name="T39" fmla="*/ 1049 h 133"/>
                <a:gd name="T40" fmla="*/ 1755 w 86"/>
                <a:gd name="T41" fmla="*/ 0 h 133"/>
                <a:gd name="T42" fmla="*/ 1755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30" name="Freeform 23"/>
            <p:cNvSpPr>
              <a:spLocks/>
            </p:cNvSpPr>
            <p:nvPr/>
          </p:nvSpPr>
          <p:spPr bwMode="auto">
            <a:xfrm>
              <a:off x="1968" y="2170"/>
              <a:ext cx="467" cy="517"/>
            </a:xfrm>
            <a:custGeom>
              <a:avLst/>
              <a:gdLst>
                <a:gd name="T0" fmla="*/ 10536 w 91"/>
                <a:gd name="T1" fmla="*/ 12301 h 106"/>
                <a:gd name="T2" fmla="*/ 12301 w 91"/>
                <a:gd name="T3" fmla="*/ 1166 h 106"/>
                <a:gd name="T4" fmla="*/ 3372 w 91"/>
                <a:gd name="T5" fmla="*/ 0 h 106"/>
                <a:gd name="T6" fmla="*/ 3372 w 91"/>
                <a:gd name="T7" fmla="*/ 0 h 106"/>
                <a:gd name="T8" fmla="*/ 3110 w 91"/>
                <a:gd name="T9" fmla="*/ 1049 h 106"/>
                <a:gd name="T10" fmla="*/ 2843 w 91"/>
                <a:gd name="T11" fmla="*/ 1853 h 106"/>
                <a:gd name="T12" fmla="*/ 2581 w 91"/>
                <a:gd name="T13" fmla="*/ 1853 h 106"/>
                <a:gd name="T14" fmla="*/ 2422 w 91"/>
                <a:gd name="T15" fmla="*/ 1736 h 106"/>
                <a:gd name="T16" fmla="*/ 2422 w 91"/>
                <a:gd name="T17" fmla="*/ 1619 h 106"/>
                <a:gd name="T18" fmla="*/ 2289 w 91"/>
                <a:gd name="T19" fmla="*/ 1497 h 106"/>
                <a:gd name="T20" fmla="*/ 2027 w 91"/>
                <a:gd name="T21" fmla="*/ 1497 h 106"/>
                <a:gd name="T22" fmla="*/ 1632 w 91"/>
                <a:gd name="T23" fmla="*/ 1497 h 106"/>
                <a:gd name="T24" fmla="*/ 1632 w 91"/>
                <a:gd name="T25" fmla="*/ 1619 h 106"/>
                <a:gd name="T26" fmla="*/ 1632 w 91"/>
                <a:gd name="T27" fmla="*/ 1975 h 106"/>
                <a:gd name="T28" fmla="*/ 1632 w 91"/>
                <a:gd name="T29" fmla="*/ 2902 h 106"/>
                <a:gd name="T30" fmla="*/ 1632 w 91"/>
                <a:gd name="T31" fmla="*/ 3019 h 106"/>
                <a:gd name="T32" fmla="*/ 1473 w 91"/>
                <a:gd name="T33" fmla="*/ 3473 h 106"/>
                <a:gd name="T34" fmla="*/ 1473 w 91"/>
                <a:gd name="T35" fmla="*/ 3590 h 106"/>
                <a:gd name="T36" fmla="*/ 1473 w 91"/>
                <a:gd name="T37" fmla="*/ 3712 h 106"/>
                <a:gd name="T38" fmla="*/ 1473 w 91"/>
                <a:gd name="T39" fmla="*/ 3951 h 106"/>
                <a:gd name="T40" fmla="*/ 1473 w 91"/>
                <a:gd name="T41" fmla="*/ 4068 h 106"/>
                <a:gd name="T42" fmla="*/ 1473 w 91"/>
                <a:gd name="T43" fmla="*/ 4185 h 106"/>
                <a:gd name="T44" fmla="*/ 1632 w 91"/>
                <a:gd name="T45" fmla="*/ 4399 h 106"/>
                <a:gd name="T46" fmla="*/ 1632 w 91"/>
                <a:gd name="T47" fmla="*/ 4521 h 106"/>
                <a:gd name="T48" fmla="*/ 1632 w 91"/>
                <a:gd name="T49" fmla="*/ 4755 h 106"/>
                <a:gd name="T50" fmla="*/ 1765 w 91"/>
                <a:gd name="T51" fmla="*/ 4994 h 106"/>
                <a:gd name="T52" fmla="*/ 1765 w 91"/>
                <a:gd name="T53" fmla="*/ 4994 h 106"/>
                <a:gd name="T54" fmla="*/ 1894 w 91"/>
                <a:gd name="T55" fmla="*/ 5116 h 106"/>
                <a:gd name="T56" fmla="*/ 2027 w 91"/>
                <a:gd name="T57" fmla="*/ 5331 h 106"/>
                <a:gd name="T58" fmla="*/ 1894 w 91"/>
                <a:gd name="T59" fmla="*/ 5331 h 106"/>
                <a:gd name="T60" fmla="*/ 1894 w 91"/>
                <a:gd name="T61" fmla="*/ 5331 h 106"/>
                <a:gd name="T62" fmla="*/ 1632 w 91"/>
                <a:gd name="T63" fmla="*/ 5448 h 106"/>
                <a:gd name="T64" fmla="*/ 1345 w 91"/>
                <a:gd name="T65" fmla="*/ 5565 h 106"/>
                <a:gd name="T66" fmla="*/ 1211 w 91"/>
                <a:gd name="T67" fmla="*/ 5804 h 106"/>
                <a:gd name="T68" fmla="*/ 949 w 91"/>
                <a:gd name="T69" fmla="*/ 6375 h 106"/>
                <a:gd name="T70" fmla="*/ 683 w 91"/>
                <a:gd name="T71" fmla="*/ 6731 h 106"/>
                <a:gd name="T72" fmla="*/ 395 w 91"/>
                <a:gd name="T73" fmla="*/ 6731 h 106"/>
                <a:gd name="T74" fmla="*/ 395 w 91"/>
                <a:gd name="T75" fmla="*/ 6853 h 106"/>
                <a:gd name="T76" fmla="*/ 554 w 91"/>
                <a:gd name="T77" fmla="*/ 6970 h 106"/>
                <a:gd name="T78" fmla="*/ 395 w 91"/>
                <a:gd name="T79" fmla="*/ 7087 h 106"/>
                <a:gd name="T80" fmla="*/ 395 w 91"/>
                <a:gd name="T81" fmla="*/ 7301 h 106"/>
                <a:gd name="T82" fmla="*/ 395 w 91"/>
                <a:gd name="T83" fmla="*/ 7423 h 106"/>
                <a:gd name="T84" fmla="*/ 683 w 91"/>
                <a:gd name="T85" fmla="*/ 7662 h 106"/>
                <a:gd name="T86" fmla="*/ 816 w 91"/>
                <a:gd name="T87" fmla="*/ 7779 h 106"/>
                <a:gd name="T88" fmla="*/ 683 w 91"/>
                <a:gd name="T89" fmla="*/ 7779 h 106"/>
                <a:gd name="T90" fmla="*/ 683 w 91"/>
                <a:gd name="T91" fmla="*/ 8018 h 106"/>
                <a:gd name="T92" fmla="*/ 554 w 91"/>
                <a:gd name="T93" fmla="*/ 8111 h 106"/>
                <a:gd name="T94" fmla="*/ 395 w 91"/>
                <a:gd name="T95" fmla="*/ 8111 h 106"/>
                <a:gd name="T96" fmla="*/ 133 w 91"/>
                <a:gd name="T97" fmla="*/ 8018 h 106"/>
                <a:gd name="T98" fmla="*/ 0 w 91"/>
                <a:gd name="T99" fmla="*/ 8467 h 106"/>
                <a:gd name="T100" fmla="*/ 6610 w 91"/>
                <a:gd name="T101" fmla="*/ 11823 h 106"/>
                <a:gd name="T102" fmla="*/ 10536 w 91"/>
                <a:gd name="T103" fmla="*/ 12301 h 106"/>
                <a:gd name="T104" fmla="*/ 10536 w 91"/>
                <a:gd name="T105" fmla="*/ 12301 h 106"/>
                <a:gd name="T106" fmla="*/ 10536 w 91"/>
                <a:gd name="T107" fmla="*/ 12301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31" name="Freeform 24"/>
            <p:cNvSpPr>
              <a:spLocks/>
            </p:cNvSpPr>
            <p:nvPr/>
          </p:nvSpPr>
          <p:spPr bwMode="auto">
            <a:xfrm>
              <a:off x="3265" y="1248"/>
              <a:ext cx="456" cy="487"/>
            </a:xfrm>
            <a:custGeom>
              <a:avLst/>
              <a:gdLst>
                <a:gd name="T0" fmla="*/ 1076 w 89"/>
                <a:gd name="T1" fmla="*/ 7967 h 100"/>
                <a:gd name="T2" fmla="*/ 523 w 89"/>
                <a:gd name="T3" fmla="*/ 7398 h 100"/>
                <a:gd name="T4" fmla="*/ 943 w 89"/>
                <a:gd name="T5" fmla="*/ 6925 h 100"/>
                <a:gd name="T6" fmla="*/ 943 w 89"/>
                <a:gd name="T7" fmla="*/ 6477 h 100"/>
                <a:gd name="T8" fmla="*/ 681 w 89"/>
                <a:gd name="T9" fmla="*/ 5430 h 100"/>
                <a:gd name="T10" fmla="*/ 681 w 89"/>
                <a:gd name="T11" fmla="*/ 4958 h 100"/>
                <a:gd name="T12" fmla="*/ 523 w 89"/>
                <a:gd name="T13" fmla="*/ 3818 h 100"/>
                <a:gd name="T14" fmla="*/ 261 w 89"/>
                <a:gd name="T15" fmla="*/ 3010 h 100"/>
                <a:gd name="T16" fmla="*/ 0 w 89"/>
                <a:gd name="T17" fmla="*/ 1851 h 100"/>
                <a:gd name="T18" fmla="*/ 133 w 89"/>
                <a:gd name="T19" fmla="*/ 1373 h 100"/>
                <a:gd name="T20" fmla="*/ 0 w 89"/>
                <a:gd name="T21" fmla="*/ 808 h 100"/>
                <a:gd name="T22" fmla="*/ 3100 w 89"/>
                <a:gd name="T23" fmla="*/ 356 h 100"/>
                <a:gd name="T24" fmla="*/ 3361 w 89"/>
                <a:gd name="T25" fmla="*/ 117 h 100"/>
                <a:gd name="T26" fmla="*/ 3756 w 89"/>
                <a:gd name="T27" fmla="*/ 570 h 100"/>
                <a:gd name="T28" fmla="*/ 3756 w 89"/>
                <a:gd name="T29" fmla="*/ 1164 h 100"/>
                <a:gd name="T30" fmla="*/ 4304 w 89"/>
                <a:gd name="T31" fmla="*/ 1373 h 100"/>
                <a:gd name="T32" fmla="*/ 4570 w 89"/>
                <a:gd name="T33" fmla="*/ 1495 h 100"/>
                <a:gd name="T34" fmla="*/ 5118 w 89"/>
                <a:gd name="T35" fmla="*/ 1495 h 100"/>
                <a:gd name="T36" fmla="*/ 5252 w 89"/>
                <a:gd name="T37" fmla="*/ 1612 h 100"/>
                <a:gd name="T38" fmla="*/ 5774 w 89"/>
                <a:gd name="T39" fmla="*/ 1495 h 100"/>
                <a:gd name="T40" fmla="*/ 6850 w 89"/>
                <a:gd name="T41" fmla="*/ 1612 h 100"/>
                <a:gd name="T42" fmla="*/ 6983 w 89"/>
                <a:gd name="T43" fmla="*/ 1734 h 100"/>
                <a:gd name="T44" fmla="*/ 7142 w 89"/>
                <a:gd name="T45" fmla="*/ 1734 h 100"/>
                <a:gd name="T46" fmla="*/ 7270 w 89"/>
                <a:gd name="T47" fmla="*/ 2089 h 100"/>
                <a:gd name="T48" fmla="*/ 7665 w 89"/>
                <a:gd name="T49" fmla="*/ 1967 h 100"/>
                <a:gd name="T50" fmla="*/ 7926 w 89"/>
                <a:gd name="T51" fmla="*/ 1967 h 100"/>
                <a:gd name="T52" fmla="*/ 8346 w 89"/>
                <a:gd name="T53" fmla="*/ 2206 h 100"/>
                <a:gd name="T54" fmla="*/ 8613 w 89"/>
                <a:gd name="T55" fmla="*/ 2420 h 100"/>
                <a:gd name="T56" fmla="*/ 9135 w 89"/>
                <a:gd name="T57" fmla="*/ 2420 h 100"/>
                <a:gd name="T58" fmla="*/ 9817 w 89"/>
                <a:gd name="T59" fmla="*/ 2089 h 100"/>
                <a:gd name="T60" fmla="*/ 10893 w 89"/>
                <a:gd name="T61" fmla="*/ 2299 h 100"/>
                <a:gd name="T62" fmla="*/ 11159 w 89"/>
                <a:gd name="T63" fmla="*/ 2299 h 100"/>
                <a:gd name="T64" fmla="*/ 11579 w 89"/>
                <a:gd name="T65" fmla="*/ 2420 h 100"/>
                <a:gd name="T66" fmla="*/ 11707 w 89"/>
                <a:gd name="T67" fmla="*/ 2537 h 100"/>
                <a:gd name="T68" fmla="*/ 10893 w 89"/>
                <a:gd name="T69" fmla="*/ 2893 h 100"/>
                <a:gd name="T70" fmla="*/ 10498 w 89"/>
                <a:gd name="T71" fmla="*/ 3224 h 100"/>
                <a:gd name="T72" fmla="*/ 9817 w 89"/>
                <a:gd name="T73" fmla="*/ 3463 h 100"/>
                <a:gd name="T74" fmla="*/ 7926 w 89"/>
                <a:gd name="T75" fmla="*/ 5075 h 100"/>
                <a:gd name="T76" fmla="*/ 7665 w 89"/>
                <a:gd name="T77" fmla="*/ 5313 h 100"/>
                <a:gd name="T78" fmla="*/ 7665 w 89"/>
                <a:gd name="T79" fmla="*/ 6477 h 100"/>
                <a:gd name="T80" fmla="*/ 6983 w 89"/>
                <a:gd name="T81" fmla="*/ 6808 h 100"/>
                <a:gd name="T82" fmla="*/ 6983 w 89"/>
                <a:gd name="T83" fmla="*/ 7042 h 100"/>
                <a:gd name="T84" fmla="*/ 6983 w 89"/>
                <a:gd name="T85" fmla="*/ 7519 h 100"/>
                <a:gd name="T86" fmla="*/ 7142 w 89"/>
                <a:gd name="T87" fmla="*/ 7967 h 100"/>
                <a:gd name="T88" fmla="*/ 6983 w 89"/>
                <a:gd name="T89" fmla="*/ 8445 h 100"/>
                <a:gd name="T90" fmla="*/ 7142 w 89"/>
                <a:gd name="T91" fmla="*/ 9131 h 100"/>
                <a:gd name="T92" fmla="*/ 7404 w 89"/>
                <a:gd name="T93" fmla="*/ 9248 h 100"/>
                <a:gd name="T94" fmla="*/ 7798 w 89"/>
                <a:gd name="T95" fmla="*/ 9346 h 100"/>
                <a:gd name="T96" fmla="*/ 7926 w 89"/>
                <a:gd name="T97" fmla="*/ 9579 h 100"/>
                <a:gd name="T98" fmla="*/ 8613 w 89"/>
                <a:gd name="T99" fmla="*/ 10057 h 100"/>
                <a:gd name="T100" fmla="*/ 9689 w 89"/>
                <a:gd name="T101" fmla="*/ 10626 h 100"/>
                <a:gd name="T102" fmla="*/ 9689 w 89"/>
                <a:gd name="T103" fmla="*/ 10982 h 100"/>
                <a:gd name="T104" fmla="*/ 1076 w 89"/>
                <a:gd name="T105" fmla="*/ 1155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32" name="Freeform 25"/>
            <p:cNvSpPr>
              <a:spLocks/>
            </p:cNvSpPr>
            <p:nvPr/>
          </p:nvSpPr>
          <p:spPr bwMode="auto">
            <a:xfrm>
              <a:off x="3634"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33" name="Freeform 26" descr="20%"/>
            <p:cNvSpPr>
              <a:spLocks/>
            </p:cNvSpPr>
            <p:nvPr/>
          </p:nvSpPr>
          <p:spPr bwMode="auto">
            <a:xfrm>
              <a:off x="4244" y="1896"/>
              <a:ext cx="314" cy="293"/>
            </a:xfrm>
            <a:custGeom>
              <a:avLst/>
              <a:gdLst>
                <a:gd name="T0" fmla="*/ 2728 w 61"/>
                <a:gd name="T1" fmla="*/ 0 h 60"/>
                <a:gd name="T2" fmla="*/ 2728 w 61"/>
                <a:gd name="T3" fmla="*/ 356 h 60"/>
                <a:gd name="T4" fmla="*/ 2862 w 61"/>
                <a:gd name="T5" fmla="*/ 571 h 60"/>
                <a:gd name="T6" fmla="*/ 2594 w 61"/>
                <a:gd name="T7" fmla="*/ 1504 h 60"/>
                <a:gd name="T8" fmla="*/ 2594 w 61"/>
                <a:gd name="T9" fmla="*/ 1738 h 60"/>
                <a:gd name="T10" fmla="*/ 2466 w 61"/>
                <a:gd name="T11" fmla="*/ 2217 h 60"/>
                <a:gd name="T12" fmla="*/ 2038 w 61"/>
                <a:gd name="T13" fmla="*/ 2554 h 60"/>
                <a:gd name="T14" fmla="*/ 1776 w 61"/>
                <a:gd name="T15" fmla="*/ 2671 h 60"/>
                <a:gd name="T16" fmla="*/ 1508 w 61"/>
                <a:gd name="T17" fmla="*/ 2788 h 60"/>
                <a:gd name="T18" fmla="*/ 1354 w 61"/>
                <a:gd name="T19" fmla="*/ 3028 h 60"/>
                <a:gd name="T20" fmla="*/ 1220 w 61"/>
                <a:gd name="T21" fmla="*/ 3506 h 60"/>
                <a:gd name="T22" fmla="*/ 824 w 61"/>
                <a:gd name="T23" fmla="*/ 3506 h 60"/>
                <a:gd name="T24" fmla="*/ 556 w 61"/>
                <a:gd name="T25" fmla="*/ 3960 h 60"/>
                <a:gd name="T26" fmla="*/ 556 w 61"/>
                <a:gd name="T27" fmla="*/ 4434 h 60"/>
                <a:gd name="T28" fmla="*/ 263 w 61"/>
                <a:gd name="T29" fmla="*/ 4771 h 60"/>
                <a:gd name="T30" fmla="*/ 0 w 61"/>
                <a:gd name="T31" fmla="*/ 5010 h 60"/>
                <a:gd name="T32" fmla="*/ 0 w 61"/>
                <a:gd name="T33" fmla="*/ 5367 h 60"/>
                <a:gd name="T34" fmla="*/ 396 w 61"/>
                <a:gd name="T35" fmla="*/ 5938 h 60"/>
                <a:gd name="T36" fmla="*/ 824 w 61"/>
                <a:gd name="T37" fmla="*/ 6295 h 60"/>
                <a:gd name="T38" fmla="*/ 1086 w 61"/>
                <a:gd name="T39" fmla="*/ 6295 h 60"/>
                <a:gd name="T40" fmla="*/ 1086 w 61"/>
                <a:gd name="T41" fmla="*/ 6417 h 60"/>
                <a:gd name="T42" fmla="*/ 1354 w 61"/>
                <a:gd name="T43" fmla="*/ 6417 h 60"/>
                <a:gd name="T44" fmla="*/ 1354 w 61"/>
                <a:gd name="T45" fmla="*/ 6632 h 60"/>
                <a:gd name="T46" fmla="*/ 2038 w 61"/>
                <a:gd name="T47" fmla="*/ 6988 h 60"/>
                <a:gd name="T48" fmla="*/ 2466 w 61"/>
                <a:gd name="T49" fmla="*/ 6866 h 60"/>
                <a:gd name="T50" fmla="*/ 2594 w 61"/>
                <a:gd name="T51" fmla="*/ 6632 h 60"/>
                <a:gd name="T52" fmla="*/ 2862 w 61"/>
                <a:gd name="T53" fmla="*/ 6866 h 60"/>
                <a:gd name="T54" fmla="*/ 3418 w 61"/>
                <a:gd name="T55" fmla="*/ 6632 h 60"/>
                <a:gd name="T56" fmla="*/ 3552 w 61"/>
                <a:gd name="T57" fmla="*/ 6417 h 60"/>
                <a:gd name="T58" fmla="*/ 4082 w 61"/>
                <a:gd name="T59" fmla="*/ 6177 h 60"/>
                <a:gd name="T60" fmla="*/ 4504 w 61"/>
                <a:gd name="T61" fmla="*/ 5938 h 60"/>
                <a:gd name="T62" fmla="*/ 4504 w 61"/>
                <a:gd name="T63" fmla="*/ 5582 h 60"/>
                <a:gd name="T64" fmla="*/ 5194 w 61"/>
                <a:gd name="T65" fmla="*/ 3721 h 60"/>
                <a:gd name="T66" fmla="*/ 5456 w 61"/>
                <a:gd name="T67" fmla="*/ 3838 h 60"/>
                <a:gd name="T68" fmla="*/ 5590 w 61"/>
                <a:gd name="T69" fmla="*/ 4078 h 60"/>
                <a:gd name="T70" fmla="*/ 5987 w 61"/>
                <a:gd name="T71" fmla="*/ 3721 h 60"/>
                <a:gd name="T72" fmla="*/ 6280 w 61"/>
                <a:gd name="T73" fmla="*/ 3150 h 60"/>
                <a:gd name="T74" fmla="*/ 6676 w 61"/>
                <a:gd name="T75" fmla="*/ 2910 h 60"/>
                <a:gd name="T76" fmla="*/ 6970 w 61"/>
                <a:gd name="T77" fmla="*/ 2671 h 60"/>
                <a:gd name="T78" fmla="*/ 7104 w 61"/>
                <a:gd name="T79" fmla="*/ 2339 h 60"/>
                <a:gd name="T80" fmla="*/ 7104 w 61"/>
                <a:gd name="T81" fmla="*/ 2217 h 60"/>
                <a:gd name="T82" fmla="*/ 7104 w 61"/>
                <a:gd name="T83" fmla="*/ 1738 h 60"/>
                <a:gd name="T84" fmla="*/ 8056 w 61"/>
                <a:gd name="T85" fmla="*/ 2217 h 60"/>
                <a:gd name="T86" fmla="*/ 8190 w 61"/>
                <a:gd name="T87" fmla="*/ 2217 h 60"/>
                <a:gd name="T88" fmla="*/ 8056 w 61"/>
                <a:gd name="T89" fmla="*/ 1504 h 60"/>
                <a:gd name="T90" fmla="*/ 7922 w 61"/>
                <a:gd name="T91" fmla="*/ 1289 h 60"/>
                <a:gd name="T92" fmla="*/ 7629 w 61"/>
                <a:gd name="T93" fmla="*/ 1289 h 60"/>
                <a:gd name="T94" fmla="*/ 6970 w 61"/>
                <a:gd name="T95" fmla="*/ 1406 h 60"/>
                <a:gd name="T96" fmla="*/ 6676 w 61"/>
                <a:gd name="T97" fmla="*/ 1621 h 60"/>
                <a:gd name="T98" fmla="*/ 6280 w 61"/>
                <a:gd name="T99" fmla="*/ 1504 h 60"/>
                <a:gd name="T100" fmla="*/ 6146 w 61"/>
                <a:gd name="T101" fmla="*/ 1738 h 60"/>
                <a:gd name="T102" fmla="*/ 5724 w 61"/>
                <a:gd name="T103" fmla="*/ 1978 h 60"/>
                <a:gd name="T104" fmla="*/ 5328 w 61"/>
                <a:gd name="T105" fmla="*/ 2339 h 60"/>
                <a:gd name="T106" fmla="*/ 4900 w 61"/>
                <a:gd name="T107" fmla="*/ 1504 h 60"/>
                <a:gd name="T108" fmla="*/ 2862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34" name="Freeform 27"/>
            <p:cNvSpPr>
              <a:spLocks/>
            </p:cNvSpPr>
            <p:nvPr/>
          </p:nvSpPr>
          <p:spPr bwMode="auto">
            <a:xfrm>
              <a:off x="3475" y="2604"/>
              <a:ext cx="394" cy="322"/>
            </a:xfrm>
            <a:custGeom>
              <a:avLst/>
              <a:gdLst>
                <a:gd name="T0" fmla="*/ 5501 w 77"/>
                <a:gd name="T1" fmla="*/ 117 h 66"/>
                <a:gd name="T2" fmla="*/ 5890 w 77"/>
                <a:gd name="T3" fmla="*/ 1166 h 66"/>
                <a:gd name="T4" fmla="*/ 5762 w 77"/>
                <a:gd name="T5" fmla="*/ 1498 h 66"/>
                <a:gd name="T6" fmla="*/ 5368 w 77"/>
                <a:gd name="T7" fmla="*/ 2547 h 66"/>
                <a:gd name="T8" fmla="*/ 8561 w 77"/>
                <a:gd name="T9" fmla="*/ 3830 h 66"/>
                <a:gd name="T10" fmla="*/ 8561 w 77"/>
                <a:gd name="T11" fmla="*/ 4640 h 66"/>
                <a:gd name="T12" fmla="*/ 8433 w 77"/>
                <a:gd name="T13" fmla="*/ 5235 h 66"/>
                <a:gd name="T14" fmla="*/ 7778 w 77"/>
                <a:gd name="T15" fmla="*/ 5118 h 66"/>
                <a:gd name="T16" fmla="*/ 7517 w 77"/>
                <a:gd name="T17" fmla="*/ 5689 h 66"/>
                <a:gd name="T18" fmla="*/ 8300 w 77"/>
                <a:gd name="T19" fmla="*/ 5572 h 66"/>
                <a:gd name="T20" fmla="*/ 8852 w 77"/>
                <a:gd name="T21" fmla="*/ 5450 h 66"/>
                <a:gd name="T22" fmla="*/ 8561 w 77"/>
                <a:gd name="T23" fmla="*/ 5689 h 66"/>
                <a:gd name="T24" fmla="*/ 8852 w 77"/>
                <a:gd name="T25" fmla="*/ 5928 h 66"/>
                <a:gd name="T26" fmla="*/ 9502 w 77"/>
                <a:gd name="T27" fmla="*/ 5450 h 66"/>
                <a:gd name="T28" fmla="*/ 9922 w 77"/>
                <a:gd name="T29" fmla="*/ 5572 h 66"/>
                <a:gd name="T30" fmla="*/ 9794 w 77"/>
                <a:gd name="T31" fmla="*/ 5928 h 66"/>
                <a:gd name="T32" fmla="*/ 9113 w 77"/>
                <a:gd name="T33" fmla="*/ 6499 h 66"/>
                <a:gd name="T34" fmla="*/ 9502 w 77"/>
                <a:gd name="T35" fmla="*/ 6972 h 66"/>
                <a:gd name="T36" fmla="*/ 10316 w 77"/>
                <a:gd name="T37" fmla="*/ 7547 h 66"/>
                <a:gd name="T38" fmla="*/ 9502 w 77"/>
                <a:gd name="T39" fmla="*/ 7308 h 66"/>
                <a:gd name="T40" fmla="*/ 8561 w 77"/>
                <a:gd name="T41" fmla="*/ 6855 h 66"/>
                <a:gd name="T42" fmla="*/ 8167 w 77"/>
                <a:gd name="T43" fmla="*/ 7186 h 66"/>
                <a:gd name="T44" fmla="*/ 8039 w 77"/>
                <a:gd name="T45" fmla="*/ 7547 h 66"/>
                <a:gd name="T46" fmla="*/ 7645 w 77"/>
                <a:gd name="T47" fmla="*/ 7308 h 66"/>
                <a:gd name="T48" fmla="*/ 7225 w 77"/>
                <a:gd name="T49" fmla="*/ 7308 h 66"/>
                <a:gd name="T50" fmla="*/ 6570 w 77"/>
                <a:gd name="T51" fmla="*/ 7426 h 66"/>
                <a:gd name="T52" fmla="*/ 5501 w 77"/>
                <a:gd name="T53" fmla="*/ 6855 h 66"/>
                <a:gd name="T54" fmla="*/ 5081 w 77"/>
                <a:gd name="T55" fmla="*/ 6616 h 66"/>
                <a:gd name="T56" fmla="*/ 4948 w 77"/>
                <a:gd name="T57" fmla="*/ 6499 h 66"/>
                <a:gd name="T58" fmla="*/ 4554 w 77"/>
                <a:gd name="T59" fmla="*/ 6381 h 66"/>
                <a:gd name="T60" fmla="*/ 4426 w 77"/>
                <a:gd name="T61" fmla="*/ 6259 h 66"/>
                <a:gd name="T62" fmla="*/ 4165 w 77"/>
                <a:gd name="T63" fmla="*/ 6738 h 66"/>
                <a:gd name="T64" fmla="*/ 2016 w 77"/>
                <a:gd name="T65" fmla="*/ 6499 h 66"/>
                <a:gd name="T66" fmla="*/ 522 w 77"/>
                <a:gd name="T67" fmla="*/ 6381 h 66"/>
                <a:gd name="T68" fmla="*/ 681 w 77"/>
                <a:gd name="T69" fmla="*/ 6167 h 66"/>
                <a:gd name="T70" fmla="*/ 814 w 77"/>
                <a:gd name="T71" fmla="*/ 5333 h 66"/>
                <a:gd name="T72" fmla="*/ 814 w 77"/>
                <a:gd name="T73" fmla="*/ 4879 h 66"/>
                <a:gd name="T74" fmla="*/ 1202 w 77"/>
                <a:gd name="T75" fmla="*/ 4308 h 66"/>
                <a:gd name="T76" fmla="*/ 942 w 77"/>
                <a:gd name="T77" fmla="*/ 3474 h 66"/>
                <a:gd name="T78" fmla="*/ 814 w 77"/>
                <a:gd name="T79" fmla="*/ 3259 h 66"/>
                <a:gd name="T80" fmla="*/ 522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35" name="Freeform 28" descr="20%"/>
            <p:cNvSpPr>
              <a:spLocks/>
            </p:cNvSpPr>
            <p:nvPr/>
          </p:nvSpPr>
          <p:spPr bwMode="auto">
            <a:xfrm>
              <a:off x="3665"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36" name="Freeform 29"/>
            <p:cNvSpPr>
              <a:spLocks/>
            </p:cNvSpPr>
            <p:nvPr/>
          </p:nvSpPr>
          <p:spPr bwMode="auto">
            <a:xfrm>
              <a:off x="4333" y="1721"/>
              <a:ext cx="403" cy="249"/>
            </a:xfrm>
            <a:custGeom>
              <a:avLst/>
              <a:gdLst>
                <a:gd name="T0" fmla="*/ 2525 w 79"/>
                <a:gd name="T1" fmla="*/ 5698 h 51"/>
                <a:gd name="T2" fmla="*/ 7310 w 79"/>
                <a:gd name="T3" fmla="*/ 4887 h 51"/>
                <a:gd name="T4" fmla="*/ 8769 w 79"/>
                <a:gd name="T5" fmla="*/ 4648 h 51"/>
                <a:gd name="T6" fmla="*/ 8902 w 79"/>
                <a:gd name="T7" fmla="*/ 4648 h 51"/>
                <a:gd name="T8" fmla="*/ 8902 w 79"/>
                <a:gd name="T9" fmla="*/ 4531 h 51"/>
                <a:gd name="T10" fmla="*/ 8902 w 79"/>
                <a:gd name="T11" fmla="*/ 4433 h 51"/>
                <a:gd name="T12" fmla="*/ 9029 w 79"/>
                <a:gd name="T13" fmla="*/ 4316 h 51"/>
                <a:gd name="T14" fmla="*/ 9289 w 79"/>
                <a:gd name="T15" fmla="*/ 4316 h 51"/>
                <a:gd name="T16" fmla="*/ 9422 w 79"/>
                <a:gd name="T17" fmla="*/ 4316 h 51"/>
                <a:gd name="T18" fmla="*/ 9810 w 79"/>
                <a:gd name="T19" fmla="*/ 4077 h 51"/>
                <a:gd name="T20" fmla="*/ 9810 w 79"/>
                <a:gd name="T21" fmla="*/ 3838 h 51"/>
                <a:gd name="T22" fmla="*/ 10228 w 79"/>
                <a:gd name="T23" fmla="*/ 3598 h 51"/>
                <a:gd name="T24" fmla="*/ 10488 w 79"/>
                <a:gd name="T25" fmla="*/ 3481 h 51"/>
                <a:gd name="T26" fmla="*/ 10488 w 79"/>
                <a:gd name="T27" fmla="*/ 3383 h 51"/>
                <a:gd name="T28" fmla="*/ 10228 w 79"/>
                <a:gd name="T29" fmla="*/ 3266 h 51"/>
                <a:gd name="T30" fmla="*/ 10095 w 79"/>
                <a:gd name="T31" fmla="*/ 3144 h 51"/>
                <a:gd name="T32" fmla="*/ 9968 w 79"/>
                <a:gd name="T33" fmla="*/ 3144 h 51"/>
                <a:gd name="T34" fmla="*/ 9968 w 79"/>
                <a:gd name="T35" fmla="*/ 3027 h 51"/>
                <a:gd name="T36" fmla="*/ 9682 w 79"/>
                <a:gd name="T37" fmla="*/ 3027 h 51"/>
                <a:gd name="T38" fmla="*/ 9682 w 79"/>
                <a:gd name="T39" fmla="*/ 2788 h 51"/>
                <a:gd name="T40" fmla="*/ 9422 w 79"/>
                <a:gd name="T41" fmla="*/ 2788 h 51"/>
                <a:gd name="T42" fmla="*/ 9422 w 79"/>
                <a:gd name="T43" fmla="*/ 2671 h 51"/>
                <a:gd name="T44" fmla="*/ 9422 w 79"/>
                <a:gd name="T45" fmla="*/ 2334 h 51"/>
                <a:gd name="T46" fmla="*/ 9550 w 79"/>
                <a:gd name="T47" fmla="*/ 2334 h 51"/>
                <a:gd name="T48" fmla="*/ 9422 w 79"/>
                <a:gd name="T49" fmla="*/ 2099 h 51"/>
                <a:gd name="T50" fmla="*/ 9289 w 79"/>
                <a:gd name="T51" fmla="*/ 1977 h 51"/>
                <a:gd name="T52" fmla="*/ 9289 w 79"/>
                <a:gd name="T53" fmla="*/ 1977 h 51"/>
                <a:gd name="T54" fmla="*/ 9422 w 79"/>
                <a:gd name="T55" fmla="*/ 1860 h 51"/>
                <a:gd name="T56" fmla="*/ 9550 w 79"/>
                <a:gd name="T57" fmla="*/ 1738 h 51"/>
                <a:gd name="T58" fmla="*/ 9682 w 79"/>
                <a:gd name="T59" fmla="*/ 1406 h 51"/>
                <a:gd name="T60" fmla="*/ 9682 w 79"/>
                <a:gd name="T61" fmla="*/ 1289 h 51"/>
                <a:gd name="T62" fmla="*/ 9810 w 79"/>
                <a:gd name="T63" fmla="*/ 1167 h 51"/>
                <a:gd name="T64" fmla="*/ 9810 w 79"/>
                <a:gd name="T65" fmla="*/ 1050 h 51"/>
                <a:gd name="T66" fmla="*/ 9682 w 79"/>
                <a:gd name="T67" fmla="*/ 1050 h 51"/>
                <a:gd name="T68" fmla="*/ 9289 w 79"/>
                <a:gd name="T69" fmla="*/ 928 h 51"/>
                <a:gd name="T70" fmla="*/ 9289 w 79"/>
                <a:gd name="T71" fmla="*/ 928 h 51"/>
                <a:gd name="T72" fmla="*/ 9162 w 79"/>
                <a:gd name="T73" fmla="*/ 810 h 51"/>
                <a:gd name="T74" fmla="*/ 9162 w 79"/>
                <a:gd name="T75" fmla="*/ 693 h 51"/>
                <a:gd name="T76" fmla="*/ 8902 w 79"/>
                <a:gd name="T77" fmla="*/ 356 h 51"/>
                <a:gd name="T78" fmla="*/ 8769 w 79"/>
                <a:gd name="T79" fmla="*/ 356 h 51"/>
                <a:gd name="T80" fmla="*/ 8769 w 79"/>
                <a:gd name="T81" fmla="*/ 239 h 51"/>
                <a:gd name="T82" fmla="*/ 8642 w 79"/>
                <a:gd name="T83" fmla="*/ 239 h 51"/>
                <a:gd name="T84" fmla="*/ 8642 w 79"/>
                <a:gd name="T85" fmla="*/ 239 h 51"/>
                <a:gd name="T86" fmla="*/ 8642 w 79"/>
                <a:gd name="T87" fmla="*/ 117 h 51"/>
                <a:gd name="T88" fmla="*/ 8483 w 79"/>
                <a:gd name="T89" fmla="*/ 0 h 51"/>
                <a:gd name="T90" fmla="*/ 1199 w 79"/>
                <a:gd name="T91" fmla="*/ 1289 h 51"/>
                <a:gd name="T92" fmla="*/ 1066 w 79"/>
                <a:gd name="T93" fmla="*/ 810 h 51"/>
                <a:gd name="T94" fmla="*/ 678 w 79"/>
                <a:gd name="T95" fmla="*/ 1167 h 51"/>
                <a:gd name="T96" fmla="*/ 678 w 79"/>
                <a:gd name="T97" fmla="*/ 1167 h 51"/>
                <a:gd name="T98" fmla="*/ 520 w 79"/>
                <a:gd name="T99" fmla="*/ 1050 h 51"/>
                <a:gd name="T100" fmla="*/ 520 w 79"/>
                <a:gd name="T101" fmla="*/ 1050 h 51"/>
                <a:gd name="T102" fmla="*/ 393 w 79"/>
                <a:gd name="T103" fmla="*/ 1289 h 51"/>
                <a:gd name="T104" fmla="*/ 133 w 79"/>
                <a:gd name="T105" fmla="*/ 1504 h 51"/>
                <a:gd name="T106" fmla="*/ 0 w 79"/>
                <a:gd name="T107" fmla="*/ 1621 h 51"/>
                <a:gd name="T108" fmla="*/ 520 w 79"/>
                <a:gd name="T109" fmla="*/ 4194 h 51"/>
                <a:gd name="T110" fmla="*/ 806 w 79"/>
                <a:gd name="T111" fmla="*/ 5937 h 51"/>
                <a:gd name="T112" fmla="*/ 2525 w 79"/>
                <a:gd name="T113" fmla="*/ 5698 h 51"/>
                <a:gd name="T114" fmla="*/ 2525 w 79"/>
                <a:gd name="T115" fmla="*/ 5698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37" name="Freeform 30"/>
            <p:cNvSpPr>
              <a:spLocks/>
            </p:cNvSpPr>
            <p:nvPr/>
          </p:nvSpPr>
          <p:spPr bwMode="auto">
            <a:xfrm>
              <a:off x="4198" y="1970"/>
              <a:ext cx="523" cy="287"/>
            </a:xfrm>
            <a:custGeom>
              <a:avLst/>
              <a:gdLst>
                <a:gd name="T0" fmla="*/ 4179 w 102"/>
                <a:gd name="T1" fmla="*/ 6343 h 59"/>
                <a:gd name="T2" fmla="*/ 3497 w 102"/>
                <a:gd name="T3" fmla="*/ 6436 h 59"/>
                <a:gd name="T4" fmla="*/ 2969 w 102"/>
                <a:gd name="T5" fmla="*/ 6436 h 59"/>
                <a:gd name="T6" fmla="*/ 682 w 102"/>
                <a:gd name="T7" fmla="*/ 6436 h 59"/>
                <a:gd name="T8" fmla="*/ 1210 w 102"/>
                <a:gd name="T9" fmla="*/ 5988 h 59"/>
                <a:gd name="T10" fmla="*/ 1343 w 102"/>
                <a:gd name="T11" fmla="*/ 5633 h 59"/>
                <a:gd name="T12" fmla="*/ 2548 w 102"/>
                <a:gd name="T13" fmla="*/ 4616 h 59"/>
                <a:gd name="T14" fmla="*/ 2841 w 102"/>
                <a:gd name="T15" fmla="*/ 5064 h 59"/>
                <a:gd name="T16" fmla="*/ 3630 w 102"/>
                <a:gd name="T17" fmla="*/ 5064 h 59"/>
                <a:gd name="T18" fmla="*/ 3917 w 102"/>
                <a:gd name="T19" fmla="*/ 4947 h 59"/>
                <a:gd name="T20" fmla="*/ 4574 w 102"/>
                <a:gd name="T21" fmla="*/ 4825 h 59"/>
                <a:gd name="T22" fmla="*/ 4866 w 102"/>
                <a:gd name="T23" fmla="*/ 4709 h 59"/>
                <a:gd name="T24" fmla="*/ 5650 w 102"/>
                <a:gd name="T25" fmla="*/ 4140 h 59"/>
                <a:gd name="T26" fmla="*/ 5943 w 102"/>
                <a:gd name="T27" fmla="*/ 3220 h 59"/>
                <a:gd name="T28" fmla="*/ 6599 w 102"/>
                <a:gd name="T29" fmla="*/ 2082 h 59"/>
                <a:gd name="T30" fmla="*/ 7019 w 102"/>
                <a:gd name="T31" fmla="*/ 2179 h 59"/>
                <a:gd name="T32" fmla="*/ 7414 w 102"/>
                <a:gd name="T33" fmla="*/ 1372 h 59"/>
                <a:gd name="T34" fmla="*/ 7968 w 102"/>
                <a:gd name="T35" fmla="*/ 1158 h 59"/>
                <a:gd name="T36" fmla="*/ 8230 w 102"/>
                <a:gd name="T37" fmla="*/ 569 h 59"/>
                <a:gd name="T38" fmla="*/ 8230 w 102"/>
                <a:gd name="T39" fmla="*/ 117 h 59"/>
                <a:gd name="T40" fmla="*/ 9173 w 102"/>
                <a:gd name="T41" fmla="*/ 448 h 59"/>
                <a:gd name="T42" fmla="*/ 9440 w 102"/>
                <a:gd name="T43" fmla="*/ 117 h 59"/>
                <a:gd name="T44" fmla="*/ 9834 w 102"/>
                <a:gd name="T45" fmla="*/ 238 h 59"/>
                <a:gd name="T46" fmla="*/ 10255 w 102"/>
                <a:gd name="T47" fmla="*/ 448 h 59"/>
                <a:gd name="T48" fmla="*/ 10778 w 102"/>
                <a:gd name="T49" fmla="*/ 924 h 59"/>
                <a:gd name="T50" fmla="*/ 10383 w 102"/>
                <a:gd name="T51" fmla="*/ 1610 h 59"/>
                <a:gd name="T52" fmla="*/ 10911 w 102"/>
                <a:gd name="T53" fmla="*/ 1727 h 59"/>
                <a:gd name="T54" fmla="*/ 11332 w 102"/>
                <a:gd name="T55" fmla="*/ 1965 h 59"/>
                <a:gd name="T56" fmla="*/ 11726 w 102"/>
                <a:gd name="T57" fmla="*/ 2082 h 59"/>
                <a:gd name="T58" fmla="*/ 12542 w 102"/>
                <a:gd name="T59" fmla="*/ 2296 h 59"/>
                <a:gd name="T60" fmla="*/ 12542 w 102"/>
                <a:gd name="T61" fmla="*/ 2651 h 59"/>
                <a:gd name="T62" fmla="*/ 12408 w 102"/>
                <a:gd name="T63" fmla="*/ 2982 h 59"/>
                <a:gd name="T64" fmla="*/ 12803 w 102"/>
                <a:gd name="T65" fmla="*/ 3337 h 59"/>
                <a:gd name="T66" fmla="*/ 12542 w 102"/>
                <a:gd name="T67" fmla="*/ 3454 h 59"/>
                <a:gd name="T68" fmla="*/ 12670 w 102"/>
                <a:gd name="T69" fmla="*/ 3575 h 59"/>
                <a:gd name="T70" fmla="*/ 12408 w 102"/>
                <a:gd name="T71" fmla="*/ 3692 h 59"/>
                <a:gd name="T72" fmla="*/ 12670 w 102"/>
                <a:gd name="T73" fmla="*/ 3809 h 59"/>
                <a:gd name="T74" fmla="*/ 12670 w 102"/>
                <a:gd name="T75" fmla="*/ 4140 h 59"/>
                <a:gd name="T76" fmla="*/ 12408 w 102"/>
                <a:gd name="T77" fmla="*/ 4140 h 59"/>
                <a:gd name="T78" fmla="*/ 12937 w 102"/>
                <a:gd name="T79" fmla="*/ 4261 h 59"/>
                <a:gd name="T80" fmla="*/ 13485 w 102"/>
                <a:gd name="T81" fmla="*/ 4140 h 59"/>
                <a:gd name="T82" fmla="*/ 13619 w 102"/>
                <a:gd name="T83" fmla="*/ 4825 h 59"/>
                <a:gd name="T84" fmla="*/ 13619 w 102"/>
                <a:gd name="T85" fmla="*/ 49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5338" name="Group 31"/>
            <p:cNvGrpSpPr>
              <a:grpSpLocks/>
            </p:cNvGrpSpPr>
            <p:nvPr/>
          </p:nvGrpSpPr>
          <p:grpSpPr bwMode="auto">
            <a:xfrm>
              <a:off x="728" y="1384"/>
              <a:ext cx="4024" cy="1940"/>
              <a:chOff x="728" y="1384"/>
              <a:chExt cx="4024" cy="1940"/>
            </a:xfrm>
          </p:grpSpPr>
          <p:sp>
            <p:nvSpPr>
              <p:cNvPr id="55356" name="Freeform 32"/>
              <p:cNvSpPr>
                <a:spLocks/>
              </p:cNvSpPr>
              <p:nvPr/>
            </p:nvSpPr>
            <p:spPr bwMode="auto">
              <a:xfrm>
                <a:off x="2808" y="1760"/>
                <a:ext cx="571" cy="268"/>
              </a:xfrm>
              <a:custGeom>
                <a:avLst/>
                <a:gdLst>
                  <a:gd name="T0" fmla="*/ 0 w 111"/>
                  <a:gd name="T1" fmla="*/ 3942 h 55"/>
                  <a:gd name="T2" fmla="*/ 396 w 111"/>
                  <a:gd name="T3" fmla="*/ 0 h 55"/>
                  <a:gd name="T4" fmla="*/ 9789 w 111"/>
                  <a:gd name="T5" fmla="*/ 356 h 55"/>
                  <a:gd name="T6" fmla="*/ 10083 w 111"/>
                  <a:gd name="T7" fmla="*/ 687 h 55"/>
                  <a:gd name="T8" fmla="*/ 10345 w 111"/>
                  <a:gd name="T9" fmla="*/ 687 h 55"/>
                  <a:gd name="T10" fmla="*/ 10612 w 111"/>
                  <a:gd name="T11" fmla="*/ 570 h 55"/>
                  <a:gd name="T12" fmla="*/ 10746 w 111"/>
                  <a:gd name="T13" fmla="*/ 687 h 55"/>
                  <a:gd name="T14" fmla="*/ 10900 w 111"/>
                  <a:gd name="T15" fmla="*/ 1043 h 55"/>
                  <a:gd name="T16" fmla="*/ 11168 w 111"/>
                  <a:gd name="T17" fmla="*/ 1043 h 55"/>
                  <a:gd name="T18" fmla="*/ 11302 w 111"/>
                  <a:gd name="T19" fmla="*/ 1043 h 55"/>
                  <a:gd name="T20" fmla="*/ 11564 w 111"/>
                  <a:gd name="T21" fmla="*/ 809 h 55"/>
                  <a:gd name="T22" fmla="*/ 11857 w 111"/>
                  <a:gd name="T23" fmla="*/ 809 h 55"/>
                  <a:gd name="T24" fmla="*/ 12120 w 111"/>
                  <a:gd name="T25" fmla="*/ 926 h 55"/>
                  <a:gd name="T26" fmla="*/ 12809 w 111"/>
                  <a:gd name="T27" fmla="*/ 1282 h 55"/>
                  <a:gd name="T28" fmla="*/ 13205 w 111"/>
                  <a:gd name="T29" fmla="*/ 1496 h 55"/>
                  <a:gd name="T30" fmla="*/ 13205 w 111"/>
                  <a:gd name="T31" fmla="*/ 1735 h 55"/>
                  <a:gd name="T32" fmla="*/ 13467 w 111"/>
                  <a:gd name="T33" fmla="*/ 1852 h 55"/>
                  <a:gd name="T34" fmla="*/ 13467 w 111"/>
                  <a:gd name="T35" fmla="*/ 1969 h 55"/>
                  <a:gd name="T36" fmla="*/ 13339 w 111"/>
                  <a:gd name="T37" fmla="*/ 2207 h 55"/>
                  <a:gd name="T38" fmla="*/ 13467 w 111"/>
                  <a:gd name="T39" fmla="*/ 2422 h 55"/>
                  <a:gd name="T40" fmla="*/ 13601 w 111"/>
                  <a:gd name="T41" fmla="*/ 2777 h 55"/>
                  <a:gd name="T42" fmla="*/ 13761 w 111"/>
                  <a:gd name="T43" fmla="*/ 2894 h 55"/>
                  <a:gd name="T44" fmla="*/ 13761 w 111"/>
                  <a:gd name="T45" fmla="*/ 3016 h 55"/>
                  <a:gd name="T46" fmla="*/ 13761 w 111"/>
                  <a:gd name="T47" fmla="*/ 3231 h 55"/>
                  <a:gd name="T48" fmla="*/ 14023 w 111"/>
                  <a:gd name="T49" fmla="*/ 3348 h 55"/>
                  <a:gd name="T50" fmla="*/ 14157 w 111"/>
                  <a:gd name="T51" fmla="*/ 3465 h 55"/>
                  <a:gd name="T52" fmla="*/ 14023 w 111"/>
                  <a:gd name="T53" fmla="*/ 3703 h 55"/>
                  <a:gd name="T54" fmla="*/ 14023 w 111"/>
                  <a:gd name="T55" fmla="*/ 3942 h 55"/>
                  <a:gd name="T56" fmla="*/ 14290 w 111"/>
                  <a:gd name="T57" fmla="*/ 4059 h 55"/>
                  <a:gd name="T58" fmla="*/ 14290 w 111"/>
                  <a:gd name="T59" fmla="*/ 4273 h 55"/>
                  <a:gd name="T60" fmla="*/ 14157 w 111"/>
                  <a:gd name="T61" fmla="*/ 4390 h 55"/>
                  <a:gd name="T62" fmla="*/ 14290 w 111"/>
                  <a:gd name="T63" fmla="*/ 4512 h 55"/>
                  <a:gd name="T64" fmla="*/ 14424 w 111"/>
                  <a:gd name="T65" fmla="*/ 4751 h 55"/>
                  <a:gd name="T66" fmla="*/ 14290 w 111"/>
                  <a:gd name="T67" fmla="*/ 4868 h 55"/>
                  <a:gd name="T68" fmla="*/ 14424 w 111"/>
                  <a:gd name="T69" fmla="*/ 5082 h 55"/>
                  <a:gd name="T70" fmla="*/ 14424 w 111"/>
                  <a:gd name="T71" fmla="*/ 5199 h 55"/>
                  <a:gd name="T72" fmla="*/ 14553 w 111"/>
                  <a:gd name="T73" fmla="*/ 5316 h 55"/>
                  <a:gd name="T74" fmla="*/ 14712 w 111"/>
                  <a:gd name="T75" fmla="*/ 5555 h 55"/>
                  <a:gd name="T76" fmla="*/ 14846 w 111"/>
                  <a:gd name="T77" fmla="*/ 5794 h 55"/>
                  <a:gd name="T78" fmla="*/ 15108 w 111"/>
                  <a:gd name="T79" fmla="*/ 6008 h 55"/>
                  <a:gd name="T80" fmla="*/ 15108 w 111"/>
                  <a:gd name="T81" fmla="*/ 6125 h 55"/>
                  <a:gd name="T82" fmla="*/ 15108 w 111"/>
                  <a:gd name="T83" fmla="*/ 6247 h 55"/>
                  <a:gd name="T84" fmla="*/ 15108 w 111"/>
                  <a:gd name="T85" fmla="*/ 6364 h 55"/>
                  <a:gd name="T86" fmla="*/ 3416 w 111"/>
                  <a:gd name="T87" fmla="*/ 6125 h 55"/>
                  <a:gd name="T88" fmla="*/ 3544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57" name="Freeform 33"/>
              <p:cNvSpPr>
                <a:spLocks/>
              </p:cNvSpPr>
              <p:nvPr/>
            </p:nvSpPr>
            <p:spPr bwMode="auto">
              <a:xfrm>
                <a:off x="2849" y="2262"/>
                <a:ext cx="595" cy="293"/>
              </a:xfrm>
              <a:custGeom>
                <a:avLst/>
                <a:gdLst>
                  <a:gd name="T0" fmla="*/ 1893 w 116"/>
                  <a:gd name="T1" fmla="*/ 117 h 60"/>
                  <a:gd name="T2" fmla="*/ 0 w 116"/>
                  <a:gd name="T3" fmla="*/ 1050 h 60"/>
                  <a:gd name="T4" fmla="*/ 5396 w 116"/>
                  <a:gd name="T5" fmla="*/ 5128 h 60"/>
                  <a:gd name="T6" fmla="*/ 5658 w 116"/>
                  <a:gd name="T7" fmla="*/ 5245 h 60"/>
                  <a:gd name="T8" fmla="*/ 6078 w 116"/>
                  <a:gd name="T9" fmla="*/ 5582 h 60"/>
                  <a:gd name="T10" fmla="*/ 6473 w 116"/>
                  <a:gd name="T11" fmla="*/ 5484 h 60"/>
                  <a:gd name="T12" fmla="*/ 6735 w 116"/>
                  <a:gd name="T13" fmla="*/ 5582 h 60"/>
                  <a:gd name="T14" fmla="*/ 6894 w 116"/>
                  <a:gd name="T15" fmla="*/ 5821 h 60"/>
                  <a:gd name="T16" fmla="*/ 7417 w 116"/>
                  <a:gd name="T17" fmla="*/ 5938 h 60"/>
                  <a:gd name="T18" fmla="*/ 7684 w 116"/>
                  <a:gd name="T19" fmla="*/ 6055 h 60"/>
                  <a:gd name="T20" fmla="*/ 7971 w 116"/>
                  <a:gd name="T21" fmla="*/ 5938 h 60"/>
                  <a:gd name="T22" fmla="*/ 8233 w 116"/>
                  <a:gd name="T23" fmla="*/ 6177 h 60"/>
                  <a:gd name="T24" fmla="*/ 8761 w 116"/>
                  <a:gd name="T25" fmla="*/ 6177 h 60"/>
                  <a:gd name="T26" fmla="*/ 9048 w 116"/>
                  <a:gd name="T27" fmla="*/ 6417 h 60"/>
                  <a:gd name="T28" fmla="*/ 9181 w 116"/>
                  <a:gd name="T29" fmla="*/ 6632 h 60"/>
                  <a:gd name="T30" fmla="*/ 9576 w 116"/>
                  <a:gd name="T31" fmla="*/ 6509 h 60"/>
                  <a:gd name="T32" fmla="*/ 10130 w 116"/>
                  <a:gd name="T33" fmla="*/ 6749 h 60"/>
                  <a:gd name="T34" fmla="*/ 10392 w 116"/>
                  <a:gd name="T35" fmla="*/ 6632 h 60"/>
                  <a:gd name="T36" fmla="*/ 10654 w 116"/>
                  <a:gd name="T37" fmla="*/ 6632 h 60"/>
                  <a:gd name="T38" fmla="*/ 10654 w 116"/>
                  <a:gd name="T39" fmla="*/ 6988 h 60"/>
                  <a:gd name="T40" fmla="*/ 10787 w 116"/>
                  <a:gd name="T41" fmla="*/ 6749 h 60"/>
                  <a:gd name="T42" fmla="*/ 11074 w 116"/>
                  <a:gd name="T43" fmla="*/ 6509 h 60"/>
                  <a:gd name="T44" fmla="*/ 11208 w 116"/>
                  <a:gd name="T45" fmla="*/ 6632 h 60"/>
                  <a:gd name="T46" fmla="*/ 11469 w 116"/>
                  <a:gd name="T47" fmla="*/ 6749 h 60"/>
                  <a:gd name="T48" fmla="*/ 11736 w 116"/>
                  <a:gd name="T49" fmla="*/ 6632 h 60"/>
                  <a:gd name="T50" fmla="*/ 11736 w 116"/>
                  <a:gd name="T51" fmla="*/ 6749 h 60"/>
                  <a:gd name="T52" fmla="*/ 12156 w 116"/>
                  <a:gd name="T53" fmla="*/ 6988 h 60"/>
                  <a:gd name="T54" fmla="*/ 12551 w 116"/>
                  <a:gd name="T55" fmla="*/ 6749 h 60"/>
                  <a:gd name="T56" fmla="*/ 13367 w 116"/>
                  <a:gd name="T57" fmla="*/ 6509 h 60"/>
                  <a:gd name="T58" fmla="*/ 13629 w 116"/>
                  <a:gd name="T59" fmla="*/ 6509 h 60"/>
                  <a:gd name="T60" fmla="*/ 14311 w 116"/>
                  <a:gd name="T61" fmla="*/ 6509 h 60"/>
                  <a:gd name="T62" fmla="*/ 15260 w 116"/>
                  <a:gd name="T63" fmla="*/ 6866 h 60"/>
                  <a:gd name="T64" fmla="*/ 15521 w 116"/>
                  <a:gd name="T65" fmla="*/ 6988 h 60"/>
                  <a:gd name="T66" fmla="*/ 15655 w 116"/>
                  <a:gd name="T67" fmla="*/ 3599 h 60"/>
                  <a:gd name="T68" fmla="*/ 15393 w 116"/>
                  <a:gd name="T69" fmla="*/ 3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58" name="Freeform 34"/>
              <p:cNvSpPr>
                <a:spLocks/>
              </p:cNvSpPr>
              <p:nvPr/>
            </p:nvSpPr>
            <p:spPr bwMode="auto">
              <a:xfrm>
                <a:off x="3353"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59" name="Freeform 35"/>
              <p:cNvSpPr>
                <a:spLocks/>
              </p:cNvSpPr>
              <p:nvPr/>
            </p:nvSpPr>
            <p:spPr bwMode="auto">
              <a:xfrm>
                <a:off x="3787" y="2057"/>
                <a:ext cx="510" cy="249"/>
              </a:xfrm>
              <a:custGeom>
                <a:avLst/>
                <a:gdLst>
                  <a:gd name="T0" fmla="*/ 2735 w 99"/>
                  <a:gd name="T1" fmla="*/ 5698 h 51"/>
                  <a:gd name="T2" fmla="*/ 2602 w 99"/>
                  <a:gd name="T3" fmla="*/ 5458 h 51"/>
                  <a:gd name="T4" fmla="*/ 2998 w 99"/>
                  <a:gd name="T5" fmla="*/ 5458 h 51"/>
                  <a:gd name="T6" fmla="*/ 10932 w 99"/>
                  <a:gd name="T7" fmla="*/ 4765 h 51"/>
                  <a:gd name="T8" fmla="*/ 11622 w 99"/>
                  <a:gd name="T9" fmla="*/ 4433 h 51"/>
                  <a:gd name="T10" fmla="*/ 12152 w 99"/>
                  <a:gd name="T11" fmla="*/ 4077 h 51"/>
                  <a:gd name="T12" fmla="*/ 12152 w 99"/>
                  <a:gd name="T13" fmla="*/ 3838 h 51"/>
                  <a:gd name="T14" fmla="*/ 12312 w 99"/>
                  <a:gd name="T15" fmla="*/ 3598 h 51"/>
                  <a:gd name="T16" fmla="*/ 13533 w 99"/>
                  <a:gd name="T17" fmla="*/ 2671 h 51"/>
                  <a:gd name="T18" fmla="*/ 13404 w 99"/>
                  <a:gd name="T19" fmla="*/ 2549 h 51"/>
                  <a:gd name="T20" fmla="*/ 13270 w 99"/>
                  <a:gd name="T21" fmla="*/ 2456 h 51"/>
                  <a:gd name="T22" fmla="*/ 12977 w 99"/>
                  <a:gd name="T23" fmla="*/ 2334 h 51"/>
                  <a:gd name="T24" fmla="*/ 12843 w 99"/>
                  <a:gd name="T25" fmla="*/ 2334 h 51"/>
                  <a:gd name="T26" fmla="*/ 12312 w 99"/>
                  <a:gd name="T27" fmla="*/ 1621 h 51"/>
                  <a:gd name="T28" fmla="*/ 12152 w 99"/>
                  <a:gd name="T29" fmla="*/ 1406 h 51"/>
                  <a:gd name="T30" fmla="*/ 12152 w 99"/>
                  <a:gd name="T31" fmla="*/ 928 h 51"/>
                  <a:gd name="T32" fmla="*/ 11890 w 99"/>
                  <a:gd name="T33" fmla="*/ 810 h 51"/>
                  <a:gd name="T34" fmla="*/ 11493 w 99"/>
                  <a:gd name="T35" fmla="*/ 478 h 51"/>
                  <a:gd name="T36" fmla="*/ 11199 w 99"/>
                  <a:gd name="T37" fmla="*/ 478 h 51"/>
                  <a:gd name="T38" fmla="*/ 11065 w 99"/>
                  <a:gd name="T39" fmla="*/ 693 h 51"/>
                  <a:gd name="T40" fmla="*/ 10669 w 99"/>
                  <a:gd name="T41" fmla="*/ 693 h 51"/>
                  <a:gd name="T42" fmla="*/ 10241 w 99"/>
                  <a:gd name="T43" fmla="*/ 693 h 51"/>
                  <a:gd name="T44" fmla="*/ 9711 w 99"/>
                  <a:gd name="T45" fmla="*/ 571 h 51"/>
                  <a:gd name="T46" fmla="*/ 9025 w 99"/>
                  <a:gd name="T47" fmla="*/ 478 h 51"/>
                  <a:gd name="T48" fmla="*/ 8624 w 99"/>
                  <a:gd name="T49" fmla="*/ 0 h 51"/>
                  <a:gd name="T50" fmla="*/ 8335 w 99"/>
                  <a:gd name="T51" fmla="*/ 117 h 51"/>
                  <a:gd name="T52" fmla="*/ 7933 w 99"/>
                  <a:gd name="T53" fmla="*/ 0 h 51"/>
                  <a:gd name="T54" fmla="*/ 7933 w 99"/>
                  <a:gd name="T55" fmla="*/ 239 h 51"/>
                  <a:gd name="T56" fmla="*/ 7933 w 99"/>
                  <a:gd name="T57" fmla="*/ 693 h 51"/>
                  <a:gd name="T58" fmla="*/ 7511 w 99"/>
                  <a:gd name="T59" fmla="*/ 928 h 51"/>
                  <a:gd name="T60" fmla="*/ 6980 w 99"/>
                  <a:gd name="T61" fmla="*/ 928 h 51"/>
                  <a:gd name="T62" fmla="*/ 6290 w 99"/>
                  <a:gd name="T63" fmla="*/ 2099 h 51"/>
                  <a:gd name="T64" fmla="*/ 5734 w 99"/>
                  <a:gd name="T65" fmla="*/ 2456 h 51"/>
                  <a:gd name="T66" fmla="*/ 5332 w 99"/>
                  <a:gd name="T67" fmla="*/ 2217 h 51"/>
                  <a:gd name="T68" fmla="*/ 5069 w 99"/>
                  <a:gd name="T69" fmla="*/ 2788 h 51"/>
                  <a:gd name="T70" fmla="*/ 4775 w 99"/>
                  <a:gd name="T71" fmla="*/ 2788 h 51"/>
                  <a:gd name="T72" fmla="*/ 4379 w 99"/>
                  <a:gd name="T73" fmla="*/ 2671 h 51"/>
                  <a:gd name="T74" fmla="*/ 4111 w 99"/>
                  <a:gd name="T75" fmla="*/ 3027 h 51"/>
                  <a:gd name="T76" fmla="*/ 3555 w 99"/>
                  <a:gd name="T77" fmla="*/ 2788 h 51"/>
                  <a:gd name="T78" fmla="*/ 2735 w 99"/>
                  <a:gd name="T79" fmla="*/ 2910 h 51"/>
                  <a:gd name="T80" fmla="*/ 2735 w 99"/>
                  <a:gd name="T81" fmla="*/ 3144 h 51"/>
                  <a:gd name="T82" fmla="*/ 2468 w 99"/>
                  <a:gd name="T83" fmla="*/ 3144 h 51"/>
                  <a:gd name="T84" fmla="*/ 2468 w 99"/>
                  <a:gd name="T85" fmla="*/ 3144 h 51"/>
                  <a:gd name="T86" fmla="*/ 2334 w 99"/>
                  <a:gd name="T87" fmla="*/ 3481 h 51"/>
                  <a:gd name="T88" fmla="*/ 2334 w 99"/>
                  <a:gd name="T89" fmla="*/ 3481 h 51"/>
                  <a:gd name="T90" fmla="*/ 2468 w 99"/>
                  <a:gd name="T91" fmla="*/ 3838 h 51"/>
                  <a:gd name="T92" fmla="*/ 1643 w 99"/>
                  <a:gd name="T93" fmla="*/ 3955 h 51"/>
                  <a:gd name="T94" fmla="*/ 1777 w 99"/>
                  <a:gd name="T95" fmla="*/ 4648 h 51"/>
                  <a:gd name="T96" fmla="*/ 1381 w 99"/>
                  <a:gd name="T97" fmla="*/ 4531 h 51"/>
                  <a:gd name="T98" fmla="*/ 824 w 99"/>
                  <a:gd name="T99" fmla="*/ 4433 h 51"/>
                  <a:gd name="T100" fmla="*/ 556 w 99"/>
                  <a:gd name="T101" fmla="*/ 4887 h 51"/>
                  <a:gd name="T102" fmla="*/ 556 w 99"/>
                  <a:gd name="T103" fmla="*/ 4887 h 51"/>
                  <a:gd name="T104" fmla="*/ 690 w 99"/>
                  <a:gd name="T105" fmla="*/ 5126 h 51"/>
                  <a:gd name="T106" fmla="*/ 397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60" name="Freeform 36"/>
              <p:cNvSpPr>
                <a:spLocks/>
              </p:cNvSpPr>
              <p:nvPr/>
            </p:nvSpPr>
            <p:spPr bwMode="auto">
              <a:xfrm>
                <a:off x="3742"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61" name="Freeform 37"/>
              <p:cNvSpPr>
                <a:spLocks/>
              </p:cNvSpPr>
              <p:nvPr/>
            </p:nvSpPr>
            <p:spPr bwMode="auto">
              <a:xfrm>
                <a:off x="3890" y="2409"/>
                <a:ext cx="267" cy="404"/>
              </a:xfrm>
              <a:custGeom>
                <a:avLst/>
                <a:gdLst>
                  <a:gd name="T0" fmla="*/ 0 w 52"/>
                  <a:gd name="T1" fmla="*/ 355 h 83"/>
                  <a:gd name="T2" fmla="*/ 134 w 52"/>
                  <a:gd name="T3" fmla="*/ 569 h 83"/>
                  <a:gd name="T4" fmla="*/ 0 w 52"/>
                  <a:gd name="T5" fmla="*/ 6347 h 83"/>
                  <a:gd name="T6" fmla="*/ 0 w 52"/>
                  <a:gd name="T7" fmla="*/ 6561 h 83"/>
                  <a:gd name="T8" fmla="*/ 395 w 52"/>
                  <a:gd name="T9" fmla="*/ 9453 h 83"/>
                  <a:gd name="T10" fmla="*/ 555 w 52"/>
                  <a:gd name="T11" fmla="*/ 9453 h 83"/>
                  <a:gd name="T12" fmla="*/ 688 w 52"/>
                  <a:gd name="T13" fmla="*/ 9336 h 83"/>
                  <a:gd name="T14" fmla="*/ 950 w 52"/>
                  <a:gd name="T15" fmla="*/ 9453 h 83"/>
                  <a:gd name="T16" fmla="*/ 1083 w 52"/>
                  <a:gd name="T17" fmla="*/ 9336 h 83"/>
                  <a:gd name="T18" fmla="*/ 1083 w 52"/>
                  <a:gd name="T19" fmla="*/ 8883 h 83"/>
                  <a:gd name="T20" fmla="*/ 1212 w 52"/>
                  <a:gd name="T21" fmla="*/ 8649 h 83"/>
                  <a:gd name="T22" fmla="*/ 1345 w 52"/>
                  <a:gd name="T23" fmla="*/ 8883 h 83"/>
                  <a:gd name="T24" fmla="*/ 1345 w 52"/>
                  <a:gd name="T25" fmla="*/ 9005 h 83"/>
                  <a:gd name="T26" fmla="*/ 1479 w 52"/>
                  <a:gd name="T27" fmla="*/ 9214 h 83"/>
                  <a:gd name="T28" fmla="*/ 1766 w 52"/>
                  <a:gd name="T29" fmla="*/ 9569 h 83"/>
                  <a:gd name="T30" fmla="*/ 1900 w 52"/>
                  <a:gd name="T31" fmla="*/ 9569 h 83"/>
                  <a:gd name="T32" fmla="*/ 2028 w 52"/>
                  <a:gd name="T33" fmla="*/ 9569 h 83"/>
                  <a:gd name="T34" fmla="*/ 2295 w 52"/>
                  <a:gd name="T35" fmla="*/ 9336 h 83"/>
                  <a:gd name="T36" fmla="*/ 2295 w 52"/>
                  <a:gd name="T37" fmla="*/ 9336 h 83"/>
                  <a:gd name="T38" fmla="*/ 2424 w 52"/>
                  <a:gd name="T39" fmla="*/ 9214 h 83"/>
                  <a:gd name="T40" fmla="*/ 2424 w 52"/>
                  <a:gd name="T41" fmla="*/ 9214 h 83"/>
                  <a:gd name="T42" fmla="*/ 2424 w 52"/>
                  <a:gd name="T43" fmla="*/ 9122 h 83"/>
                  <a:gd name="T44" fmla="*/ 2295 w 52"/>
                  <a:gd name="T45" fmla="*/ 9122 h 83"/>
                  <a:gd name="T46" fmla="*/ 2295 w 52"/>
                  <a:gd name="T47" fmla="*/ 9005 h 83"/>
                  <a:gd name="T48" fmla="*/ 2424 w 52"/>
                  <a:gd name="T49" fmla="*/ 8883 h 83"/>
                  <a:gd name="T50" fmla="*/ 2424 w 52"/>
                  <a:gd name="T51" fmla="*/ 8766 h 83"/>
                  <a:gd name="T52" fmla="*/ 2162 w 52"/>
                  <a:gd name="T53" fmla="*/ 8649 h 83"/>
                  <a:gd name="T54" fmla="*/ 2162 w 52"/>
                  <a:gd name="T55" fmla="*/ 8649 h 83"/>
                  <a:gd name="T56" fmla="*/ 2028 w 52"/>
                  <a:gd name="T57" fmla="*/ 8649 h 83"/>
                  <a:gd name="T58" fmla="*/ 1900 w 52"/>
                  <a:gd name="T59" fmla="*/ 8411 h 83"/>
                  <a:gd name="T60" fmla="*/ 1900 w 52"/>
                  <a:gd name="T61" fmla="*/ 8294 h 83"/>
                  <a:gd name="T62" fmla="*/ 1900 w 52"/>
                  <a:gd name="T63" fmla="*/ 8197 h 83"/>
                  <a:gd name="T64" fmla="*/ 1900 w 52"/>
                  <a:gd name="T65" fmla="*/ 8197 h 83"/>
                  <a:gd name="T66" fmla="*/ 1900 w 52"/>
                  <a:gd name="T67" fmla="*/ 8080 h 83"/>
                  <a:gd name="T68" fmla="*/ 7040 w 52"/>
                  <a:gd name="T69" fmla="*/ 7603 h 83"/>
                  <a:gd name="T70" fmla="*/ 7040 w 52"/>
                  <a:gd name="T71" fmla="*/ 7486 h 83"/>
                  <a:gd name="T72" fmla="*/ 6778 w 52"/>
                  <a:gd name="T73" fmla="*/ 7272 h 83"/>
                  <a:gd name="T74" fmla="*/ 6778 w 52"/>
                  <a:gd name="T75" fmla="*/ 6683 h 83"/>
                  <a:gd name="T76" fmla="*/ 6485 w 52"/>
                  <a:gd name="T77" fmla="*/ 6347 h 83"/>
                  <a:gd name="T78" fmla="*/ 6485 w 52"/>
                  <a:gd name="T79" fmla="*/ 5992 h 83"/>
                  <a:gd name="T80" fmla="*/ 6644 w 52"/>
                  <a:gd name="T81" fmla="*/ 5758 h 83"/>
                  <a:gd name="T82" fmla="*/ 6644 w 52"/>
                  <a:gd name="T83" fmla="*/ 5427 h 83"/>
                  <a:gd name="T84" fmla="*/ 6778 w 52"/>
                  <a:gd name="T85" fmla="*/ 5189 h 83"/>
                  <a:gd name="T86" fmla="*/ 6906 w 52"/>
                  <a:gd name="T87" fmla="*/ 5189 h 83"/>
                  <a:gd name="T88" fmla="*/ 6644 w 52"/>
                  <a:gd name="T89" fmla="*/ 5072 h 83"/>
                  <a:gd name="T90" fmla="*/ 6778 w 52"/>
                  <a:gd name="T91" fmla="*/ 4833 h 83"/>
                  <a:gd name="T92" fmla="*/ 6644 w 52"/>
                  <a:gd name="T93" fmla="*/ 4736 h 83"/>
                  <a:gd name="T94" fmla="*/ 6485 w 52"/>
                  <a:gd name="T95" fmla="*/ 4619 h 83"/>
                  <a:gd name="T96" fmla="*/ 6352 w 52"/>
                  <a:gd name="T97" fmla="*/ 4502 h 83"/>
                  <a:gd name="T98" fmla="*/ 6223 w 52"/>
                  <a:gd name="T99" fmla="*/ 4264 h 83"/>
                  <a:gd name="T100" fmla="*/ 6090 w 52"/>
                  <a:gd name="T101" fmla="*/ 4147 h 83"/>
                  <a:gd name="T102" fmla="*/ 4878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62" name="Freeform 38"/>
              <p:cNvSpPr>
                <a:spLocks/>
              </p:cNvSpPr>
              <p:nvPr/>
            </p:nvSpPr>
            <p:spPr bwMode="auto">
              <a:xfrm>
                <a:off x="4142"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63" name="Freeform 39"/>
              <p:cNvSpPr>
                <a:spLocks/>
              </p:cNvSpPr>
              <p:nvPr/>
            </p:nvSpPr>
            <p:spPr bwMode="auto">
              <a:xfrm>
                <a:off x="3433" y="2306"/>
                <a:ext cx="345" cy="302"/>
              </a:xfrm>
              <a:custGeom>
                <a:avLst/>
                <a:gdLst>
                  <a:gd name="T0" fmla="*/ 0 w 67"/>
                  <a:gd name="T1" fmla="*/ 356 h 62"/>
                  <a:gd name="T2" fmla="*/ 8192 w 67"/>
                  <a:gd name="T3" fmla="*/ 0 h 62"/>
                  <a:gd name="T4" fmla="*/ 8192 w 67"/>
                  <a:gd name="T5" fmla="*/ 117 h 62"/>
                  <a:gd name="T6" fmla="*/ 8326 w 67"/>
                  <a:gd name="T7" fmla="*/ 239 h 62"/>
                  <a:gd name="T8" fmla="*/ 8460 w 67"/>
                  <a:gd name="T9" fmla="*/ 356 h 62"/>
                  <a:gd name="T10" fmla="*/ 8326 w 67"/>
                  <a:gd name="T11" fmla="*/ 570 h 62"/>
                  <a:gd name="T12" fmla="*/ 8192 w 67"/>
                  <a:gd name="T13" fmla="*/ 687 h 62"/>
                  <a:gd name="T14" fmla="*/ 7930 w 67"/>
                  <a:gd name="T15" fmla="*/ 925 h 62"/>
                  <a:gd name="T16" fmla="*/ 7930 w 67"/>
                  <a:gd name="T17" fmla="*/ 1042 h 62"/>
                  <a:gd name="T18" fmla="*/ 9145 w 67"/>
                  <a:gd name="T19" fmla="*/ 1042 h 62"/>
                  <a:gd name="T20" fmla="*/ 9145 w 67"/>
                  <a:gd name="T21" fmla="*/ 1042 h 62"/>
                  <a:gd name="T22" fmla="*/ 9145 w 67"/>
                  <a:gd name="T23" fmla="*/ 1164 h 62"/>
                  <a:gd name="T24" fmla="*/ 9016 w 67"/>
                  <a:gd name="T25" fmla="*/ 1378 h 62"/>
                  <a:gd name="T26" fmla="*/ 8882 w 67"/>
                  <a:gd name="T27" fmla="*/ 1495 h 62"/>
                  <a:gd name="T28" fmla="*/ 8749 w 67"/>
                  <a:gd name="T29" fmla="*/ 1968 h 62"/>
                  <a:gd name="T30" fmla="*/ 8460 w 67"/>
                  <a:gd name="T31" fmla="*/ 2207 h 62"/>
                  <a:gd name="T32" fmla="*/ 8460 w 67"/>
                  <a:gd name="T33" fmla="*/ 2538 h 62"/>
                  <a:gd name="T34" fmla="*/ 8460 w 67"/>
                  <a:gd name="T35" fmla="*/ 2893 h 62"/>
                  <a:gd name="T36" fmla="*/ 8460 w 67"/>
                  <a:gd name="T37" fmla="*/ 2893 h 62"/>
                  <a:gd name="T38" fmla="*/ 8192 w 67"/>
                  <a:gd name="T39" fmla="*/ 3015 h 62"/>
                  <a:gd name="T40" fmla="*/ 8192 w 67"/>
                  <a:gd name="T41" fmla="*/ 3132 h 62"/>
                  <a:gd name="T42" fmla="*/ 7796 w 67"/>
                  <a:gd name="T43" fmla="*/ 3346 h 62"/>
                  <a:gd name="T44" fmla="*/ 7796 w 67"/>
                  <a:gd name="T45" fmla="*/ 3702 h 62"/>
                  <a:gd name="T46" fmla="*/ 7796 w 67"/>
                  <a:gd name="T47" fmla="*/ 4033 h 62"/>
                  <a:gd name="T48" fmla="*/ 7636 w 67"/>
                  <a:gd name="T49" fmla="*/ 4150 h 62"/>
                  <a:gd name="T50" fmla="*/ 7369 w 67"/>
                  <a:gd name="T51" fmla="*/ 4389 h 62"/>
                  <a:gd name="T52" fmla="*/ 7106 w 67"/>
                  <a:gd name="T53" fmla="*/ 4627 h 62"/>
                  <a:gd name="T54" fmla="*/ 6972 w 67"/>
                  <a:gd name="T55" fmla="*/ 4744 h 62"/>
                  <a:gd name="T56" fmla="*/ 6972 w 67"/>
                  <a:gd name="T57" fmla="*/ 4959 h 62"/>
                  <a:gd name="T58" fmla="*/ 6812 w 67"/>
                  <a:gd name="T59" fmla="*/ 5197 h 62"/>
                  <a:gd name="T60" fmla="*/ 6812 w 67"/>
                  <a:gd name="T61" fmla="*/ 5314 h 62"/>
                  <a:gd name="T62" fmla="*/ 6684 w 67"/>
                  <a:gd name="T63" fmla="*/ 5670 h 62"/>
                  <a:gd name="T64" fmla="*/ 6550 w 67"/>
                  <a:gd name="T65" fmla="*/ 5884 h 62"/>
                  <a:gd name="T66" fmla="*/ 6684 w 67"/>
                  <a:gd name="T67" fmla="*/ 6240 h 62"/>
                  <a:gd name="T68" fmla="*/ 6812 w 67"/>
                  <a:gd name="T69" fmla="*/ 6357 h 62"/>
                  <a:gd name="T70" fmla="*/ 6812 w 67"/>
                  <a:gd name="T71" fmla="*/ 6595 h 62"/>
                  <a:gd name="T72" fmla="*/ 6812 w 67"/>
                  <a:gd name="T73" fmla="*/ 6595 h 62"/>
                  <a:gd name="T74" fmla="*/ 6812 w 67"/>
                  <a:gd name="T75" fmla="*/ 6712 h 62"/>
                  <a:gd name="T76" fmla="*/ 6812 w 67"/>
                  <a:gd name="T77" fmla="*/ 6712 h 62"/>
                  <a:gd name="T78" fmla="*/ 6684 w 67"/>
                  <a:gd name="T79" fmla="*/ 6927 h 62"/>
                  <a:gd name="T80" fmla="*/ 6812 w 67"/>
                  <a:gd name="T81" fmla="*/ 7048 h 62"/>
                  <a:gd name="T82" fmla="*/ 1086 w 67"/>
                  <a:gd name="T83" fmla="*/ 7165 h 62"/>
                  <a:gd name="T84" fmla="*/ 1086 w 67"/>
                  <a:gd name="T85" fmla="*/ 6123 h 62"/>
                  <a:gd name="T86" fmla="*/ 824 w 67"/>
                  <a:gd name="T87" fmla="*/ 6001 h 62"/>
                  <a:gd name="T88" fmla="*/ 556 w 67"/>
                  <a:gd name="T89" fmla="*/ 6123 h 62"/>
                  <a:gd name="T90" fmla="*/ 556 w 67"/>
                  <a:gd name="T91" fmla="*/ 6123 h 62"/>
                  <a:gd name="T92" fmla="*/ 263 w 67"/>
                  <a:gd name="T93" fmla="*/ 5884 h 62"/>
                  <a:gd name="T94" fmla="*/ 263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5364" name="Group 40"/>
              <p:cNvGrpSpPr>
                <a:grpSpLocks/>
              </p:cNvGrpSpPr>
              <p:nvPr/>
            </p:nvGrpSpPr>
            <p:grpSpPr bwMode="auto">
              <a:xfrm>
                <a:off x="728" y="2448"/>
                <a:ext cx="1266" cy="876"/>
                <a:chOff x="768" y="2832"/>
                <a:chExt cx="1203" cy="876"/>
              </a:xfrm>
            </p:grpSpPr>
            <p:sp>
              <p:nvSpPr>
                <p:cNvPr id="55371" name="Freeform 41"/>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72" name="Freeform 42"/>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73" name="Freeform 43"/>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74" name="Freeform 44"/>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75" name="Freeform 45"/>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76" name="Freeform 46"/>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77" name="Freeform 47"/>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78" name="Freeform 48"/>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79" name="Freeform 49"/>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80" name="Freeform 50"/>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81" name="Freeform 51"/>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82" name="Freeform 52"/>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83" name="Freeform 53"/>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84" name="Freeform 54"/>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85" name="Freeform 55"/>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grpSp>
            <p:nvGrpSpPr>
              <p:cNvPr id="55365" name="Group 56"/>
              <p:cNvGrpSpPr>
                <a:grpSpLocks/>
              </p:cNvGrpSpPr>
              <p:nvPr/>
            </p:nvGrpSpPr>
            <p:grpSpPr bwMode="auto">
              <a:xfrm>
                <a:off x="3669" y="1384"/>
                <a:ext cx="523" cy="468"/>
                <a:chOff x="3562" y="1636"/>
                <a:chExt cx="497" cy="468"/>
              </a:xfrm>
            </p:grpSpPr>
            <p:sp>
              <p:nvSpPr>
                <p:cNvPr id="55369" name="Freeform 57"/>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70" name="Freeform 58"/>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5366" name="Freeform 59"/>
              <p:cNvSpPr>
                <a:spLocks/>
              </p:cNvSpPr>
              <p:nvPr/>
            </p:nvSpPr>
            <p:spPr bwMode="auto">
              <a:xfrm>
                <a:off x="3880"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67" name="Freeform 60"/>
              <p:cNvSpPr>
                <a:spLocks/>
              </p:cNvSpPr>
              <p:nvPr/>
            </p:nvSpPr>
            <p:spPr bwMode="auto">
              <a:xfrm>
                <a:off x="4234" y="2350"/>
                <a:ext cx="353" cy="258"/>
              </a:xfrm>
              <a:custGeom>
                <a:avLst/>
                <a:gdLst>
                  <a:gd name="T0" fmla="*/ 5495 w 69"/>
                  <a:gd name="T1" fmla="*/ 6114 h 53"/>
                  <a:gd name="T2" fmla="*/ 5075 w 69"/>
                  <a:gd name="T3" fmla="*/ 5997 h 53"/>
                  <a:gd name="T4" fmla="*/ 4947 w 69"/>
                  <a:gd name="T5" fmla="*/ 5545 h 53"/>
                  <a:gd name="T6" fmla="*/ 4425 w 69"/>
                  <a:gd name="T7" fmla="*/ 5072 h 53"/>
                  <a:gd name="T8" fmla="*/ 4159 w 69"/>
                  <a:gd name="T9" fmla="*/ 4503 h 53"/>
                  <a:gd name="T10" fmla="*/ 3873 w 69"/>
                  <a:gd name="T11" fmla="*/ 4264 h 53"/>
                  <a:gd name="T12" fmla="*/ 3351 w 69"/>
                  <a:gd name="T13" fmla="*/ 3933 h 53"/>
                  <a:gd name="T14" fmla="*/ 3090 w 69"/>
                  <a:gd name="T15" fmla="*/ 3695 h 53"/>
                  <a:gd name="T16" fmla="*/ 2957 w 69"/>
                  <a:gd name="T17" fmla="*/ 3461 h 53"/>
                  <a:gd name="T18" fmla="*/ 2016 w 69"/>
                  <a:gd name="T19" fmla="*/ 2892 h 53"/>
                  <a:gd name="T20" fmla="*/ 1755 w 69"/>
                  <a:gd name="T21" fmla="*/ 2653 h 53"/>
                  <a:gd name="T22" fmla="*/ 1335 w 69"/>
                  <a:gd name="T23" fmla="*/ 2181 h 53"/>
                  <a:gd name="T24" fmla="*/ 1074 w 69"/>
                  <a:gd name="T25" fmla="*/ 1850 h 53"/>
                  <a:gd name="T26" fmla="*/ 133 w 69"/>
                  <a:gd name="T27" fmla="*/ 1611 h 53"/>
                  <a:gd name="T28" fmla="*/ 133 w 69"/>
                  <a:gd name="T29" fmla="*/ 1163 h 53"/>
                  <a:gd name="T30" fmla="*/ 394 w 69"/>
                  <a:gd name="T31" fmla="*/ 925 h 53"/>
                  <a:gd name="T32" fmla="*/ 394 w 69"/>
                  <a:gd name="T33" fmla="*/ 808 h 53"/>
                  <a:gd name="T34" fmla="*/ 1074 w 69"/>
                  <a:gd name="T35" fmla="*/ 570 h 53"/>
                  <a:gd name="T36" fmla="*/ 1596 w 69"/>
                  <a:gd name="T37" fmla="*/ 355 h 53"/>
                  <a:gd name="T38" fmla="*/ 1755 w 69"/>
                  <a:gd name="T39" fmla="*/ 239 h 53"/>
                  <a:gd name="T40" fmla="*/ 4159 w 69"/>
                  <a:gd name="T41" fmla="*/ 117 h 53"/>
                  <a:gd name="T42" fmla="*/ 4159 w 69"/>
                  <a:gd name="T43" fmla="*/ 239 h 53"/>
                  <a:gd name="T44" fmla="*/ 4686 w 69"/>
                  <a:gd name="T45" fmla="*/ 448 h 53"/>
                  <a:gd name="T46" fmla="*/ 6830 w 69"/>
                  <a:gd name="T47" fmla="*/ 448 h 53"/>
                  <a:gd name="T48" fmla="*/ 9106 w 69"/>
                  <a:gd name="T49" fmla="*/ 1967 h 53"/>
                  <a:gd name="T50" fmla="*/ 8845 w 69"/>
                  <a:gd name="T51" fmla="*/ 2181 h 53"/>
                  <a:gd name="T52" fmla="*/ 8426 w 69"/>
                  <a:gd name="T53" fmla="*/ 2775 h 53"/>
                  <a:gd name="T54" fmla="*/ 8298 w 69"/>
                  <a:gd name="T55" fmla="*/ 3223 h 53"/>
                  <a:gd name="T56" fmla="*/ 8298 w 69"/>
                  <a:gd name="T57" fmla="*/ 3461 h 53"/>
                  <a:gd name="T58" fmla="*/ 8037 w 69"/>
                  <a:gd name="T59" fmla="*/ 3578 h 53"/>
                  <a:gd name="T60" fmla="*/ 7904 w 69"/>
                  <a:gd name="T61" fmla="*/ 3816 h 53"/>
                  <a:gd name="T62" fmla="*/ 7643 w 69"/>
                  <a:gd name="T63" fmla="*/ 4031 h 53"/>
                  <a:gd name="T64" fmla="*/ 7091 w 69"/>
                  <a:gd name="T65" fmla="*/ 4503 h 53"/>
                  <a:gd name="T66" fmla="*/ 6702 w 69"/>
                  <a:gd name="T67" fmla="*/ 4741 h 53"/>
                  <a:gd name="T68" fmla="*/ 6569 w 69"/>
                  <a:gd name="T69" fmla="*/ 4951 h 53"/>
                  <a:gd name="T70" fmla="*/ 6149 w 69"/>
                  <a:gd name="T71" fmla="*/ 5072 h 53"/>
                  <a:gd name="T72" fmla="*/ 6149 w 69"/>
                  <a:gd name="T73" fmla="*/ 5189 h 53"/>
                  <a:gd name="T74" fmla="*/ 6021 w 69"/>
                  <a:gd name="T75" fmla="*/ 5428 h 53"/>
                  <a:gd name="T76" fmla="*/ 5761 w 69"/>
                  <a:gd name="T77" fmla="*/ 5545 h 53"/>
                  <a:gd name="T78" fmla="*/ 5761 w 69"/>
                  <a:gd name="T79" fmla="*/ 5545 h 53"/>
                  <a:gd name="T80" fmla="*/ 5761 w 69"/>
                  <a:gd name="T81" fmla="*/ 5661 h 53"/>
                  <a:gd name="T82" fmla="*/ 5888 w 69"/>
                  <a:gd name="T83" fmla="*/ 5759 h 53"/>
                  <a:gd name="T84" fmla="*/ 5628 w 69"/>
                  <a:gd name="T85" fmla="*/ 5876 h 53"/>
                  <a:gd name="T86" fmla="*/ 549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68" name="Freeform 61"/>
              <p:cNvSpPr>
                <a:spLocks/>
              </p:cNvSpPr>
              <p:nvPr/>
            </p:nvSpPr>
            <p:spPr bwMode="auto">
              <a:xfrm>
                <a:off x="4074" y="2384"/>
                <a:ext cx="376" cy="376"/>
              </a:xfrm>
              <a:custGeom>
                <a:avLst/>
                <a:gdLst>
                  <a:gd name="T0" fmla="*/ 1221 w 73"/>
                  <a:gd name="T1" fmla="*/ 4771 h 77"/>
                  <a:gd name="T2" fmla="*/ 1514 w 73"/>
                  <a:gd name="T3" fmla="*/ 5127 h 77"/>
                  <a:gd name="T4" fmla="*/ 1777 w 73"/>
                  <a:gd name="T5" fmla="*/ 5367 h 77"/>
                  <a:gd name="T6" fmla="*/ 1777 w 73"/>
                  <a:gd name="T7" fmla="*/ 5699 h 77"/>
                  <a:gd name="T8" fmla="*/ 1911 w 73"/>
                  <a:gd name="T9" fmla="*/ 5816 h 77"/>
                  <a:gd name="T10" fmla="*/ 1777 w 73"/>
                  <a:gd name="T11" fmla="*/ 6416 h 77"/>
                  <a:gd name="T12" fmla="*/ 1643 w 73"/>
                  <a:gd name="T13" fmla="*/ 6988 h 77"/>
                  <a:gd name="T14" fmla="*/ 1911 w 73"/>
                  <a:gd name="T15" fmla="*/ 7916 h 77"/>
                  <a:gd name="T16" fmla="*/ 2174 w 73"/>
                  <a:gd name="T17" fmla="*/ 8272 h 77"/>
                  <a:gd name="T18" fmla="*/ 2333 w 73"/>
                  <a:gd name="T19" fmla="*/ 8609 h 77"/>
                  <a:gd name="T20" fmla="*/ 2467 w 73"/>
                  <a:gd name="T21" fmla="*/ 8848 h 77"/>
                  <a:gd name="T22" fmla="*/ 7932 w 73"/>
                  <a:gd name="T23" fmla="*/ 8848 h 77"/>
                  <a:gd name="T24" fmla="*/ 8200 w 73"/>
                  <a:gd name="T25" fmla="*/ 8965 h 77"/>
                  <a:gd name="T26" fmla="*/ 8066 w 73"/>
                  <a:gd name="T27" fmla="*/ 8272 h 77"/>
                  <a:gd name="T28" fmla="*/ 8200 w 73"/>
                  <a:gd name="T29" fmla="*/ 8038 h 77"/>
                  <a:gd name="T30" fmla="*/ 8756 w 73"/>
                  <a:gd name="T31" fmla="*/ 8038 h 77"/>
                  <a:gd name="T32" fmla="*/ 9153 w 73"/>
                  <a:gd name="T33" fmla="*/ 8038 h 77"/>
                  <a:gd name="T34" fmla="*/ 9153 w 73"/>
                  <a:gd name="T35" fmla="*/ 7559 h 77"/>
                  <a:gd name="T36" fmla="*/ 9153 w 73"/>
                  <a:gd name="T37" fmla="*/ 7227 h 77"/>
                  <a:gd name="T38" fmla="*/ 9415 w 73"/>
                  <a:gd name="T39" fmla="*/ 6177 h 77"/>
                  <a:gd name="T40" fmla="*/ 9709 w 73"/>
                  <a:gd name="T41" fmla="*/ 5581 h 77"/>
                  <a:gd name="T42" fmla="*/ 9977 w 73"/>
                  <a:gd name="T43" fmla="*/ 5484 h 77"/>
                  <a:gd name="T44" fmla="*/ 9977 w 73"/>
                  <a:gd name="T45" fmla="*/ 5367 h 77"/>
                  <a:gd name="T46" fmla="*/ 9843 w 73"/>
                  <a:gd name="T47" fmla="*/ 5367 h 77"/>
                  <a:gd name="T48" fmla="*/ 9415 w 73"/>
                  <a:gd name="T49" fmla="*/ 5244 h 77"/>
                  <a:gd name="T50" fmla="*/ 9287 w 73"/>
                  <a:gd name="T51" fmla="*/ 4771 h 77"/>
                  <a:gd name="T52" fmla="*/ 8756 w 73"/>
                  <a:gd name="T53" fmla="*/ 4317 h 77"/>
                  <a:gd name="T54" fmla="*/ 8463 w 73"/>
                  <a:gd name="T55" fmla="*/ 3721 h 77"/>
                  <a:gd name="T56" fmla="*/ 8200 w 73"/>
                  <a:gd name="T57" fmla="*/ 3482 h 77"/>
                  <a:gd name="T58" fmla="*/ 7638 w 73"/>
                  <a:gd name="T59" fmla="*/ 3150 h 77"/>
                  <a:gd name="T60" fmla="*/ 7376 w 73"/>
                  <a:gd name="T61" fmla="*/ 2910 h 77"/>
                  <a:gd name="T62" fmla="*/ 7242 w 73"/>
                  <a:gd name="T63" fmla="*/ 2671 h 77"/>
                  <a:gd name="T64" fmla="*/ 6289 w 73"/>
                  <a:gd name="T65" fmla="*/ 2100 h 77"/>
                  <a:gd name="T66" fmla="*/ 6021 w 73"/>
                  <a:gd name="T67" fmla="*/ 1860 h 77"/>
                  <a:gd name="T68" fmla="*/ 5599 w 73"/>
                  <a:gd name="T69" fmla="*/ 1406 h 77"/>
                  <a:gd name="T70" fmla="*/ 5331 w 73"/>
                  <a:gd name="T71" fmla="*/ 1050 h 77"/>
                  <a:gd name="T72" fmla="*/ 4378 w 73"/>
                  <a:gd name="T73" fmla="*/ 811 h 77"/>
                  <a:gd name="T74" fmla="*/ 4378 w 73"/>
                  <a:gd name="T75" fmla="*/ 356 h 77"/>
                  <a:gd name="T76" fmla="*/ 4641 w 73"/>
                  <a:gd name="T77" fmla="*/ 117 h 77"/>
                  <a:gd name="T78" fmla="*/ 4641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5339" name="Freeform 62"/>
            <p:cNvSpPr>
              <a:spLocks/>
            </p:cNvSpPr>
            <p:nvPr/>
          </p:nvSpPr>
          <p:spPr bwMode="auto">
            <a:xfrm>
              <a:off x="4428" y="1916"/>
              <a:ext cx="319" cy="141"/>
            </a:xfrm>
            <a:custGeom>
              <a:avLst/>
              <a:gdLst>
                <a:gd name="T0" fmla="*/ 4898 w 62"/>
                <a:gd name="T1" fmla="*/ 238 h 29"/>
                <a:gd name="T2" fmla="*/ 262 w 62"/>
                <a:gd name="T3" fmla="*/ 1964 h 29"/>
                <a:gd name="T4" fmla="*/ 556 w 62"/>
                <a:gd name="T5" fmla="*/ 1843 h 29"/>
                <a:gd name="T6" fmla="*/ 1086 w 62"/>
                <a:gd name="T7" fmla="*/ 1488 h 29"/>
                <a:gd name="T8" fmla="*/ 1348 w 62"/>
                <a:gd name="T9" fmla="*/ 1254 h 29"/>
                <a:gd name="T10" fmla="*/ 1508 w 62"/>
                <a:gd name="T11" fmla="*/ 1157 h 29"/>
                <a:gd name="T12" fmla="*/ 1904 w 62"/>
                <a:gd name="T13" fmla="*/ 1040 h 29"/>
                <a:gd name="T14" fmla="*/ 2593 w 62"/>
                <a:gd name="T15" fmla="*/ 802 h 29"/>
                <a:gd name="T16" fmla="*/ 2861 w 62"/>
                <a:gd name="T17" fmla="*/ 924 h 29"/>
                <a:gd name="T18" fmla="*/ 3123 w 62"/>
                <a:gd name="T19" fmla="*/ 924 h 29"/>
                <a:gd name="T20" fmla="*/ 3416 w 62"/>
                <a:gd name="T21" fmla="*/ 1371 h 29"/>
                <a:gd name="T22" fmla="*/ 3679 w 62"/>
                <a:gd name="T23" fmla="*/ 1371 h 29"/>
                <a:gd name="T24" fmla="*/ 3679 w 62"/>
                <a:gd name="T25" fmla="*/ 1609 h 29"/>
                <a:gd name="T26" fmla="*/ 4234 w 62"/>
                <a:gd name="T27" fmla="*/ 1726 h 29"/>
                <a:gd name="T28" fmla="*/ 4631 w 62"/>
                <a:gd name="T29" fmla="*/ 1964 h 29"/>
                <a:gd name="T30" fmla="*/ 4764 w 62"/>
                <a:gd name="T31" fmla="*/ 2173 h 29"/>
                <a:gd name="T32" fmla="*/ 4368 w 62"/>
                <a:gd name="T33" fmla="*/ 2883 h 29"/>
                <a:gd name="T34" fmla="*/ 4764 w 62"/>
                <a:gd name="T35" fmla="*/ 3097 h 29"/>
                <a:gd name="T36" fmla="*/ 5186 w 62"/>
                <a:gd name="T37" fmla="*/ 3214 h 29"/>
                <a:gd name="T38" fmla="*/ 5320 w 62"/>
                <a:gd name="T39" fmla="*/ 3214 h 29"/>
                <a:gd name="T40" fmla="*/ 5716 w 62"/>
                <a:gd name="T41" fmla="*/ 3097 h 29"/>
                <a:gd name="T42" fmla="*/ 6272 w 62"/>
                <a:gd name="T43" fmla="*/ 3335 h 29"/>
                <a:gd name="T44" fmla="*/ 6406 w 62"/>
                <a:gd name="T45" fmla="*/ 3214 h 29"/>
                <a:gd name="T46" fmla="*/ 6143 w 62"/>
                <a:gd name="T47" fmla="*/ 2980 h 29"/>
                <a:gd name="T48" fmla="*/ 5984 w 62"/>
                <a:gd name="T49" fmla="*/ 2883 h 29"/>
                <a:gd name="T50" fmla="*/ 6143 w 62"/>
                <a:gd name="T51" fmla="*/ 2767 h 29"/>
                <a:gd name="T52" fmla="*/ 5984 w 62"/>
                <a:gd name="T53" fmla="*/ 2650 h 29"/>
                <a:gd name="T54" fmla="*/ 5588 w 62"/>
                <a:gd name="T55" fmla="*/ 2173 h 29"/>
                <a:gd name="T56" fmla="*/ 5588 w 62"/>
                <a:gd name="T57" fmla="*/ 1843 h 29"/>
                <a:gd name="T58" fmla="*/ 5588 w 62"/>
                <a:gd name="T59" fmla="*/ 1371 h 29"/>
                <a:gd name="T60" fmla="*/ 5588 w 62"/>
                <a:gd name="T61" fmla="*/ 1157 h 29"/>
                <a:gd name="T62" fmla="*/ 5588 w 62"/>
                <a:gd name="T63" fmla="*/ 1040 h 29"/>
                <a:gd name="T64" fmla="*/ 5984 w 62"/>
                <a:gd name="T65" fmla="*/ 686 h 29"/>
                <a:gd name="T66" fmla="*/ 6143 w 62"/>
                <a:gd name="T67" fmla="*/ 447 h 29"/>
                <a:gd name="T68" fmla="*/ 6406 w 62"/>
                <a:gd name="T69" fmla="*/ 447 h 29"/>
                <a:gd name="T70" fmla="*/ 6143 w 62"/>
                <a:gd name="T71" fmla="*/ 924 h 29"/>
                <a:gd name="T72" fmla="*/ 5984 w 62"/>
                <a:gd name="T73" fmla="*/ 1157 h 29"/>
                <a:gd name="T74" fmla="*/ 6272 w 62"/>
                <a:gd name="T75" fmla="*/ 1371 h 29"/>
                <a:gd name="T76" fmla="*/ 6272 w 62"/>
                <a:gd name="T77" fmla="*/ 1843 h 29"/>
                <a:gd name="T78" fmla="*/ 6143 w 62"/>
                <a:gd name="T79" fmla="*/ 2081 h 29"/>
                <a:gd name="T80" fmla="*/ 6272 w 62"/>
                <a:gd name="T81" fmla="*/ 2173 h 29"/>
                <a:gd name="T82" fmla="*/ 6272 w 62"/>
                <a:gd name="T83" fmla="*/ 2412 h 29"/>
                <a:gd name="T84" fmla="*/ 6406 w 62"/>
                <a:gd name="T85" fmla="*/ 2767 h 29"/>
                <a:gd name="T86" fmla="*/ 6802 w 62"/>
                <a:gd name="T87" fmla="*/ 2883 h 29"/>
                <a:gd name="T88" fmla="*/ 7095 w 62"/>
                <a:gd name="T89" fmla="*/ 2767 h 29"/>
                <a:gd name="T90" fmla="*/ 7095 w 62"/>
                <a:gd name="T91" fmla="*/ 2980 h 29"/>
                <a:gd name="T92" fmla="*/ 7229 w 62"/>
                <a:gd name="T93" fmla="*/ 3214 h 29"/>
                <a:gd name="T94" fmla="*/ 7491 w 62"/>
                <a:gd name="T95" fmla="*/ 3335 h 29"/>
                <a:gd name="T96" fmla="*/ 7625 w 62"/>
                <a:gd name="T97" fmla="*/ 3214 h 29"/>
                <a:gd name="T98" fmla="*/ 8315 w 62"/>
                <a:gd name="T99" fmla="*/ 2980 h 29"/>
                <a:gd name="T100" fmla="*/ 8443 w 62"/>
                <a:gd name="T101" fmla="*/ 2173 h 29"/>
                <a:gd name="T102" fmla="*/ 7358 w 62"/>
                <a:gd name="T103" fmla="*/ 2412 h 29"/>
                <a:gd name="T104" fmla="*/ 6406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40" name="Freeform 63"/>
            <p:cNvSpPr>
              <a:spLocks/>
            </p:cNvSpPr>
            <p:nvPr/>
          </p:nvSpPr>
          <p:spPr bwMode="auto">
            <a:xfrm>
              <a:off x="4670" y="1901"/>
              <a:ext cx="77" cy="117"/>
            </a:xfrm>
            <a:custGeom>
              <a:avLst/>
              <a:gdLst>
                <a:gd name="T0" fmla="*/ 2028 w 15"/>
                <a:gd name="T1" fmla="*/ 2545 h 24"/>
                <a:gd name="T2" fmla="*/ 2028 w 15"/>
                <a:gd name="T3" fmla="*/ 2330 h 24"/>
                <a:gd name="T4" fmla="*/ 1899 w 15"/>
                <a:gd name="T5" fmla="*/ 2091 h 24"/>
                <a:gd name="T6" fmla="*/ 1632 w 15"/>
                <a:gd name="T7" fmla="*/ 1853 h 24"/>
                <a:gd name="T8" fmla="*/ 1345 w 15"/>
                <a:gd name="T9" fmla="*/ 1736 h 24"/>
                <a:gd name="T10" fmla="*/ 1211 w 15"/>
                <a:gd name="T11" fmla="*/ 1619 h 24"/>
                <a:gd name="T12" fmla="*/ 1211 w 15"/>
                <a:gd name="T13" fmla="*/ 1380 h 24"/>
                <a:gd name="T14" fmla="*/ 950 w 15"/>
                <a:gd name="T15" fmla="*/ 1048 h 24"/>
                <a:gd name="T16" fmla="*/ 816 w 15"/>
                <a:gd name="T17" fmla="*/ 926 h 24"/>
                <a:gd name="T18" fmla="*/ 683 w 15"/>
                <a:gd name="T19" fmla="*/ 687 h 24"/>
                <a:gd name="T20" fmla="*/ 554 w 15"/>
                <a:gd name="T21" fmla="*/ 570 h 24"/>
                <a:gd name="T22" fmla="*/ 554 w 15"/>
                <a:gd name="T23" fmla="*/ 478 h 24"/>
                <a:gd name="T24" fmla="*/ 554 w 15"/>
                <a:gd name="T25" fmla="*/ 478 h 24"/>
                <a:gd name="T26" fmla="*/ 554 w 15"/>
                <a:gd name="T27" fmla="*/ 356 h 24"/>
                <a:gd name="T28" fmla="*/ 683 w 15"/>
                <a:gd name="T29" fmla="*/ 0 h 24"/>
                <a:gd name="T30" fmla="*/ 554 w 15"/>
                <a:gd name="T31" fmla="*/ 0 h 24"/>
                <a:gd name="T32" fmla="*/ 262 w 15"/>
                <a:gd name="T33" fmla="*/ 0 h 24"/>
                <a:gd name="T34" fmla="*/ 133 w 15"/>
                <a:gd name="T35" fmla="*/ 117 h 24"/>
                <a:gd name="T36" fmla="*/ 133 w 15"/>
                <a:gd name="T37" fmla="*/ 239 h 24"/>
                <a:gd name="T38" fmla="*/ 133 w 15"/>
                <a:gd name="T39" fmla="*/ 356 h 24"/>
                <a:gd name="T40" fmla="*/ 0 w 15"/>
                <a:gd name="T41" fmla="*/ 356 h 24"/>
                <a:gd name="T42" fmla="*/ 950 w 15"/>
                <a:gd name="T43" fmla="*/ 2779 h 24"/>
                <a:gd name="T44" fmla="*/ 2028 w 15"/>
                <a:gd name="T45" fmla="*/ 2545 h 24"/>
                <a:gd name="T46" fmla="*/ 2028 w 15"/>
                <a:gd name="T47" fmla="*/ 2545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41" name="Freeform 64"/>
            <p:cNvSpPr>
              <a:spLocks/>
            </p:cNvSpPr>
            <p:nvPr/>
          </p:nvSpPr>
          <p:spPr bwMode="auto">
            <a:xfrm>
              <a:off x="4690" y="1765"/>
              <a:ext cx="97" cy="205"/>
            </a:xfrm>
            <a:custGeom>
              <a:avLst/>
              <a:gdLst>
                <a:gd name="T0" fmla="*/ 0 w 19"/>
                <a:gd name="T1" fmla="*/ 3597 h 42"/>
                <a:gd name="T2" fmla="*/ 0 w 19"/>
                <a:gd name="T3" fmla="*/ 3714 h 42"/>
                <a:gd name="T4" fmla="*/ 260 w 19"/>
                <a:gd name="T5" fmla="*/ 3954 h 42"/>
                <a:gd name="T6" fmla="*/ 807 w 19"/>
                <a:gd name="T7" fmla="*/ 4310 h 42"/>
                <a:gd name="T8" fmla="*/ 1200 w 19"/>
                <a:gd name="T9" fmla="*/ 4408 h 42"/>
                <a:gd name="T10" fmla="*/ 1327 w 19"/>
                <a:gd name="T11" fmla="*/ 4647 h 42"/>
                <a:gd name="T12" fmla="*/ 1460 w 19"/>
                <a:gd name="T13" fmla="*/ 4886 h 42"/>
                <a:gd name="T14" fmla="*/ 1720 w 19"/>
                <a:gd name="T15" fmla="*/ 4525 h 42"/>
                <a:gd name="T16" fmla="*/ 1848 w 19"/>
                <a:gd name="T17" fmla="*/ 4076 h 42"/>
                <a:gd name="T18" fmla="*/ 2267 w 19"/>
                <a:gd name="T19" fmla="*/ 3480 h 42"/>
                <a:gd name="T20" fmla="*/ 2527 w 19"/>
                <a:gd name="T21" fmla="*/ 3026 h 42"/>
                <a:gd name="T22" fmla="*/ 2399 w 19"/>
                <a:gd name="T23" fmla="*/ 2216 h 42"/>
                <a:gd name="T24" fmla="*/ 2267 w 19"/>
                <a:gd name="T25" fmla="*/ 1498 h 42"/>
                <a:gd name="T26" fmla="*/ 1848 w 19"/>
                <a:gd name="T27" fmla="*/ 1620 h 42"/>
                <a:gd name="T28" fmla="*/ 1720 w 19"/>
                <a:gd name="T29" fmla="*/ 1620 h 42"/>
                <a:gd name="T30" fmla="*/ 1588 w 19"/>
                <a:gd name="T31" fmla="*/ 1620 h 42"/>
                <a:gd name="T32" fmla="*/ 1720 w 19"/>
                <a:gd name="T33" fmla="*/ 1289 h 42"/>
                <a:gd name="T34" fmla="*/ 1848 w 19"/>
                <a:gd name="T35" fmla="*/ 1289 h 42"/>
                <a:gd name="T36" fmla="*/ 2006 w 19"/>
                <a:gd name="T37" fmla="*/ 927 h 42"/>
                <a:gd name="T38" fmla="*/ 2139 w 19"/>
                <a:gd name="T39" fmla="*/ 693 h 42"/>
                <a:gd name="T40" fmla="*/ 521 w 19"/>
                <a:gd name="T41" fmla="*/ 0 h 42"/>
                <a:gd name="T42" fmla="*/ 393 w 19"/>
                <a:gd name="T43" fmla="*/ 239 h 42"/>
                <a:gd name="T44" fmla="*/ 260 w 19"/>
                <a:gd name="T45" fmla="*/ 693 h 42"/>
                <a:gd name="T46" fmla="*/ 0 w 19"/>
                <a:gd name="T47" fmla="*/ 927 h 42"/>
                <a:gd name="T48" fmla="*/ 133 w 19"/>
                <a:gd name="T49" fmla="*/ 1049 h 42"/>
                <a:gd name="T50" fmla="*/ 133 w 19"/>
                <a:gd name="T51" fmla="*/ 1289 h 42"/>
                <a:gd name="T52" fmla="*/ 133 w 19"/>
                <a:gd name="T53" fmla="*/ 1738 h 42"/>
                <a:gd name="T54" fmla="*/ 393 w 19"/>
                <a:gd name="T55" fmla="*/ 1977 h 42"/>
                <a:gd name="T56" fmla="*/ 679 w 19"/>
                <a:gd name="T57" fmla="*/ 2099 h 42"/>
                <a:gd name="T58" fmla="*/ 939 w 19"/>
                <a:gd name="T59" fmla="*/ 2216 h 42"/>
                <a:gd name="T60" fmla="*/ 1200 w 19"/>
                <a:gd name="T61" fmla="*/ 2455 h 42"/>
                <a:gd name="T62" fmla="*/ 521 w 19"/>
                <a:gd name="T63" fmla="*/ 2787 h 42"/>
                <a:gd name="T64" fmla="*/ 133 w 19"/>
                <a:gd name="T65" fmla="*/ 3265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42" name="Freeform 65"/>
            <p:cNvSpPr>
              <a:spLocks/>
            </p:cNvSpPr>
            <p:nvPr/>
          </p:nvSpPr>
          <p:spPr bwMode="auto">
            <a:xfrm>
              <a:off x="4777" y="1672"/>
              <a:ext cx="118" cy="107"/>
            </a:xfrm>
            <a:custGeom>
              <a:avLst/>
              <a:gdLst>
                <a:gd name="T0" fmla="*/ 0 w 23"/>
                <a:gd name="T1" fmla="*/ 447 h 22"/>
                <a:gd name="T2" fmla="*/ 1077 w 23"/>
                <a:gd name="T3" fmla="*/ 238 h 22"/>
                <a:gd name="T4" fmla="*/ 1077 w 23"/>
                <a:gd name="T5" fmla="*/ 355 h 22"/>
                <a:gd name="T6" fmla="*/ 1211 w 23"/>
                <a:gd name="T7" fmla="*/ 355 h 22"/>
                <a:gd name="T8" fmla="*/ 1211 w 23"/>
                <a:gd name="T9" fmla="*/ 355 h 22"/>
                <a:gd name="T10" fmla="*/ 2709 w 23"/>
                <a:gd name="T11" fmla="*/ 0 h 22"/>
                <a:gd name="T12" fmla="*/ 3104 w 23"/>
                <a:gd name="T13" fmla="*/ 1041 h 22"/>
                <a:gd name="T14" fmla="*/ 3104 w 23"/>
                <a:gd name="T15" fmla="*/ 1158 h 22"/>
                <a:gd name="T16" fmla="*/ 2976 w 23"/>
                <a:gd name="T17" fmla="*/ 1158 h 22"/>
                <a:gd name="T18" fmla="*/ 3104 w 23"/>
                <a:gd name="T19" fmla="*/ 1279 h 22"/>
                <a:gd name="T20" fmla="*/ 3104 w 23"/>
                <a:gd name="T21" fmla="*/ 1279 h 22"/>
                <a:gd name="T22" fmla="*/ 2842 w 23"/>
                <a:gd name="T23" fmla="*/ 1372 h 22"/>
                <a:gd name="T24" fmla="*/ 2288 w 23"/>
                <a:gd name="T25" fmla="*/ 1488 h 22"/>
                <a:gd name="T26" fmla="*/ 2160 w 23"/>
                <a:gd name="T27" fmla="*/ 1488 h 22"/>
                <a:gd name="T28" fmla="*/ 2160 w 23"/>
                <a:gd name="T29" fmla="*/ 1488 h 22"/>
                <a:gd name="T30" fmla="*/ 2160 w 23"/>
                <a:gd name="T31" fmla="*/ 1610 h 22"/>
                <a:gd name="T32" fmla="*/ 2160 w 23"/>
                <a:gd name="T33" fmla="*/ 1610 h 22"/>
                <a:gd name="T34" fmla="*/ 1765 w 23"/>
                <a:gd name="T35" fmla="*/ 1727 h 22"/>
                <a:gd name="T36" fmla="*/ 1344 w 23"/>
                <a:gd name="T37" fmla="*/ 1843 h 22"/>
                <a:gd name="T38" fmla="*/ 1344 w 23"/>
                <a:gd name="T39" fmla="*/ 1843 h 22"/>
                <a:gd name="T40" fmla="*/ 1077 w 23"/>
                <a:gd name="T41" fmla="*/ 2082 h 22"/>
                <a:gd name="T42" fmla="*/ 395 w 23"/>
                <a:gd name="T43" fmla="*/ 2412 h 22"/>
                <a:gd name="T44" fmla="*/ 262 w 23"/>
                <a:gd name="T45" fmla="*/ 2529 h 22"/>
                <a:gd name="T46" fmla="*/ 0 w 23"/>
                <a:gd name="T47" fmla="*/ 2412 h 22"/>
                <a:gd name="T48" fmla="*/ 262 w 23"/>
                <a:gd name="T49" fmla="*/ 2174 h 22"/>
                <a:gd name="T50" fmla="*/ 262 w 23"/>
                <a:gd name="T51" fmla="*/ 2082 h 22"/>
                <a:gd name="T52" fmla="*/ 262 w 23"/>
                <a:gd name="T53" fmla="*/ 1965 h 22"/>
                <a:gd name="T54" fmla="*/ 0 w 23"/>
                <a:gd name="T55" fmla="*/ 447 h 22"/>
                <a:gd name="T56" fmla="*/ 0 w 23"/>
                <a:gd name="T57" fmla="*/ 4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43" name="Freeform 66"/>
            <p:cNvSpPr>
              <a:spLocks/>
            </p:cNvSpPr>
            <p:nvPr/>
          </p:nvSpPr>
          <p:spPr bwMode="auto">
            <a:xfrm>
              <a:off x="4772" y="1589"/>
              <a:ext cx="232" cy="112"/>
            </a:xfrm>
            <a:custGeom>
              <a:avLst/>
              <a:gdLst>
                <a:gd name="T0" fmla="*/ 1382 w 45"/>
                <a:gd name="T1" fmla="*/ 808 h 23"/>
                <a:gd name="T2" fmla="*/ 3294 w 45"/>
                <a:gd name="T3" fmla="*/ 355 h 23"/>
                <a:gd name="T4" fmla="*/ 3428 w 45"/>
                <a:gd name="T5" fmla="*/ 355 h 23"/>
                <a:gd name="T6" fmla="*/ 3428 w 45"/>
                <a:gd name="T7" fmla="*/ 239 h 23"/>
                <a:gd name="T8" fmla="*/ 3697 w 45"/>
                <a:gd name="T9" fmla="*/ 0 h 23"/>
                <a:gd name="T10" fmla="*/ 3985 w 45"/>
                <a:gd name="T11" fmla="*/ 0 h 23"/>
                <a:gd name="T12" fmla="*/ 4253 w 45"/>
                <a:gd name="T13" fmla="*/ 355 h 23"/>
                <a:gd name="T14" fmla="*/ 4387 w 45"/>
                <a:gd name="T15" fmla="*/ 570 h 23"/>
                <a:gd name="T16" fmla="*/ 4119 w 45"/>
                <a:gd name="T17" fmla="*/ 808 h 23"/>
                <a:gd name="T18" fmla="*/ 3985 w 45"/>
                <a:gd name="T19" fmla="*/ 1164 h 23"/>
                <a:gd name="T20" fmla="*/ 4516 w 45"/>
                <a:gd name="T21" fmla="*/ 1164 h 23"/>
                <a:gd name="T22" fmla="*/ 4944 w 45"/>
                <a:gd name="T23" fmla="*/ 1729 h 23"/>
                <a:gd name="T24" fmla="*/ 5609 w 45"/>
                <a:gd name="T25" fmla="*/ 1850 h 23"/>
                <a:gd name="T26" fmla="*/ 5903 w 45"/>
                <a:gd name="T27" fmla="*/ 1612 h 23"/>
                <a:gd name="T28" fmla="*/ 5769 w 45"/>
                <a:gd name="T29" fmla="*/ 1373 h 23"/>
                <a:gd name="T30" fmla="*/ 5475 w 45"/>
                <a:gd name="T31" fmla="*/ 1164 h 23"/>
                <a:gd name="T32" fmla="*/ 5769 w 45"/>
                <a:gd name="T33" fmla="*/ 1281 h 23"/>
                <a:gd name="T34" fmla="*/ 6166 w 45"/>
                <a:gd name="T35" fmla="*/ 1850 h 23"/>
                <a:gd name="T36" fmla="*/ 6032 w 45"/>
                <a:gd name="T37" fmla="*/ 1967 h 23"/>
                <a:gd name="T38" fmla="*/ 5475 w 45"/>
                <a:gd name="T39" fmla="*/ 2206 h 23"/>
                <a:gd name="T40" fmla="*/ 5078 w 45"/>
                <a:gd name="T41" fmla="*/ 2420 h 23"/>
                <a:gd name="T42" fmla="*/ 5078 w 45"/>
                <a:gd name="T43" fmla="*/ 2298 h 23"/>
                <a:gd name="T44" fmla="*/ 4944 w 45"/>
                <a:gd name="T45" fmla="*/ 2089 h 23"/>
                <a:gd name="T46" fmla="*/ 4650 w 45"/>
                <a:gd name="T47" fmla="*/ 2537 h 23"/>
                <a:gd name="T48" fmla="*/ 4387 w 45"/>
                <a:gd name="T49" fmla="*/ 2537 h 23"/>
                <a:gd name="T50" fmla="*/ 4387 w 45"/>
                <a:gd name="T51" fmla="*/ 2420 h 23"/>
                <a:gd name="T52" fmla="*/ 4119 w 45"/>
                <a:gd name="T53" fmla="*/ 2298 h 23"/>
                <a:gd name="T54" fmla="*/ 3825 w 45"/>
                <a:gd name="T55" fmla="*/ 2206 h 23"/>
                <a:gd name="T56" fmla="*/ 3697 w 45"/>
                <a:gd name="T57" fmla="*/ 1967 h 23"/>
                <a:gd name="T58" fmla="*/ 2872 w 45"/>
                <a:gd name="T59" fmla="*/ 1967 h 23"/>
                <a:gd name="T60" fmla="*/ 1382 w 45"/>
                <a:gd name="T61" fmla="*/ 2298 h 23"/>
                <a:gd name="T62" fmla="*/ 1222 w 45"/>
                <a:gd name="T63" fmla="*/ 2206 h 23"/>
                <a:gd name="T64" fmla="*/ 0 w 45"/>
                <a:gd name="T65" fmla="*/ 2420 h 23"/>
                <a:gd name="T66" fmla="*/ 0 w 45"/>
                <a:gd name="T67" fmla="*/ 1042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44" name="Freeform 67"/>
            <p:cNvSpPr>
              <a:spLocks/>
            </p:cNvSpPr>
            <p:nvPr/>
          </p:nvSpPr>
          <p:spPr bwMode="auto">
            <a:xfrm>
              <a:off x="4880" y="1662"/>
              <a:ext cx="61" cy="64"/>
            </a:xfrm>
            <a:custGeom>
              <a:avLst/>
              <a:gdLst>
                <a:gd name="T0" fmla="*/ 0 w 12"/>
                <a:gd name="T1" fmla="*/ 241 h 13"/>
                <a:gd name="T2" fmla="*/ 386 w 12"/>
                <a:gd name="T3" fmla="*/ 1310 h 13"/>
                <a:gd name="T4" fmla="*/ 386 w 12"/>
                <a:gd name="T5" fmla="*/ 1428 h 13"/>
                <a:gd name="T6" fmla="*/ 259 w 12"/>
                <a:gd name="T7" fmla="*/ 1428 h 13"/>
                <a:gd name="T8" fmla="*/ 386 w 12"/>
                <a:gd name="T9" fmla="*/ 1551 h 13"/>
                <a:gd name="T10" fmla="*/ 386 w 12"/>
                <a:gd name="T11" fmla="*/ 1551 h 13"/>
                <a:gd name="T12" fmla="*/ 386 w 12"/>
                <a:gd name="T13" fmla="*/ 1551 h 13"/>
                <a:gd name="T14" fmla="*/ 803 w 12"/>
                <a:gd name="T15" fmla="*/ 1428 h 13"/>
                <a:gd name="T16" fmla="*/ 930 w 12"/>
                <a:gd name="T17" fmla="*/ 1310 h 13"/>
                <a:gd name="T18" fmla="*/ 930 w 12"/>
                <a:gd name="T19" fmla="*/ 1186 h 13"/>
                <a:gd name="T20" fmla="*/ 930 w 12"/>
                <a:gd name="T21" fmla="*/ 1068 h 13"/>
                <a:gd name="T22" fmla="*/ 930 w 12"/>
                <a:gd name="T23" fmla="*/ 822 h 13"/>
                <a:gd name="T24" fmla="*/ 1057 w 12"/>
                <a:gd name="T25" fmla="*/ 729 h 13"/>
                <a:gd name="T26" fmla="*/ 1057 w 12"/>
                <a:gd name="T27" fmla="*/ 822 h 13"/>
                <a:gd name="T28" fmla="*/ 1057 w 12"/>
                <a:gd name="T29" fmla="*/ 945 h 13"/>
                <a:gd name="T30" fmla="*/ 1057 w 12"/>
                <a:gd name="T31" fmla="*/ 1186 h 13"/>
                <a:gd name="T32" fmla="*/ 1190 w 12"/>
                <a:gd name="T33" fmla="*/ 1186 h 13"/>
                <a:gd name="T34" fmla="*/ 1190 w 12"/>
                <a:gd name="T35" fmla="*/ 1186 h 13"/>
                <a:gd name="T36" fmla="*/ 1190 w 12"/>
                <a:gd name="T37" fmla="*/ 1068 h 13"/>
                <a:gd name="T38" fmla="*/ 1317 w 12"/>
                <a:gd name="T39" fmla="*/ 1068 h 13"/>
                <a:gd name="T40" fmla="*/ 1449 w 12"/>
                <a:gd name="T41" fmla="*/ 945 h 13"/>
                <a:gd name="T42" fmla="*/ 1576 w 12"/>
                <a:gd name="T43" fmla="*/ 945 h 13"/>
                <a:gd name="T44" fmla="*/ 1576 w 12"/>
                <a:gd name="T45" fmla="*/ 945 h 13"/>
                <a:gd name="T46" fmla="*/ 1449 w 12"/>
                <a:gd name="T47" fmla="*/ 822 h 13"/>
                <a:gd name="T48" fmla="*/ 1449 w 12"/>
                <a:gd name="T49" fmla="*/ 729 h 13"/>
                <a:gd name="T50" fmla="*/ 1449 w 12"/>
                <a:gd name="T51" fmla="*/ 729 h 13"/>
                <a:gd name="T52" fmla="*/ 1317 w 12"/>
                <a:gd name="T53" fmla="*/ 729 h 13"/>
                <a:gd name="T54" fmla="*/ 1190 w 12"/>
                <a:gd name="T55" fmla="*/ 606 h 13"/>
                <a:gd name="T56" fmla="*/ 1190 w 12"/>
                <a:gd name="T57" fmla="*/ 606 h 13"/>
                <a:gd name="T58" fmla="*/ 930 w 12"/>
                <a:gd name="T59" fmla="*/ 482 h 13"/>
                <a:gd name="T60" fmla="*/ 803 w 12"/>
                <a:gd name="T61" fmla="*/ 241 h 13"/>
                <a:gd name="T62" fmla="*/ 803 w 12"/>
                <a:gd name="T63" fmla="*/ 241 h 13"/>
                <a:gd name="T64" fmla="*/ 646 w 12"/>
                <a:gd name="T65" fmla="*/ 0 h 13"/>
                <a:gd name="T66" fmla="*/ 0 w 12"/>
                <a:gd name="T67" fmla="*/ 241 h 13"/>
                <a:gd name="T68" fmla="*/ 0 w 12"/>
                <a:gd name="T69" fmla="*/ 24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45" name="Freeform 68"/>
            <p:cNvSpPr>
              <a:spLocks/>
            </p:cNvSpPr>
            <p:nvPr/>
          </p:nvSpPr>
          <p:spPr bwMode="auto">
            <a:xfrm>
              <a:off x="4813" y="1394"/>
              <a:ext cx="108" cy="229"/>
            </a:xfrm>
            <a:custGeom>
              <a:avLst/>
              <a:gdLst>
                <a:gd name="T0" fmla="*/ 2854 w 21"/>
                <a:gd name="T1" fmla="*/ 4629 h 47"/>
                <a:gd name="T2" fmla="*/ 2726 w 21"/>
                <a:gd name="T3" fmla="*/ 4629 h 47"/>
                <a:gd name="T4" fmla="*/ 2592 w 21"/>
                <a:gd name="T5" fmla="*/ 4629 h 47"/>
                <a:gd name="T6" fmla="*/ 2458 w 21"/>
                <a:gd name="T7" fmla="*/ 4867 h 47"/>
                <a:gd name="T8" fmla="*/ 2299 w 21"/>
                <a:gd name="T9" fmla="*/ 4867 h 47"/>
                <a:gd name="T10" fmla="*/ 2299 w 21"/>
                <a:gd name="T11" fmla="*/ 4984 h 47"/>
                <a:gd name="T12" fmla="*/ 2299 w 21"/>
                <a:gd name="T13" fmla="*/ 4984 h 47"/>
                <a:gd name="T14" fmla="*/ 2299 w 21"/>
                <a:gd name="T15" fmla="*/ 4984 h 47"/>
                <a:gd name="T16" fmla="*/ 2170 w 21"/>
                <a:gd name="T17" fmla="*/ 4984 h 47"/>
                <a:gd name="T18" fmla="*/ 2170 w 21"/>
                <a:gd name="T19" fmla="*/ 5082 h 47"/>
                <a:gd name="T20" fmla="*/ 262 w 21"/>
                <a:gd name="T21" fmla="*/ 5438 h 47"/>
                <a:gd name="T22" fmla="*/ 134 w 21"/>
                <a:gd name="T23" fmla="*/ 5316 h 47"/>
                <a:gd name="T24" fmla="*/ 0 w 21"/>
                <a:gd name="T25" fmla="*/ 5199 h 47"/>
                <a:gd name="T26" fmla="*/ 0 w 21"/>
                <a:gd name="T27" fmla="*/ 5082 h 47"/>
                <a:gd name="T28" fmla="*/ 134 w 21"/>
                <a:gd name="T29" fmla="*/ 4984 h 47"/>
                <a:gd name="T30" fmla="*/ 0 w 21"/>
                <a:gd name="T31" fmla="*/ 4746 h 47"/>
                <a:gd name="T32" fmla="*/ 0 w 21"/>
                <a:gd name="T33" fmla="*/ 3942 h 47"/>
                <a:gd name="T34" fmla="*/ 0 w 21"/>
                <a:gd name="T35" fmla="*/ 3703 h 47"/>
                <a:gd name="T36" fmla="*/ 134 w 21"/>
                <a:gd name="T37" fmla="*/ 3230 h 47"/>
                <a:gd name="T38" fmla="*/ 134 w 21"/>
                <a:gd name="T39" fmla="*/ 3016 h 47"/>
                <a:gd name="T40" fmla="*/ 134 w 21"/>
                <a:gd name="T41" fmla="*/ 2777 h 47"/>
                <a:gd name="T42" fmla="*/ 134 w 21"/>
                <a:gd name="T43" fmla="*/ 2538 h 47"/>
                <a:gd name="T44" fmla="*/ 134 w 21"/>
                <a:gd name="T45" fmla="*/ 2422 h 47"/>
                <a:gd name="T46" fmla="*/ 134 w 21"/>
                <a:gd name="T47" fmla="*/ 2305 h 47"/>
                <a:gd name="T48" fmla="*/ 555 w 21"/>
                <a:gd name="T49" fmla="*/ 2090 h 47"/>
                <a:gd name="T50" fmla="*/ 689 w 21"/>
                <a:gd name="T51" fmla="*/ 1613 h 47"/>
                <a:gd name="T52" fmla="*/ 555 w 21"/>
                <a:gd name="T53" fmla="*/ 1379 h 47"/>
                <a:gd name="T54" fmla="*/ 555 w 21"/>
                <a:gd name="T55" fmla="*/ 1164 h 47"/>
                <a:gd name="T56" fmla="*/ 555 w 21"/>
                <a:gd name="T57" fmla="*/ 1164 h 47"/>
                <a:gd name="T58" fmla="*/ 555 w 21"/>
                <a:gd name="T59" fmla="*/ 1043 h 47"/>
                <a:gd name="T60" fmla="*/ 396 w 21"/>
                <a:gd name="T61" fmla="*/ 809 h 47"/>
                <a:gd name="T62" fmla="*/ 555 w 21"/>
                <a:gd name="T63" fmla="*/ 453 h 47"/>
                <a:gd name="T64" fmla="*/ 396 w 21"/>
                <a:gd name="T65" fmla="*/ 356 h 47"/>
                <a:gd name="T66" fmla="*/ 396 w 21"/>
                <a:gd name="T67" fmla="*/ 239 h 47"/>
                <a:gd name="T68" fmla="*/ 555 w 21"/>
                <a:gd name="T69" fmla="*/ 239 h 47"/>
                <a:gd name="T70" fmla="*/ 689 w 21"/>
                <a:gd name="T71" fmla="*/ 117 h 47"/>
                <a:gd name="T72" fmla="*/ 818 w 21"/>
                <a:gd name="T73" fmla="*/ 117 h 47"/>
                <a:gd name="T74" fmla="*/ 818 w 21"/>
                <a:gd name="T75" fmla="*/ 117 h 47"/>
                <a:gd name="T76" fmla="*/ 951 w 21"/>
                <a:gd name="T77" fmla="*/ 0 h 47"/>
                <a:gd name="T78" fmla="*/ 2299 w 21"/>
                <a:gd name="T79" fmla="*/ 3347 h 47"/>
                <a:gd name="T80" fmla="*/ 2299 w 21"/>
                <a:gd name="T81" fmla="*/ 3464 h 47"/>
                <a:gd name="T82" fmla="*/ 2299 w 21"/>
                <a:gd name="T83" fmla="*/ 3586 h 47"/>
                <a:gd name="T84" fmla="*/ 2299 w 21"/>
                <a:gd name="T85" fmla="*/ 3586 h 47"/>
                <a:gd name="T86" fmla="*/ 2592 w 21"/>
                <a:gd name="T87" fmla="*/ 3820 h 47"/>
                <a:gd name="T88" fmla="*/ 2726 w 21"/>
                <a:gd name="T89" fmla="*/ 3820 h 47"/>
                <a:gd name="T90" fmla="*/ 2726 w 21"/>
                <a:gd name="T91" fmla="*/ 3942 h 47"/>
                <a:gd name="T92" fmla="*/ 2726 w 21"/>
                <a:gd name="T93" fmla="*/ 4059 h 47"/>
                <a:gd name="T94" fmla="*/ 2854 w 21"/>
                <a:gd name="T95" fmla="*/ 4273 h 47"/>
                <a:gd name="T96" fmla="*/ 2854 w 21"/>
                <a:gd name="T97" fmla="*/ 4390 h 47"/>
                <a:gd name="T98" fmla="*/ 2854 w 21"/>
                <a:gd name="T99" fmla="*/ 4512 h 47"/>
                <a:gd name="T100" fmla="*/ 2854 w 21"/>
                <a:gd name="T101" fmla="*/ 4629 h 47"/>
                <a:gd name="T102" fmla="*/ 2854 w 21"/>
                <a:gd name="T103" fmla="*/ 4629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46" name="Freeform 69"/>
            <p:cNvSpPr>
              <a:spLocks/>
            </p:cNvSpPr>
            <p:nvPr/>
          </p:nvSpPr>
          <p:spPr bwMode="auto">
            <a:xfrm>
              <a:off x="4849" y="1189"/>
              <a:ext cx="251" cy="385"/>
            </a:xfrm>
            <a:custGeom>
              <a:avLst/>
              <a:gdLst>
                <a:gd name="T0" fmla="*/ 1337 w 49"/>
                <a:gd name="T1" fmla="*/ 8217 h 79"/>
                <a:gd name="T2" fmla="*/ 1337 w 49"/>
                <a:gd name="T3" fmla="*/ 8455 h 79"/>
                <a:gd name="T4" fmla="*/ 1598 w 49"/>
                <a:gd name="T5" fmla="*/ 8694 h 79"/>
                <a:gd name="T6" fmla="*/ 1757 w 49"/>
                <a:gd name="T7" fmla="*/ 8787 h 79"/>
                <a:gd name="T8" fmla="*/ 1890 w 49"/>
                <a:gd name="T9" fmla="*/ 9143 h 79"/>
                <a:gd name="T10" fmla="*/ 2018 w 49"/>
                <a:gd name="T11" fmla="*/ 8909 h 79"/>
                <a:gd name="T12" fmla="*/ 2151 w 49"/>
                <a:gd name="T13" fmla="*/ 8455 h 79"/>
                <a:gd name="T14" fmla="*/ 2413 w 49"/>
                <a:gd name="T15" fmla="*/ 7861 h 79"/>
                <a:gd name="T16" fmla="*/ 2413 w 49"/>
                <a:gd name="T17" fmla="*/ 7768 h 79"/>
                <a:gd name="T18" fmla="*/ 2674 w 49"/>
                <a:gd name="T19" fmla="*/ 7291 h 79"/>
                <a:gd name="T20" fmla="*/ 2833 w 49"/>
                <a:gd name="T21" fmla="*/ 7412 h 79"/>
                <a:gd name="T22" fmla="*/ 2966 w 49"/>
                <a:gd name="T23" fmla="*/ 7412 h 79"/>
                <a:gd name="T24" fmla="*/ 2966 w 49"/>
                <a:gd name="T25" fmla="*/ 7174 h 79"/>
                <a:gd name="T26" fmla="*/ 3488 w 49"/>
                <a:gd name="T27" fmla="*/ 7052 h 79"/>
                <a:gd name="T28" fmla="*/ 3488 w 49"/>
                <a:gd name="T29" fmla="*/ 6842 h 79"/>
                <a:gd name="T30" fmla="*/ 3755 w 49"/>
                <a:gd name="T31" fmla="*/ 6720 h 79"/>
                <a:gd name="T32" fmla="*/ 3908 w 49"/>
                <a:gd name="T33" fmla="*/ 6482 h 79"/>
                <a:gd name="T34" fmla="*/ 4170 w 49"/>
                <a:gd name="T35" fmla="*/ 6009 h 79"/>
                <a:gd name="T36" fmla="*/ 4170 w 49"/>
                <a:gd name="T37" fmla="*/ 5911 h 79"/>
                <a:gd name="T38" fmla="*/ 4564 w 49"/>
                <a:gd name="T39" fmla="*/ 5911 h 79"/>
                <a:gd name="T40" fmla="*/ 4697 w 49"/>
                <a:gd name="T41" fmla="*/ 5678 h 79"/>
                <a:gd name="T42" fmla="*/ 4984 w 49"/>
                <a:gd name="T43" fmla="*/ 5439 h 79"/>
                <a:gd name="T44" fmla="*/ 5379 w 49"/>
                <a:gd name="T45" fmla="*/ 5556 h 79"/>
                <a:gd name="T46" fmla="*/ 5773 w 49"/>
                <a:gd name="T47" fmla="*/ 5083 h 79"/>
                <a:gd name="T48" fmla="*/ 6193 w 49"/>
                <a:gd name="T49" fmla="*/ 4752 h 79"/>
                <a:gd name="T50" fmla="*/ 6454 w 49"/>
                <a:gd name="T51" fmla="*/ 4630 h 79"/>
                <a:gd name="T52" fmla="*/ 6587 w 49"/>
                <a:gd name="T53" fmla="*/ 4396 h 79"/>
                <a:gd name="T54" fmla="*/ 6454 w 49"/>
                <a:gd name="T55" fmla="*/ 4274 h 79"/>
                <a:gd name="T56" fmla="*/ 6326 w 49"/>
                <a:gd name="T57" fmla="*/ 4157 h 79"/>
                <a:gd name="T58" fmla="*/ 6454 w 49"/>
                <a:gd name="T59" fmla="*/ 4060 h 79"/>
                <a:gd name="T60" fmla="*/ 6326 w 49"/>
                <a:gd name="T61" fmla="*/ 3704 h 79"/>
                <a:gd name="T62" fmla="*/ 6060 w 49"/>
                <a:gd name="T63" fmla="*/ 3587 h 79"/>
                <a:gd name="T64" fmla="*/ 5773 w 49"/>
                <a:gd name="T65" fmla="*/ 3704 h 79"/>
                <a:gd name="T66" fmla="*/ 5512 w 49"/>
                <a:gd name="T67" fmla="*/ 3231 h 79"/>
                <a:gd name="T68" fmla="*/ 5512 w 49"/>
                <a:gd name="T69" fmla="*/ 3017 h 79"/>
                <a:gd name="T70" fmla="*/ 5379 w 49"/>
                <a:gd name="T71" fmla="*/ 3017 h 79"/>
                <a:gd name="T72" fmla="*/ 5117 w 49"/>
                <a:gd name="T73" fmla="*/ 3017 h 79"/>
                <a:gd name="T74" fmla="*/ 4830 w 49"/>
                <a:gd name="T75" fmla="*/ 2900 h 79"/>
                <a:gd name="T76" fmla="*/ 4697 w 49"/>
                <a:gd name="T77" fmla="*/ 2539 h 79"/>
                <a:gd name="T78" fmla="*/ 3227 w 49"/>
                <a:gd name="T79" fmla="*/ 0 h 79"/>
                <a:gd name="T80" fmla="*/ 2966 w 49"/>
                <a:gd name="T81" fmla="*/ 0 h 79"/>
                <a:gd name="T82" fmla="*/ 2833 w 49"/>
                <a:gd name="T83" fmla="*/ 239 h 79"/>
                <a:gd name="T84" fmla="*/ 2413 w 49"/>
                <a:gd name="T85" fmla="*/ 239 h 79"/>
                <a:gd name="T86" fmla="*/ 2018 w 49"/>
                <a:gd name="T87" fmla="*/ 570 h 79"/>
                <a:gd name="T88" fmla="*/ 1890 w 49"/>
                <a:gd name="T89" fmla="*/ 239 h 79"/>
                <a:gd name="T90" fmla="*/ 1757 w 49"/>
                <a:gd name="T91" fmla="*/ 117 h 79"/>
                <a:gd name="T92" fmla="*/ 814 w 49"/>
                <a:gd name="T93" fmla="*/ 1852 h 79"/>
                <a:gd name="T94" fmla="*/ 943 w 49"/>
                <a:gd name="T95" fmla="*/ 2208 h 79"/>
                <a:gd name="T96" fmla="*/ 943 w 49"/>
                <a:gd name="T97" fmla="*/ 2539 h 79"/>
                <a:gd name="T98" fmla="*/ 681 w 49"/>
                <a:gd name="T99" fmla="*/ 2778 h 79"/>
                <a:gd name="T100" fmla="*/ 814 w 49"/>
                <a:gd name="T101" fmla="*/ 3704 h 79"/>
                <a:gd name="T102" fmla="*/ 522 w 49"/>
                <a:gd name="T103" fmla="*/ 4157 h 79"/>
                <a:gd name="T104" fmla="*/ 522 w 49"/>
                <a:gd name="T105" fmla="*/ 4513 h 79"/>
                <a:gd name="T106" fmla="*/ 394 w 49"/>
                <a:gd name="T107" fmla="*/ 4630 h 79"/>
                <a:gd name="T108" fmla="*/ 394 w 49"/>
                <a:gd name="T109" fmla="*/ 4869 h 79"/>
                <a:gd name="T110" fmla="*/ 133 w 49"/>
                <a:gd name="T111" fmla="*/ 4752 h 79"/>
                <a:gd name="T112" fmla="*/ 0 w 49"/>
                <a:gd name="T113" fmla="*/ 486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5347" name="Group 70"/>
            <p:cNvGrpSpPr>
              <a:grpSpLocks/>
            </p:cNvGrpSpPr>
            <p:nvPr/>
          </p:nvGrpSpPr>
          <p:grpSpPr bwMode="auto">
            <a:xfrm>
              <a:off x="1990" y="2891"/>
              <a:ext cx="658" cy="400"/>
              <a:chOff x="1991" y="3321"/>
              <a:chExt cx="361" cy="231"/>
            </a:xfrm>
          </p:grpSpPr>
          <p:sp>
            <p:nvSpPr>
              <p:cNvPr id="55348" name="Freeform 71"/>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accent2"/>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49" name="Freeform 72"/>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accent2"/>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50" name="Freeform 73"/>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accent2"/>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51" name="Freeform 74"/>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accent2"/>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52" name="Freeform 75"/>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accent2"/>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53" name="Freeform 76"/>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accent2"/>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54" name="Freeform 77"/>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accent2"/>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5355" name="Freeform 78"/>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accent2"/>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grpSp>
      <p:sp>
        <p:nvSpPr>
          <p:cNvPr id="55301" name="Rectangle 82"/>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5302" name="Rectangle 83"/>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5303" name="Rectangle 84"/>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5304" name="Rectangle 85"/>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5305" name="Rectangle 86"/>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5306" name="Rectangle 87"/>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5307" name="Rectangle 88"/>
          <p:cNvSpPr>
            <a:spLocks noChangeArrowheads="1"/>
          </p:cNvSpPr>
          <p:nvPr/>
        </p:nvSpPr>
        <p:spPr bwMode="auto">
          <a:xfrm>
            <a:off x="395111" y="5892800"/>
            <a:ext cx="6354234"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5308" name="Rectangle 89"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3"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Data       &lt;10%        10%–14%        15-19</a:t>
            </a:r>
            <a:r>
              <a:rPr lang="en-US" sz="1400" b="1">
                <a:solidFill>
                  <a:srgbClr val="000000"/>
                </a:solidFill>
                <a:latin typeface="Arial Narrow" charset="0"/>
              </a:rPr>
              <a:t>%            20-24%           25-29%            ≥30%</a:t>
            </a:r>
            <a:endParaRPr lang="en-US" sz="1400" b="1" dirty="0">
              <a:solidFill>
                <a:srgbClr val="000000"/>
              </a:solidFill>
              <a:latin typeface="Arial Narrow" charset="0"/>
            </a:endParaRPr>
          </a:p>
        </p:txBody>
      </p:sp>
      <p:sp>
        <p:nvSpPr>
          <p:cNvPr id="90" name="TextBox 89">
            <a:extLst>
              <a:ext uri="{FF2B5EF4-FFF2-40B4-BE49-F238E27FC236}">
                <a16:creationId xmlns:a16="http://schemas.microsoft.com/office/drawing/2014/main" xmlns="" id="{25AFA16B-9CD7-490B-A9A8-710109901562}"/>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2006</a:t>
            </a:r>
          </a:p>
        </p:txBody>
      </p:sp>
      <p:sp>
        <p:nvSpPr>
          <p:cNvPr id="94" name="Rectangle 117">
            <a:extLst>
              <a:ext uri="{FF2B5EF4-FFF2-40B4-BE49-F238E27FC236}">
                <a16:creationId xmlns:a16="http://schemas.microsoft.com/office/drawing/2014/main" xmlns="" id="{2FE775A8-865B-4785-8296-F6F0C355D4AA}"/>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9927328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322" name="Group 93"/>
          <p:cNvGrpSpPr>
            <a:grpSpLocks/>
          </p:cNvGrpSpPr>
          <p:nvPr/>
        </p:nvGrpSpPr>
        <p:grpSpPr bwMode="auto">
          <a:xfrm>
            <a:off x="1027289" y="1709738"/>
            <a:ext cx="6169378" cy="3567112"/>
            <a:chOff x="728" y="1077"/>
            <a:chExt cx="4372" cy="2247"/>
          </a:xfrm>
        </p:grpSpPr>
        <p:sp>
          <p:nvSpPr>
            <p:cNvPr id="56334" name="Freeform 69"/>
            <p:cNvSpPr>
              <a:spLocks/>
            </p:cNvSpPr>
            <p:nvPr/>
          </p:nvSpPr>
          <p:spPr bwMode="auto">
            <a:xfrm>
              <a:off x="4849" y="1189"/>
              <a:ext cx="251" cy="385"/>
            </a:xfrm>
            <a:custGeom>
              <a:avLst/>
              <a:gdLst>
                <a:gd name="T0" fmla="*/ 1337 w 49"/>
                <a:gd name="T1" fmla="*/ 8217 h 79"/>
                <a:gd name="T2" fmla="*/ 1337 w 49"/>
                <a:gd name="T3" fmla="*/ 8455 h 79"/>
                <a:gd name="T4" fmla="*/ 1598 w 49"/>
                <a:gd name="T5" fmla="*/ 8694 h 79"/>
                <a:gd name="T6" fmla="*/ 1757 w 49"/>
                <a:gd name="T7" fmla="*/ 8787 h 79"/>
                <a:gd name="T8" fmla="*/ 1890 w 49"/>
                <a:gd name="T9" fmla="*/ 9143 h 79"/>
                <a:gd name="T10" fmla="*/ 2018 w 49"/>
                <a:gd name="T11" fmla="*/ 8909 h 79"/>
                <a:gd name="T12" fmla="*/ 2151 w 49"/>
                <a:gd name="T13" fmla="*/ 8455 h 79"/>
                <a:gd name="T14" fmla="*/ 2413 w 49"/>
                <a:gd name="T15" fmla="*/ 7861 h 79"/>
                <a:gd name="T16" fmla="*/ 2413 w 49"/>
                <a:gd name="T17" fmla="*/ 7768 h 79"/>
                <a:gd name="T18" fmla="*/ 2674 w 49"/>
                <a:gd name="T19" fmla="*/ 7291 h 79"/>
                <a:gd name="T20" fmla="*/ 2833 w 49"/>
                <a:gd name="T21" fmla="*/ 7412 h 79"/>
                <a:gd name="T22" fmla="*/ 2966 w 49"/>
                <a:gd name="T23" fmla="*/ 7412 h 79"/>
                <a:gd name="T24" fmla="*/ 2966 w 49"/>
                <a:gd name="T25" fmla="*/ 7174 h 79"/>
                <a:gd name="T26" fmla="*/ 3488 w 49"/>
                <a:gd name="T27" fmla="*/ 7052 h 79"/>
                <a:gd name="T28" fmla="*/ 3488 w 49"/>
                <a:gd name="T29" fmla="*/ 6842 h 79"/>
                <a:gd name="T30" fmla="*/ 3755 w 49"/>
                <a:gd name="T31" fmla="*/ 6720 h 79"/>
                <a:gd name="T32" fmla="*/ 3908 w 49"/>
                <a:gd name="T33" fmla="*/ 6482 h 79"/>
                <a:gd name="T34" fmla="*/ 4170 w 49"/>
                <a:gd name="T35" fmla="*/ 6009 h 79"/>
                <a:gd name="T36" fmla="*/ 4170 w 49"/>
                <a:gd name="T37" fmla="*/ 5911 h 79"/>
                <a:gd name="T38" fmla="*/ 4564 w 49"/>
                <a:gd name="T39" fmla="*/ 5911 h 79"/>
                <a:gd name="T40" fmla="*/ 4697 w 49"/>
                <a:gd name="T41" fmla="*/ 5678 h 79"/>
                <a:gd name="T42" fmla="*/ 4984 w 49"/>
                <a:gd name="T43" fmla="*/ 5439 h 79"/>
                <a:gd name="T44" fmla="*/ 5379 w 49"/>
                <a:gd name="T45" fmla="*/ 5556 h 79"/>
                <a:gd name="T46" fmla="*/ 5773 w 49"/>
                <a:gd name="T47" fmla="*/ 5083 h 79"/>
                <a:gd name="T48" fmla="*/ 6193 w 49"/>
                <a:gd name="T49" fmla="*/ 4752 h 79"/>
                <a:gd name="T50" fmla="*/ 6454 w 49"/>
                <a:gd name="T51" fmla="*/ 4630 h 79"/>
                <a:gd name="T52" fmla="*/ 6587 w 49"/>
                <a:gd name="T53" fmla="*/ 4396 h 79"/>
                <a:gd name="T54" fmla="*/ 6454 w 49"/>
                <a:gd name="T55" fmla="*/ 4274 h 79"/>
                <a:gd name="T56" fmla="*/ 6326 w 49"/>
                <a:gd name="T57" fmla="*/ 4157 h 79"/>
                <a:gd name="T58" fmla="*/ 6454 w 49"/>
                <a:gd name="T59" fmla="*/ 4060 h 79"/>
                <a:gd name="T60" fmla="*/ 6326 w 49"/>
                <a:gd name="T61" fmla="*/ 3704 h 79"/>
                <a:gd name="T62" fmla="*/ 6060 w 49"/>
                <a:gd name="T63" fmla="*/ 3587 h 79"/>
                <a:gd name="T64" fmla="*/ 5773 w 49"/>
                <a:gd name="T65" fmla="*/ 3704 h 79"/>
                <a:gd name="T66" fmla="*/ 5512 w 49"/>
                <a:gd name="T67" fmla="*/ 3231 h 79"/>
                <a:gd name="T68" fmla="*/ 5512 w 49"/>
                <a:gd name="T69" fmla="*/ 3017 h 79"/>
                <a:gd name="T70" fmla="*/ 5379 w 49"/>
                <a:gd name="T71" fmla="*/ 3017 h 79"/>
                <a:gd name="T72" fmla="*/ 5117 w 49"/>
                <a:gd name="T73" fmla="*/ 3017 h 79"/>
                <a:gd name="T74" fmla="*/ 4830 w 49"/>
                <a:gd name="T75" fmla="*/ 2900 h 79"/>
                <a:gd name="T76" fmla="*/ 4697 w 49"/>
                <a:gd name="T77" fmla="*/ 2539 h 79"/>
                <a:gd name="T78" fmla="*/ 3227 w 49"/>
                <a:gd name="T79" fmla="*/ 0 h 79"/>
                <a:gd name="T80" fmla="*/ 2966 w 49"/>
                <a:gd name="T81" fmla="*/ 0 h 79"/>
                <a:gd name="T82" fmla="*/ 2833 w 49"/>
                <a:gd name="T83" fmla="*/ 239 h 79"/>
                <a:gd name="T84" fmla="*/ 2413 w 49"/>
                <a:gd name="T85" fmla="*/ 239 h 79"/>
                <a:gd name="T86" fmla="*/ 2018 w 49"/>
                <a:gd name="T87" fmla="*/ 570 h 79"/>
                <a:gd name="T88" fmla="*/ 1890 w 49"/>
                <a:gd name="T89" fmla="*/ 239 h 79"/>
                <a:gd name="T90" fmla="*/ 1757 w 49"/>
                <a:gd name="T91" fmla="*/ 117 h 79"/>
                <a:gd name="T92" fmla="*/ 814 w 49"/>
                <a:gd name="T93" fmla="*/ 1852 h 79"/>
                <a:gd name="T94" fmla="*/ 943 w 49"/>
                <a:gd name="T95" fmla="*/ 2208 h 79"/>
                <a:gd name="T96" fmla="*/ 943 w 49"/>
                <a:gd name="T97" fmla="*/ 2539 h 79"/>
                <a:gd name="T98" fmla="*/ 681 w 49"/>
                <a:gd name="T99" fmla="*/ 2778 h 79"/>
                <a:gd name="T100" fmla="*/ 814 w 49"/>
                <a:gd name="T101" fmla="*/ 3704 h 79"/>
                <a:gd name="T102" fmla="*/ 522 w 49"/>
                <a:gd name="T103" fmla="*/ 4157 h 79"/>
                <a:gd name="T104" fmla="*/ 522 w 49"/>
                <a:gd name="T105" fmla="*/ 4513 h 79"/>
                <a:gd name="T106" fmla="*/ 394 w 49"/>
                <a:gd name="T107" fmla="*/ 4630 h 79"/>
                <a:gd name="T108" fmla="*/ 394 w 49"/>
                <a:gd name="T109" fmla="*/ 4869 h 79"/>
                <a:gd name="T110" fmla="*/ 133 w 49"/>
                <a:gd name="T111" fmla="*/ 4752 h 79"/>
                <a:gd name="T112" fmla="*/ 0 w 49"/>
                <a:gd name="T113" fmla="*/ 486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6335" name="Group 92"/>
            <p:cNvGrpSpPr>
              <a:grpSpLocks/>
            </p:cNvGrpSpPr>
            <p:nvPr/>
          </p:nvGrpSpPr>
          <p:grpSpPr bwMode="auto">
            <a:xfrm>
              <a:off x="728" y="1077"/>
              <a:ext cx="4276" cy="2247"/>
              <a:chOff x="728" y="1077"/>
              <a:chExt cx="4276" cy="2247"/>
            </a:xfrm>
          </p:grpSpPr>
          <p:sp>
            <p:nvSpPr>
              <p:cNvPr id="56336" name="Freeform 17"/>
              <p:cNvSpPr>
                <a:spLocks/>
              </p:cNvSpPr>
              <p:nvPr/>
            </p:nvSpPr>
            <p:spPr bwMode="auto">
              <a:xfrm>
                <a:off x="1661" y="1077"/>
                <a:ext cx="460" cy="322"/>
              </a:xfrm>
              <a:custGeom>
                <a:avLst/>
                <a:gdLst>
                  <a:gd name="T0" fmla="*/ 133 w 90"/>
                  <a:gd name="T1" fmla="*/ 4640 h 66"/>
                  <a:gd name="T2" fmla="*/ 0 w 90"/>
                  <a:gd name="T3" fmla="*/ 4640 h 66"/>
                  <a:gd name="T4" fmla="*/ 133 w 90"/>
                  <a:gd name="T5" fmla="*/ 4308 h 66"/>
                  <a:gd name="T6" fmla="*/ 133 w 90"/>
                  <a:gd name="T7" fmla="*/ 4069 h 66"/>
                  <a:gd name="T8" fmla="*/ 133 w 90"/>
                  <a:gd name="T9" fmla="*/ 4069 h 66"/>
                  <a:gd name="T10" fmla="*/ 261 w 90"/>
                  <a:gd name="T11" fmla="*/ 4191 h 66"/>
                  <a:gd name="T12" fmla="*/ 133 w 90"/>
                  <a:gd name="T13" fmla="*/ 4308 h 66"/>
                  <a:gd name="T14" fmla="*/ 394 w 90"/>
                  <a:gd name="T15" fmla="*/ 4191 h 66"/>
                  <a:gd name="T16" fmla="*/ 394 w 90"/>
                  <a:gd name="T17" fmla="*/ 4069 h 66"/>
                  <a:gd name="T18" fmla="*/ 394 w 90"/>
                  <a:gd name="T19" fmla="*/ 3830 h 66"/>
                  <a:gd name="T20" fmla="*/ 261 w 90"/>
                  <a:gd name="T21" fmla="*/ 3474 h 66"/>
                  <a:gd name="T22" fmla="*/ 394 w 90"/>
                  <a:gd name="T23" fmla="*/ 3474 h 66"/>
                  <a:gd name="T24" fmla="*/ 680 w 90"/>
                  <a:gd name="T25" fmla="*/ 3357 h 66"/>
                  <a:gd name="T26" fmla="*/ 521 w 90"/>
                  <a:gd name="T27" fmla="*/ 3259 h 66"/>
                  <a:gd name="T28" fmla="*/ 394 w 90"/>
                  <a:gd name="T29" fmla="*/ 3357 h 66"/>
                  <a:gd name="T30" fmla="*/ 394 w 90"/>
                  <a:gd name="T31" fmla="*/ 2903 h 66"/>
                  <a:gd name="T32" fmla="*/ 394 w 90"/>
                  <a:gd name="T33" fmla="*/ 2547 h 66"/>
                  <a:gd name="T34" fmla="*/ 394 w 90"/>
                  <a:gd name="T35" fmla="*/ 1976 h 66"/>
                  <a:gd name="T36" fmla="*/ 261 w 90"/>
                  <a:gd name="T37" fmla="*/ 1283 h 66"/>
                  <a:gd name="T38" fmla="*/ 261 w 90"/>
                  <a:gd name="T39" fmla="*/ 688 h 66"/>
                  <a:gd name="T40" fmla="*/ 1462 w 90"/>
                  <a:gd name="T41" fmla="*/ 1049 h 66"/>
                  <a:gd name="T42" fmla="*/ 2535 w 90"/>
                  <a:gd name="T43" fmla="*/ 1498 h 66"/>
                  <a:gd name="T44" fmla="*/ 3082 w 90"/>
                  <a:gd name="T45" fmla="*/ 1620 h 66"/>
                  <a:gd name="T46" fmla="*/ 3215 w 90"/>
                  <a:gd name="T47" fmla="*/ 1737 h 66"/>
                  <a:gd name="T48" fmla="*/ 3215 w 90"/>
                  <a:gd name="T49" fmla="*/ 2332 h 66"/>
                  <a:gd name="T50" fmla="*/ 2924 w 90"/>
                  <a:gd name="T51" fmla="*/ 2664 h 66"/>
                  <a:gd name="T52" fmla="*/ 2924 w 90"/>
                  <a:gd name="T53" fmla="*/ 2903 h 66"/>
                  <a:gd name="T54" fmla="*/ 2924 w 90"/>
                  <a:gd name="T55" fmla="*/ 3142 h 66"/>
                  <a:gd name="T56" fmla="*/ 3082 w 90"/>
                  <a:gd name="T57" fmla="*/ 3259 h 66"/>
                  <a:gd name="T58" fmla="*/ 3343 w 90"/>
                  <a:gd name="T59" fmla="*/ 2786 h 66"/>
                  <a:gd name="T60" fmla="*/ 3603 w 90"/>
                  <a:gd name="T61" fmla="*/ 2430 h 66"/>
                  <a:gd name="T62" fmla="*/ 3864 w 90"/>
                  <a:gd name="T63" fmla="*/ 2093 h 66"/>
                  <a:gd name="T64" fmla="*/ 3476 w 90"/>
                  <a:gd name="T65" fmla="*/ 1166 h 66"/>
                  <a:gd name="T66" fmla="*/ 3603 w 90"/>
                  <a:gd name="T67" fmla="*/ 1049 h 66"/>
                  <a:gd name="T68" fmla="*/ 3864 w 90"/>
                  <a:gd name="T69" fmla="*/ 810 h 66"/>
                  <a:gd name="T70" fmla="*/ 3603 w 90"/>
                  <a:gd name="T71" fmla="*/ 571 h 66"/>
                  <a:gd name="T72" fmla="*/ 3603 w 90"/>
                  <a:gd name="T73" fmla="*/ 0 h 66"/>
                  <a:gd name="T74" fmla="*/ 8280 w 90"/>
                  <a:gd name="T75" fmla="*/ 1049 h 66"/>
                  <a:gd name="T76" fmla="*/ 12016 w 90"/>
                  <a:gd name="T77" fmla="*/ 1859 h 66"/>
                  <a:gd name="T78" fmla="*/ 10682 w 90"/>
                  <a:gd name="T79" fmla="*/ 6855 h 66"/>
                  <a:gd name="T80" fmla="*/ 10682 w 90"/>
                  <a:gd name="T81" fmla="*/ 6972 h 66"/>
                  <a:gd name="T82" fmla="*/ 10682 w 90"/>
                  <a:gd name="T83" fmla="*/ 7094 h 66"/>
                  <a:gd name="T84" fmla="*/ 10815 w 90"/>
                  <a:gd name="T85" fmla="*/ 7308 h 66"/>
                  <a:gd name="T86" fmla="*/ 10682 w 90"/>
                  <a:gd name="T87" fmla="*/ 7426 h 66"/>
                  <a:gd name="T88" fmla="*/ 10682 w 90"/>
                  <a:gd name="T89" fmla="*/ 7665 h 66"/>
                  <a:gd name="T90" fmla="*/ 7340 w 90"/>
                  <a:gd name="T91" fmla="*/ 7094 h 66"/>
                  <a:gd name="T92" fmla="*/ 6951 w 90"/>
                  <a:gd name="T93" fmla="*/ 7094 h 66"/>
                  <a:gd name="T94" fmla="*/ 6685 w 90"/>
                  <a:gd name="T95" fmla="*/ 6972 h 66"/>
                  <a:gd name="T96" fmla="*/ 6271 w 90"/>
                  <a:gd name="T97" fmla="*/ 7094 h 66"/>
                  <a:gd name="T98" fmla="*/ 5878 w 90"/>
                  <a:gd name="T99" fmla="*/ 6972 h 66"/>
                  <a:gd name="T100" fmla="*/ 5484 w 90"/>
                  <a:gd name="T101" fmla="*/ 7094 h 66"/>
                  <a:gd name="T102" fmla="*/ 4937 w 90"/>
                  <a:gd name="T103" fmla="*/ 6972 h 66"/>
                  <a:gd name="T104" fmla="*/ 3997 w 90"/>
                  <a:gd name="T105" fmla="*/ 6972 h 66"/>
                  <a:gd name="T106" fmla="*/ 3215 w 90"/>
                  <a:gd name="T107" fmla="*/ 6738 h 66"/>
                  <a:gd name="T108" fmla="*/ 2535 w 90"/>
                  <a:gd name="T109" fmla="*/ 6738 h 66"/>
                  <a:gd name="T110" fmla="*/ 1595 w 90"/>
                  <a:gd name="T111" fmla="*/ 6499 h 66"/>
                  <a:gd name="T112" fmla="*/ 1462 w 90"/>
                  <a:gd name="T113" fmla="*/ 5806 h 66"/>
                  <a:gd name="T114" fmla="*/ 1462 w 90"/>
                  <a:gd name="T115" fmla="*/ 5450 h 66"/>
                  <a:gd name="T116" fmla="*/ 940 w 90"/>
                  <a:gd name="T117" fmla="*/ 5118 h 66"/>
                  <a:gd name="T118" fmla="*/ 808 w 90"/>
                  <a:gd name="T119" fmla="*/ 5001 h 66"/>
                  <a:gd name="T120" fmla="*/ 394 w 90"/>
                  <a:gd name="T121" fmla="*/ 4879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37" name="Freeform 19"/>
              <p:cNvSpPr>
                <a:spLocks/>
              </p:cNvSpPr>
              <p:nvPr/>
            </p:nvSpPr>
            <p:spPr bwMode="auto">
              <a:xfrm>
                <a:off x="1989" y="1155"/>
                <a:ext cx="415" cy="634"/>
              </a:xfrm>
              <a:custGeom>
                <a:avLst/>
                <a:gdLst>
                  <a:gd name="T0" fmla="*/ 943 w 81"/>
                  <a:gd name="T1" fmla="*/ 9964 h 130"/>
                  <a:gd name="T2" fmla="*/ 1076 w 81"/>
                  <a:gd name="T3" fmla="*/ 9515 h 130"/>
                  <a:gd name="T4" fmla="*/ 1209 w 81"/>
                  <a:gd name="T5" fmla="*/ 9393 h 130"/>
                  <a:gd name="T6" fmla="*/ 1209 w 81"/>
                  <a:gd name="T7" fmla="*/ 9159 h 130"/>
                  <a:gd name="T8" fmla="*/ 815 w 81"/>
                  <a:gd name="T9" fmla="*/ 8944 h 130"/>
                  <a:gd name="T10" fmla="*/ 1337 w 81"/>
                  <a:gd name="T11" fmla="*/ 8110 h 130"/>
                  <a:gd name="T12" fmla="*/ 1757 w 81"/>
                  <a:gd name="T13" fmla="*/ 7896 h 130"/>
                  <a:gd name="T14" fmla="*/ 1891 w 81"/>
                  <a:gd name="T15" fmla="*/ 7657 h 130"/>
                  <a:gd name="T16" fmla="*/ 2680 w 81"/>
                  <a:gd name="T17" fmla="*/ 6257 h 130"/>
                  <a:gd name="T18" fmla="*/ 2285 w 81"/>
                  <a:gd name="T19" fmla="*/ 6135 h 130"/>
                  <a:gd name="T20" fmla="*/ 2152 w 81"/>
                  <a:gd name="T21" fmla="*/ 5804 h 130"/>
                  <a:gd name="T22" fmla="*/ 2152 w 81"/>
                  <a:gd name="T23" fmla="*/ 5448 h 130"/>
                  <a:gd name="T24" fmla="*/ 2152 w 81"/>
                  <a:gd name="T25" fmla="*/ 5209 h 130"/>
                  <a:gd name="T26" fmla="*/ 2152 w 81"/>
                  <a:gd name="T27" fmla="*/ 4994 h 130"/>
                  <a:gd name="T28" fmla="*/ 3489 w 81"/>
                  <a:gd name="T29" fmla="*/ 0 h 130"/>
                  <a:gd name="T30" fmla="*/ 4565 w 81"/>
                  <a:gd name="T31" fmla="*/ 2214 h 130"/>
                  <a:gd name="T32" fmla="*/ 4831 w 81"/>
                  <a:gd name="T33" fmla="*/ 3019 h 130"/>
                  <a:gd name="T34" fmla="*/ 4698 w 81"/>
                  <a:gd name="T35" fmla="*/ 3355 h 130"/>
                  <a:gd name="T36" fmla="*/ 4985 w 81"/>
                  <a:gd name="T37" fmla="*/ 3589 h 130"/>
                  <a:gd name="T38" fmla="*/ 5646 w 81"/>
                  <a:gd name="T39" fmla="*/ 4521 h 130"/>
                  <a:gd name="T40" fmla="*/ 5774 w 81"/>
                  <a:gd name="T41" fmla="*/ 4994 h 130"/>
                  <a:gd name="T42" fmla="*/ 6066 w 81"/>
                  <a:gd name="T43" fmla="*/ 5209 h 130"/>
                  <a:gd name="T44" fmla="*/ 6589 w 81"/>
                  <a:gd name="T45" fmla="*/ 5326 h 130"/>
                  <a:gd name="T46" fmla="*/ 6194 w 81"/>
                  <a:gd name="T47" fmla="*/ 6043 h 130"/>
                  <a:gd name="T48" fmla="*/ 6066 w 81"/>
                  <a:gd name="T49" fmla="*/ 6491 h 130"/>
                  <a:gd name="T50" fmla="*/ 6066 w 81"/>
                  <a:gd name="T51" fmla="*/ 6613 h 130"/>
                  <a:gd name="T52" fmla="*/ 5774 w 81"/>
                  <a:gd name="T53" fmla="*/ 6969 h 130"/>
                  <a:gd name="T54" fmla="*/ 5774 w 81"/>
                  <a:gd name="T55" fmla="*/ 7184 h 130"/>
                  <a:gd name="T56" fmla="*/ 6194 w 81"/>
                  <a:gd name="T57" fmla="*/ 7540 h 130"/>
                  <a:gd name="T58" fmla="*/ 6722 w 81"/>
                  <a:gd name="T59" fmla="*/ 7062 h 130"/>
                  <a:gd name="T60" fmla="*/ 6850 w 81"/>
                  <a:gd name="T61" fmla="*/ 7301 h 130"/>
                  <a:gd name="T62" fmla="*/ 6983 w 81"/>
                  <a:gd name="T63" fmla="*/ 7423 h 130"/>
                  <a:gd name="T64" fmla="*/ 6983 w 81"/>
                  <a:gd name="T65" fmla="*/ 8018 h 130"/>
                  <a:gd name="T66" fmla="*/ 7270 w 81"/>
                  <a:gd name="T67" fmla="*/ 8588 h 130"/>
                  <a:gd name="T68" fmla="*/ 7142 w 81"/>
                  <a:gd name="T69" fmla="*/ 8822 h 130"/>
                  <a:gd name="T70" fmla="*/ 7531 w 81"/>
                  <a:gd name="T71" fmla="*/ 9037 h 130"/>
                  <a:gd name="T72" fmla="*/ 7665 w 81"/>
                  <a:gd name="T73" fmla="*/ 9393 h 130"/>
                  <a:gd name="T74" fmla="*/ 7665 w 81"/>
                  <a:gd name="T75" fmla="*/ 9754 h 130"/>
                  <a:gd name="T76" fmla="*/ 7926 w 81"/>
                  <a:gd name="T77" fmla="*/ 10085 h 130"/>
                  <a:gd name="T78" fmla="*/ 8218 w 81"/>
                  <a:gd name="T79" fmla="*/ 9754 h 130"/>
                  <a:gd name="T80" fmla="*/ 8741 w 81"/>
                  <a:gd name="T81" fmla="*/ 9964 h 130"/>
                  <a:gd name="T82" fmla="*/ 9002 w 81"/>
                  <a:gd name="T83" fmla="*/ 9754 h 130"/>
                  <a:gd name="T84" fmla="*/ 9555 w 81"/>
                  <a:gd name="T85" fmla="*/ 9871 h 130"/>
                  <a:gd name="T86" fmla="*/ 9817 w 81"/>
                  <a:gd name="T87" fmla="*/ 9964 h 130"/>
                  <a:gd name="T88" fmla="*/ 10211 w 81"/>
                  <a:gd name="T89" fmla="*/ 9754 h 130"/>
                  <a:gd name="T90" fmla="*/ 10631 w 81"/>
                  <a:gd name="T91" fmla="*/ 9871 h 130"/>
                  <a:gd name="T92" fmla="*/ 10892 w 81"/>
                  <a:gd name="T93" fmla="*/ 10203 h 130"/>
                  <a:gd name="T94" fmla="*/ 9950 w 81"/>
                  <a:gd name="T95" fmla="*/ 15079 h 130"/>
                  <a:gd name="T96" fmla="*/ 0 w 81"/>
                  <a:gd name="T97" fmla="*/ 134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38" name="Freeform 20"/>
              <p:cNvSpPr>
                <a:spLocks/>
              </p:cNvSpPr>
              <p:nvPr/>
            </p:nvSpPr>
            <p:spPr bwMode="auto">
              <a:xfrm>
                <a:off x="2164" y="1170"/>
                <a:ext cx="706" cy="424"/>
              </a:xfrm>
              <a:custGeom>
                <a:avLst/>
                <a:gdLst>
                  <a:gd name="T0" fmla="*/ 6441 w 138"/>
                  <a:gd name="T1" fmla="*/ 8909 h 87"/>
                  <a:gd name="T2" fmla="*/ 6021 w 138"/>
                  <a:gd name="T3" fmla="*/ 9713 h 87"/>
                  <a:gd name="T4" fmla="*/ 5761 w 138"/>
                  <a:gd name="T5" fmla="*/ 9265 h 87"/>
                  <a:gd name="T6" fmla="*/ 5628 w 138"/>
                  <a:gd name="T7" fmla="*/ 9620 h 87"/>
                  <a:gd name="T8" fmla="*/ 5075 w 138"/>
                  <a:gd name="T9" fmla="*/ 9620 h 87"/>
                  <a:gd name="T10" fmla="*/ 4425 w 138"/>
                  <a:gd name="T11" fmla="*/ 9499 h 87"/>
                  <a:gd name="T12" fmla="*/ 4292 w 138"/>
                  <a:gd name="T13" fmla="*/ 9499 h 87"/>
                  <a:gd name="T14" fmla="*/ 3873 w 138"/>
                  <a:gd name="T15" fmla="*/ 9499 h 87"/>
                  <a:gd name="T16" fmla="*/ 3479 w 138"/>
                  <a:gd name="T17" fmla="*/ 9499 h 87"/>
                  <a:gd name="T18" fmla="*/ 3218 w 138"/>
                  <a:gd name="T19" fmla="*/ 9620 h 87"/>
                  <a:gd name="T20" fmla="*/ 3090 w 138"/>
                  <a:gd name="T21" fmla="*/ 9265 h 87"/>
                  <a:gd name="T22" fmla="*/ 3090 w 138"/>
                  <a:gd name="T23" fmla="*/ 8909 h 87"/>
                  <a:gd name="T24" fmla="*/ 2671 w 138"/>
                  <a:gd name="T25" fmla="*/ 8694 h 87"/>
                  <a:gd name="T26" fmla="*/ 2671 w 138"/>
                  <a:gd name="T27" fmla="*/ 8339 h 87"/>
                  <a:gd name="T28" fmla="*/ 2410 w 138"/>
                  <a:gd name="T29" fmla="*/ 7983 h 87"/>
                  <a:gd name="T30" fmla="*/ 2410 w 138"/>
                  <a:gd name="T31" fmla="*/ 7291 h 87"/>
                  <a:gd name="T32" fmla="*/ 2277 w 138"/>
                  <a:gd name="T33" fmla="*/ 6935 h 87"/>
                  <a:gd name="T34" fmla="*/ 2149 w 138"/>
                  <a:gd name="T35" fmla="*/ 6842 h 87"/>
                  <a:gd name="T36" fmla="*/ 2016 w 138"/>
                  <a:gd name="T37" fmla="*/ 6842 h 87"/>
                  <a:gd name="T38" fmla="*/ 1463 w 138"/>
                  <a:gd name="T39" fmla="*/ 7174 h 87"/>
                  <a:gd name="T40" fmla="*/ 1202 w 138"/>
                  <a:gd name="T41" fmla="*/ 6721 h 87"/>
                  <a:gd name="T42" fmla="*/ 1202 w 138"/>
                  <a:gd name="T43" fmla="*/ 6482 h 87"/>
                  <a:gd name="T44" fmla="*/ 1463 w 138"/>
                  <a:gd name="T45" fmla="*/ 6126 h 87"/>
                  <a:gd name="T46" fmla="*/ 1463 w 138"/>
                  <a:gd name="T47" fmla="*/ 5795 h 87"/>
                  <a:gd name="T48" fmla="*/ 1596 w 138"/>
                  <a:gd name="T49" fmla="*/ 5556 h 87"/>
                  <a:gd name="T50" fmla="*/ 1883 w 138"/>
                  <a:gd name="T51" fmla="*/ 4869 h 87"/>
                  <a:gd name="T52" fmla="*/ 1463 w 138"/>
                  <a:gd name="T53" fmla="*/ 4630 h 87"/>
                  <a:gd name="T54" fmla="*/ 1074 w 138"/>
                  <a:gd name="T55" fmla="*/ 4396 h 87"/>
                  <a:gd name="T56" fmla="*/ 813 w 138"/>
                  <a:gd name="T57" fmla="*/ 3587 h 87"/>
                  <a:gd name="T58" fmla="*/ 261 w 138"/>
                  <a:gd name="T59" fmla="*/ 3134 h 87"/>
                  <a:gd name="T60" fmla="*/ 261 w 138"/>
                  <a:gd name="T61" fmla="*/ 2900 h 87"/>
                  <a:gd name="T62" fmla="*/ 261 w 138"/>
                  <a:gd name="T63" fmla="*/ 2305 h 87"/>
                  <a:gd name="T64" fmla="*/ 394 w 138"/>
                  <a:gd name="T65" fmla="*/ 0 h 87"/>
                  <a:gd name="T66" fmla="*/ 6569 w 138"/>
                  <a:gd name="T67" fmla="*/ 926 h 87"/>
                  <a:gd name="T68" fmla="*/ 18479 w 138"/>
                  <a:gd name="T69" fmla="*/ 2208 h 87"/>
                  <a:gd name="T70" fmla="*/ 17665 w 138"/>
                  <a:gd name="T71" fmla="*/ 10069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6339" name="Group 91"/>
              <p:cNvGrpSpPr>
                <a:grpSpLocks/>
              </p:cNvGrpSpPr>
              <p:nvPr/>
            </p:nvGrpSpPr>
            <p:grpSpPr bwMode="auto">
              <a:xfrm>
                <a:off x="728" y="1248"/>
                <a:ext cx="4276" cy="2076"/>
                <a:chOff x="728" y="1248"/>
                <a:chExt cx="4276" cy="2076"/>
              </a:xfrm>
            </p:grpSpPr>
            <p:sp>
              <p:nvSpPr>
                <p:cNvPr id="56340" name="Freeform 2"/>
                <p:cNvSpPr>
                  <a:spLocks/>
                </p:cNvSpPr>
                <p:nvPr/>
              </p:nvSpPr>
              <p:spPr bwMode="auto">
                <a:xfrm>
                  <a:off x="2844" y="1262"/>
                  <a:ext cx="456" cy="269"/>
                </a:xfrm>
                <a:custGeom>
                  <a:avLst/>
                  <a:gdLst>
                    <a:gd name="T0" fmla="*/ 0 w 89"/>
                    <a:gd name="T1" fmla="*/ 5957 h 55"/>
                    <a:gd name="T2" fmla="*/ 681 w 89"/>
                    <a:gd name="T3" fmla="*/ 0 h 55"/>
                    <a:gd name="T4" fmla="*/ 5908 w 89"/>
                    <a:gd name="T5" fmla="*/ 357 h 55"/>
                    <a:gd name="T6" fmla="*/ 11026 w 89"/>
                    <a:gd name="T7" fmla="*/ 479 h 55"/>
                    <a:gd name="T8" fmla="*/ 11026 w 89"/>
                    <a:gd name="T9" fmla="*/ 572 h 55"/>
                    <a:gd name="T10" fmla="*/ 11159 w 89"/>
                    <a:gd name="T11" fmla="*/ 1052 h 55"/>
                    <a:gd name="T12" fmla="*/ 11159 w 89"/>
                    <a:gd name="T13" fmla="*/ 1174 h 55"/>
                    <a:gd name="T14" fmla="*/ 11026 w 89"/>
                    <a:gd name="T15" fmla="*/ 1531 h 55"/>
                    <a:gd name="T16" fmla="*/ 11026 w 89"/>
                    <a:gd name="T17" fmla="*/ 2103 h 55"/>
                    <a:gd name="T18" fmla="*/ 11287 w 89"/>
                    <a:gd name="T19" fmla="*/ 2680 h 55"/>
                    <a:gd name="T20" fmla="*/ 11446 w 89"/>
                    <a:gd name="T21" fmla="*/ 2920 h 55"/>
                    <a:gd name="T22" fmla="*/ 11579 w 89"/>
                    <a:gd name="T23" fmla="*/ 3517 h 55"/>
                    <a:gd name="T24" fmla="*/ 11579 w 89"/>
                    <a:gd name="T25" fmla="*/ 4451 h 55"/>
                    <a:gd name="T26" fmla="*/ 11707 w 89"/>
                    <a:gd name="T27" fmla="*/ 4690 h 55"/>
                    <a:gd name="T28" fmla="*/ 11707 w 89"/>
                    <a:gd name="T29" fmla="*/ 5023 h 55"/>
                    <a:gd name="T30" fmla="*/ 11707 w 89"/>
                    <a:gd name="T31" fmla="*/ 5145 h 55"/>
                    <a:gd name="T32" fmla="*/ 11969 w 89"/>
                    <a:gd name="T33" fmla="*/ 5957 h 55"/>
                    <a:gd name="T34" fmla="*/ 11969 w 89"/>
                    <a:gd name="T35" fmla="*/ 6197 h 55"/>
                    <a:gd name="T36" fmla="*/ 11969 w 89"/>
                    <a:gd name="T37" fmla="*/ 6436 h 55"/>
                    <a:gd name="T38" fmla="*/ 0 w 89"/>
                    <a:gd name="T39" fmla="*/ 5957 h 55"/>
                    <a:gd name="T40" fmla="*/ 0 w 89"/>
                    <a:gd name="T41" fmla="*/ 595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41" name="Freeform 3"/>
                <p:cNvSpPr>
                  <a:spLocks/>
                </p:cNvSpPr>
                <p:nvPr/>
              </p:nvSpPr>
              <p:spPr bwMode="auto">
                <a:xfrm>
                  <a:off x="2824" y="1511"/>
                  <a:ext cx="483" cy="312"/>
                </a:xfrm>
                <a:custGeom>
                  <a:avLst/>
                  <a:gdLst>
                    <a:gd name="T0" fmla="*/ 0 w 94"/>
                    <a:gd name="T1" fmla="*/ 5918 h 64"/>
                    <a:gd name="T2" fmla="*/ 396 w 94"/>
                    <a:gd name="T3" fmla="*/ 1974 h 64"/>
                    <a:gd name="T4" fmla="*/ 555 w 94"/>
                    <a:gd name="T5" fmla="*/ 0 h 64"/>
                    <a:gd name="T6" fmla="*/ 12620 w 94"/>
                    <a:gd name="T7" fmla="*/ 473 h 64"/>
                    <a:gd name="T8" fmla="*/ 12620 w 94"/>
                    <a:gd name="T9" fmla="*/ 687 h 64"/>
                    <a:gd name="T10" fmla="*/ 12486 w 94"/>
                    <a:gd name="T11" fmla="*/ 809 h 64"/>
                    <a:gd name="T12" fmla="*/ 12198 w 94"/>
                    <a:gd name="T13" fmla="*/ 1165 h 64"/>
                    <a:gd name="T14" fmla="*/ 12198 w 94"/>
                    <a:gd name="T15" fmla="*/ 1282 h 64"/>
                    <a:gd name="T16" fmla="*/ 12753 w 94"/>
                    <a:gd name="T17" fmla="*/ 1736 h 64"/>
                    <a:gd name="T18" fmla="*/ 12753 w 94"/>
                    <a:gd name="T19" fmla="*/ 5324 h 64"/>
                    <a:gd name="T20" fmla="*/ 12753 w 94"/>
                    <a:gd name="T21" fmla="*/ 5324 h 64"/>
                    <a:gd name="T22" fmla="*/ 12486 w 94"/>
                    <a:gd name="T23" fmla="*/ 5324 h 64"/>
                    <a:gd name="T24" fmla="*/ 12620 w 94"/>
                    <a:gd name="T25" fmla="*/ 5441 h 64"/>
                    <a:gd name="T26" fmla="*/ 12753 w 94"/>
                    <a:gd name="T27" fmla="*/ 5562 h 64"/>
                    <a:gd name="T28" fmla="*/ 12620 w 94"/>
                    <a:gd name="T29" fmla="*/ 5796 h 64"/>
                    <a:gd name="T30" fmla="*/ 12753 w 94"/>
                    <a:gd name="T31" fmla="*/ 5918 h 64"/>
                    <a:gd name="T32" fmla="*/ 12753 w 94"/>
                    <a:gd name="T33" fmla="*/ 6250 h 64"/>
                    <a:gd name="T34" fmla="*/ 12620 w 94"/>
                    <a:gd name="T35" fmla="*/ 6250 h 64"/>
                    <a:gd name="T36" fmla="*/ 12753 w 94"/>
                    <a:gd name="T37" fmla="*/ 6489 h 64"/>
                    <a:gd name="T38" fmla="*/ 12486 w 94"/>
                    <a:gd name="T39" fmla="*/ 6845 h 64"/>
                    <a:gd name="T40" fmla="*/ 12753 w 94"/>
                    <a:gd name="T41" fmla="*/ 7176 h 64"/>
                    <a:gd name="T42" fmla="*/ 12753 w 94"/>
                    <a:gd name="T43" fmla="*/ 7415 h 64"/>
                    <a:gd name="T44" fmla="*/ 12753 w 94"/>
                    <a:gd name="T45" fmla="*/ 7415 h 64"/>
                    <a:gd name="T46" fmla="*/ 12358 w 94"/>
                    <a:gd name="T47" fmla="*/ 7176 h 64"/>
                    <a:gd name="T48" fmla="*/ 11669 w 94"/>
                    <a:gd name="T49" fmla="*/ 6845 h 64"/>
                    <a:gd name="T50" fmla="*/ 11407 w 94"/>
                    <a:gd name="T51" fmla="*/ 6728 h 64"/>
                    <a:gd name="T52" fmla="*/ 11114 w 94"/>
                    <a:gd name="T53" fmla="*/ 6728 h 64"/>
                    <a:gd name="T54" fmla="*/ 10852 w 94"/>
                    <a:gd name="T55" fmla="*/ 6937 h 64"/>
                    <a:gd name="T56" fmla="*/ 10718 w 94"/>
                    <a:gd name="T57" fmla="*/ 6937 h 64"/>
                    <a:gd name="T58" fmla="*/ 10456 w 94"/>
                    <a:gd name="T59" fmla="*/ 6937 h 64"/>
                    <a:gd name="T60" fmla="*/ 10323 w 94"/>
                    <a:gd name="T61" fmla="*/ 6606 h 64"/>
                    <a:gd name="T62" fmla="*/ 10164 w 94"/>
                    <a:gd name="T63" fmla="*/ 6489 h 64"/>
                    <a:gd name="T64" fmla="*/ 9902 w 94"/>
                    <a:gd name="T65" fmla="*/ 6606 h 64"/>
                    <a:gd name="T66" fmla="*/ 9634 w 94"/>
                    <a:gd name="T67" fmla="*/ 6606 h 64"/>
                    <a:gd name="T68" fmla="*/ 9372 w 94"/>
                    <a:gd name="T69" fmla="*/ 6250 h 64"/>
                    <a:gd name="T70" fmla="*/ 0 w 94"/>
                    <a:gd name="T71" fmla="*/ 5918 h 64"/>
                    <a:gd name="T72" fmla="*/ 0 w 94"/>
                    <a:gd name="T73" fmla="*/ 5918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42" name="Freeform 4"/>
                <p:cNvSpPr>
                  <a:spLocks/>
                </p:cNvSpPr>
                <p:nvPr/>
              </p:nvSpPr>
              <p:spPr bwMode="auto">
                <a:xfrm>
                  <a:off x="2921" y="2018"/>
                  <a:ext cx="512" cy="259"/>
                </a:xfrm>
                <a:custGeom>
                  <a:avLst/>
                  <a:gdLst>
                    <a:gd name="T0" fmla="*/ 394 w 100"/>
                    <a:gd name="T1" fmla="*/ 0 h 53"/>
                    <a:gd name="T2" fmla="*/ 11955 w 100"/>
                    <a:gd name="T3" fmla="*/ 239 h 53"/>
                    <a:gd name="T4" fmla="*/ 12739 w 100"/>
                    <a:gd name="T5" fmla="*/ 694 h 53"/>
                    <a:gd name="T6" fmla="*/ 12477 w 100"/>
                    <a:gd name="T7" fmla="*/ 933 h 53"/>
                    <a:gd name="T8" fmla="*/ 12477 w 100"/>
                    <a:gd name="T9" fmla="*/ 1168 h 53"/>
                    <a:gd name="T10" fmla="*/ 12611 w 100"/>
                    <a:gd name="T11" fmla="*/ 1407 h 53"/>
                    <a:gd name="T12" fmla="*/ 12739 w 100"/>
                    <a:gd name="T13" fmla="*/ 1407 h 53"/>
                    <a:gd name="T14" fmla="*/ 12897 w 100"/>
                    <a:gd name="T15" fmla="*/ 1745 h 53"/>
                    <a:gd name="T16" fmla="*/ 13030 w 100"/>
                    <a:gd name="T17" fmla="*/ 1862 h 53"/>
                    <a:gd name="T18" fmla="*/ 13292 w 100"/>
                    <a:gd name="T19" fmla="*/ 1862 h 53"/>
                    <a:gd name="T20" fmla="*/ 13292 w 100"/>
                    <a:gd name="T21" fmla="*/ 1984 h 53"/>
                    <a:gd name="T22" fmla="*/ 13420 w 100"/>
                    <a:gd name="T23" fmla="*/ 6187 h 53"/>
                    <a:gd name="T24" fmla="*/ 0 w 100"/>
                    <a:gd name="T25" fmla="*/ 5947 h 53"/>
                    <a:gd name="T26" fmla="*/ 394 w 100"/>
                    <a:gd name="T27" fmla="*/ 0 h 53"/>
                    <a:gd name="T28" fmla="*/ 394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43" name="Freeform 5"/>
                <p:cNvSpPr>
                  <a:spLocks/>
                </p:cNvSpPr>
                <p:nvPr/>
              </p:nvSpPr>
              <p:spPr bwMode="auto">
                <a:xfrm>
                  <a:off x="3296"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44" name="Freeform 6"/>
                <p:cNvSpPr>
                  <a:spLocks/>
                </p:cNvSpPr>
                <p:nvPr/>
              </p:nvSpPr>
              <p:spPr bwMode="auto">
                <a:xfrm>
                  <a:off x="3526" y="1438"/>
                  <a:ext cx="364" cy="371"/>
                </a:xfrm>
                <a:custGeom>
                  <a:avLst/>
                  <a:gdLst>
                    <a:gd name="T0" fmla="*/ 3917 w 71"/>
                    <a:gd name="T1" fmla="*/ 8723 h 76"/>
                    <a:gd name="T2" fmla="*/ 3235 w 71"/>
                    <a:gd name="T3" fmla="*/ 8362 h 76"/>
                    <a:gd name="T4" fmla="*/ 2968 w 71"/>
                    <a:gd name="T5" fmla="*/ 7552 h 76"/>
                    <a:gd name="T6" fmla="*/ 3102 w 71"/>
                    <a:gd name="T7" fmla="*/ 7342 h 76"/>
                    <a:gd name="T8" fmla="*/ 2840 w 71"/>
                    <a:gd name="T9" fmla="*/ 6864 h 76"/>
                    <a:gd name="T10" fmla="*/ 2840 w 71"/>
                    <a:gd name="T11" fmla="*/ 6292 h 76"/>
                    <a:gd name="T12" fmla="*/ 2287 w 71"/>
                    <a:gd name="T13" fmla="*/ 5814 h 76"/>
                    <a:gd name="T14" fmla="*/ 1630 w 71"/>
                    <a:gd name="T15" fmla="*/ 5243 h 76"/>
                    <a:gd name="T16" fmla="*/ 1077 w 71"/>
                    <a:gd name="T17" fmla="*/ 5004 h 76"/>
                    <a:gd name="T18" fmla="*/ 948 w 71"/>
                    <a:gd name="T19" fmla="*/ 4886 h 76"/>
                    <a:gd name="T20" fmla="*/ 395 w 71"/>
                    <a:gd name="T21" fmla="*/ 4764 h 76"/>
                    <a:gd name="T22" fmla="*/ 133 w 71"/>
                    <a:gd name="T23" fmla="*/ 4525 h 76"/>
                    <a:gd name="T24" fmla="*/ 261 w 71"/>
                    <a:gd name="T25" fmla="*/ 3598 h 76"/>
                    <a:gd name="T26" fmla="*/ 395 w 71"/>
                    <a:gd name="T27" fmla="*/ 3266 h 76"/>
                    <a:gd name="T28" fmla="*/ 0 w 71"/>
                    <a:gd name="T29" fmla="*/ 2909 h 76"/>
                    <a:gd name="T30" fmla="*/ 133 w 71"/>
                    <a:gd name="T31" fmla="*/ 2548 h 76"/>
                    <a:gd name="T32" fmla="*/ 682 w 71"/>
                    <a:gd name="T33" fmla="*/ 1977 h 76"/>
                    <a:gd name="T34" fmla="*/ 948 w 71"/>
                    <a:gd name="T35" fmla="*/ 1860 h 76"/>
                    <a:gd name="T36" fmla="*/ 948 w 71"/>
                    <a:gd name="T37" fmla="*/ 693 h 76"/>
                    <a:gd name="T38" fmla="*/ 1210 w 71"/>
                    <a:gd name="T39" fmla="*/ 571 h 76"/>
                    <a:gd name="T40" fmla="*/ 1758 w 71"/>
                    <a:gd name="T41" fmla="*/ 571 h 76"/>
                    <a:gd name="T42" fmla="*/ 2968 w 71"/>
                    <a:gd name="T43" fmla="*/ 117 h 76"/>
                    <a:gd name="T44" fmla="*/ 3235 w 71"/>
                    <a:gd name="T45" fmla="*/ 117 h 76"/>
                    <a:gd name="T46" fmla="*/ 3102 w 71"/>
                    <a:gd name="T47" fmla="*/ 356 h 76"/>
                    <a:gd name="T48" fmla="*/ 2968 w 71"/>
                    <a:gd name="T49" fmla="*/ 693 h 76"/>
                    <a:gd name="T50" fmla="*/ 3496 w 71"/>
                    <a:gd name="T51" fmla="*/ 571 h 76"/>
                    <a:gd name="T52" fmla="*/ 3784 w 71"/>
                    <a:gd name="T53" fmla="*/ 693 h 76"/>
                    <a:gd name="T54" fmla="*/ 4178 w 71"/>
                    <a:gd name="T55" fmla="*/ 928 h 76"/>
                    <a:gd name="T56" fmla="*/ 4312 w 71"/>
                    <a:gd name="T57" fmla="*/ 1167 h 76"/>
                    <a:gd name="T58" fmla="*/ 5942 w 71"/>
                    <a:gd name="T59" fmla="*/ 1504 h 76"/>
                    <a:gd name="T60" fmla="*/ 6465 w 71"/>
                    <a:gd name="T61" fmla="*/ 1738 h 76"/>
                    <a:gd name="T62" fmla="*/ 6726 w 71"/>
                    <a:gd name="T63" fmla="*/ 1738 h 76"/>
                    <a:gd name="T64" fmla="*/ 6860 w 71"/>
                    <a:gd name="T65" fmla="*/ 1738 h 76"/>
                    <a:gd name="T66" fmla="*/ 7541 w 71"/>
                    <a:gd name="T67" fmla="*/ 1860 h 76"/>
                    <a:gd name="T68" fmla="*/ 7541 w 71"/>
                    <a:gd name="T69" fmla="*/ 1977 h 76"/>
                    <a:gd name="T70" fmla="*/ 7808 w 71"/>
                    <a:gd name="T71" fmla="*/ 2099 h 76"/>
                    <a:gd name="T72" fmla="*/ 8228 w 71"/>
                    <a:gd name="T73" fmla="*/ 2455 h 76"/>
                    <a:gd name="T74" fmla="*/ 8095 w 71"/>
                    <a:gd name="T75" fmla="*/ 2909 h 76"/>
                    <a:gd name="T76" fmla="*/ 8490 w 71"/>
                    <a:gd name="T77" fmla="*/ 2909 h 76"/>
                    <a:gd name="T78" fmla="*/ 8357 w 71"/>
                    <a:gd name="T79" fmla="*/ 3144 h 76"/>
                    <a:gd name="T80" fmla="*/ 8623 w 71"/>
                    <a:gd name="T81" fmla="*/ 3481 h 76"/>
                    <a:gd name="T82" fmla="*/ 8228 w 71"/>
                    <a:gd name="T83" fmla="*/ 3837 h 76"/>
                    <a:gd name="T84" fmla="*/ 7936 w 71"/>
                    <a:gd name="T85" fmla="*/ 4432 h 76"/>
                    <a:gd name="T86" fmla="*/ 7936 w 71"/>
                    <a:gd name="T87" fmla="*/ 4525 h 76"/>
                    <a:gd name="T88" fmla="*/ 8490 w 71"/>
                    <a:gd name="T89" fmla="*/ 4076 h 76"/>
                    <a:gd name="T90" fmla="*/ 8885 w 71"/>
                    <a:gd name="T91" fmla="*/ 3837 h 76"/>
                    <a:gd name="T92" fmla="*/ 9172 w 71"/>
                    <a:gd name="T93" fmla="*/ 3598 h 76"/>
                    <a:gd name="T94" fmla="*/ 9172 w 71"/>
                    <a:gd name="T95" fmla="*/ 3266 h 76"/>
                    <a:gd name="T96" fmla="*/ 9305 w 71"/>
                    <a:gd name="T97" fmla="*/ 3144 h 76"/>
                    <a:gd name="T98" fmla="*/ 9438 w 71"/>
                    <a:gd name="T99" fmla="*/ 2909 h 76"/>
                    <a:gd name="T100" fmla="*/ 9567 w 71"/>
                    <a:gd name="T101" fmla="*/ 3027 h 76"/>
                    <a:gd name="T102" fmla="*/ 9305 w 71"/>
                    <a:gd name="T103" fmla="*/ 3837 h 76"/>
                    <a:gd name="T104" fmla="*/ 9172 w 71"/>
                    <a:gd name="T105" fmla="*/ 4076 h 76"/>
                    <a:gd name="T106" fmla="*/ 8885 w 71"/>
                    <a:gd name="T107" fmla="*/ 4647 h 76"/>
                    <a:gd name="T108" fmla="*/ 8885 w 71"/>
                    <a:gd name="T109" fmla="*/ 5243 h 76"/>
                    <a:gd name="T110" fmla="*/ 8623 w 71"/>
                    <a:gd name="T111" fmla="*/ 5458 h 76"/>
                    <a:gd name="T112" fmla="*/ 8751 w 71"/>
                    <a:gd name="T113" fmla="*/ 6292 h 76"/>
                    <a:gd name="T114" fmla="*/ 8490 w 71"/>
                    <a:gd name="T115" fmla="*/ 6864 h 76"/>
                    <a:gd name="T116" fmla="*/ 8751 w 71"/>
                    <a:gd name="T117" fmla="*/ 8147 h 76"/>
                    <a:gd name="T118" fmla="*/ 8751 w 71"/>
                    <a:gd name="T119" fmla="*/ 8269 h 76"/>
                    <a:gd name="T120" fmla="*/ 8751 w 71"/>
                    <a:gd name="T121" fmla="*/ 8601 h 76"/>
                    <a:gd name="T122" fmla="*/ 4050 w 71"/>
                    <a:gd name="T123" fmla="*/ 884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45" name="Freeform 7"/>
                <p:cNvSpPr>
                  <a:spLocks/>
                </p:cNvSpPr>
                <p:nvPr/>
              </p:nvSpPr>
              <p:spPr bwMode="auto">
                <a:xfrm>
                  <a:off x="4060" y="1789"/>
                  <a:ext cx="291" cy="307"/>
                </a:xfrm>
                <a:custGeom>
                  <a:avLst/>
                  <a:gdLst>
                    <a:gd name="T0" fmla="*/ 679 w 57"/>
                    <a:gd name="T1" fmla="*/ 6364 h 63"/>
                    <a:gd name="T2" fmla="*/ 1067 w 57"/>
                    <a:gd name="T3" fmla="*/ 6481 h 63"/>
                    <a:gd name="T4" fmla="*/ 1327 w 57"/>
                    <a:gd name="T5" fmla="*/ 6364 h 63"/>
                    <a:gd name="T6" fmla="*/ 1720 w 57"/>
                    <a:gd name="T7" fmla="*/ 6837 h 63"/>
                    <a:gd name="T8" fmla="*/ 2399 w 57"/>
                    <a:gd name="T9" fmla="*/ 6934 h 63"/>
                    <a:gd name="T10" fmla="*/ 2920 w 57"/>
                    <a:gd name="T11" fmla="*/ 7051 h 63"/>
                    <a:gd name="T12" fmla="*/ 3334 w 57"/>
                    <a:gd name="T13" fmla="*/ 7051 h 63"/>
                    <a:gd name="T14" fmla="*/ 3727 w 57"/>
                    <a:gd name="T15" fmla="*/ 7051 h 63"/>
                    <a:gd name="T16" fmla="*/ 3860 w 57"/>
                    <a:gd name="T17" fmla="*/ 6837 h 63"/>
                    <a:gd name="T18" fmla="*/ 4120 w 57"/>
                    <a:gd name="T19" fmla="*/ 6837 h 63"/>
                    <a:gd name="T20" fmla="*/ 4533 w 57"/>
                    <a:gd name="T21" fmla="*/ 7173 h 63"/>
                    <a:gd name="T22" fmla="*/ 4794 w 57"/>
                    <a:gd name="T23" fmla="*/ 7290 h 63"/>
                    <a:gd name="T24" fmla="*/ 5187 w 57"/>
                    <a:gd name="T25" fmla="*/ 7051 h 63"/>
                    <a:gd name="T26" fmla="*/ 5315 w 57"/>
                    <a:gd name="T27" fmla="*/ 6720 h 63"/>
                    <a:gd name="T28" fmla="*/ 5447 w 57"/>
                    <a:gd name="T29" fmla="*/ 6008 h 63"/>
                    <a:gd name="T30" fmla="*/ 5866 w 57"/>
                    <a:gd name="T31" fmla="*/ 6247 h 63"/>
                    <a:gd name="T32" fmla="*/ 5994 w 57"/>
                    <a:gd name="T33" fmla="*/ 5911 h 63"/>
                    <a:gd name="T34" fmla="*/ 6254 w 57"/>
                    <a:gd name="T35" fmla="*/ 5438 h 63"/>
                    <a:gd name="T36" fmla="*/ 6387 w 57"/>
                    <a:gd name="T37" fmla="*/ 5200 h 63"/>
                    <a:gd name="T38" fmla="*/ 6775 w 57"/>
                    <a:gd name="T39" fmla="*/ 5083 h 63"/>
                    <a:gd name="T40" fmla="*/ 7066 w 57"/>
                    <a:gd name="T41" fmla="*/ 4751 h 63"/>
                    <a:gd name="T42" fmla="*/ 7326 w 57"/>
                    <a:gd name="T43" fmla="*/ 4512 h 63"/>
                    <a:gd name="T44" fmla="*/ 7326 w 57"/>
                    <a:gd name="T45" fmla="*/ 4157 h 63"/>
                    <a:gd name="T46" fmla="*/ 7454 w 57"/>
                    <a:gd name="T47" fmla="*/ 3942 h 63"/>
                    <a:gd name="T48" fmla="*/ 7193 w 57"/>
                    <a:gd name="T49" fmla="*/ 3016 h 63"/>
                    <a:gd name="T50" fmla="*/ 7326 w 57"/>
                    <a:gd name="T51" fmla="*/ 2661 h 63"/>
                    <a:gd name="T52" fmla="*/ 7586 w 57"/>
                    <a:gd name="T53" fmla="*/ 2539 h 63"/>
                    <a:gd name="T54" fmla="*/ 6126 w 57"/>
                    <a:gd name="T55" fmla="*/ 356 h 63"/>
                    <a:gd name="T56" fmla="*/ 5580 w 57"/>
                    <a:gd name="T57" fmla="*/ 687 h 63"/>
                    <a:gd name="T58" fmla="*/ 4927 w 57"/>
                    <a:gd name="T59" fmla="*/ 1165 h 63"/>
                    <a:gd name="T60" fmla="*/ 4533 w 57"/>
                    <a:gd name="T61" fmla="*/ 1165 h 63"/>
                    <a:gd name="T62" fmla="*/ 3987 w 57"/>
                    <a:gd name="T63" fmla="*/ 1496 h 63"/>
                    <a:gd name="T64" fmla="*/ 3599 w 57"/>
                    <a:gd name="T65" fmla="*/ 1379 h 63"/>
                    <a:gd name="T66" fmla="*/ 3334 w 57"/>
                    <a:gd name="T67" fmla="*/ 1379 h 63"/>
                    <a:gd name="T68" fmla="*/ 3334 w 57"/>
                    <a:gd name="T69" fmla="*/ 1282 h 63"/>
                    <a:gd name="T70" fmla="*/ 2527 w 57"/>
                    <a:gd name="T71" fmla="*/ 1043 h 63"/>
                    <a:gd name="T72" fmla="*/ 2267 w 57"/>
                    <a:gd name="T73" fmla="*/ 1165 h 63"/>
                    <a:gd name="T74" fmla="*/ 0 w 57"/>
                    <a:gd name="T75" fmla="*/ 1282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46" name="Freeform 8"/>
                <p:cNvSpPr>
                  <a:spLocks/>
                </p:cNvSpPr>
                <p:nvPr/>
              </p:nvSpPr>
              <p:spPr bwMode="auto">
                <a:xfrm>
                  <a:off x="3962" y="2716"/>
                  <a:ext cx="632" cy="453"/>
                </a:xfrm>
                <a:custGeom>
                  <a:avLst/>
                  <a:gdLst>
                    <a:gd name="T0" fmla="*/ 0 w 123"/>
                    <a:gd name="T1" fmla="*/ 925 h 93"/>
                    <a:gd name="T2" fmla="*/ 0 w 123"/>
                    <a:gd name="T3" fmla="*/ 1164 h 93"/>
                    <a:gd name="T4" fmla="*/ 262 w 123"/>
                    <a:gd name="T5" fmla="*/ 1378 h 93"/>
                    <a:gd name="T6" fmla="*/ 396 w 123"/>
                    <a:gd name="T7" fmla="*/ 1734 h 93"/>
                    <a:gd name="T8" fmla="*/ 555 w 123"/>
                    <a:gd name="T9" fmla="*/ 1968 h 93"/>
                    <a:gd name="T10" fmla="*/ 396 w 123"/>
                    <a:gd name="T11" fmla="*/ 2207 h 93"/>
                    <a:gd name="T12" fmla="*/ 951 w 123"/>
                    <a:gd name="T13" fmla="*/ 2090 h 93"/>
                    <a:gd name="T14" fmla="*/ 1213 w 123"/>
                    <a:gd name="T15" fmla="*/ 1734 h 93"/>
                    <a:gd name="T16" fmla="*/ 1346 w 123"/>
                    <a:gd name="T17" fmla="*/ 1734 h 93"/>
                    <a:gd name="T18" fmla="*/ 1213 w 123"/>
                    <a:gd name="T19" fmla="*/ 1968 h 93"/>
                    <a:gd name="T20" fmla="*/ 2590 w 123"/>
                    <a:gd name="T21" fmla="*/ 1612 h 93"/>
                    <a:gd name="T22" fmla="*/ 2590 w 123"/>
                    <a:gd name="T23" fmla="*/ 1851 h 93"/>
                    <a:gd name="T24" fmla="*/ 3381 w 123"/>
                    <a:gd name="T25" fmla="*/ 1968 h 93"/>
                    <a:gd name="T26" fmla="*/ 3936 w 123"/>
                    <a:gd name="T27" fmla="*/ 2090 h 93"/>
                    <a:gd name="T28" fmla="*/ 4198 w 123"/>
                    <a:gd name="T29" fmla="*/ 2207 h 93"/>
                    <a:gd name="T30" fmla="*/ 4198 w 123"/>
                    <a:gd name="T31" fmla="*/ 2299 h 93"/>
                    <a:gd name="T32" fmla="*/ 4886 w 123"/>
                    <a:gd name="T33" fmla="*/ 2776 h 93"/>
                    <a:gd name="T34" fmla="*/ 4753 w 123"/>
                    <a:gd name="T35" fmla="*/ 2893 h 93"/>
                    <a:gd name="T36" fmla="*/ 4619 w 123"/>
                    <a:gd name="T37" fmla="*/ 3015 h 93"/>
                    <a:gd name="T38" fmla="*/ 5570 w 123"/>
                    <a:gd name="T39" fmla="*/ 2776 h 93"/>
                    <a:gd name="T40" fmla="*/ 6788 w 123"/>
                    <a:gd name="T41" fmla="*/ 2421 h 93"/>
                    <a:gd name="T42" fmla="*/ 6788 w 123"/>
                    <a:gd name="T43" fmla="*/ 2090 h 93"/>
                    <a:gd name="T44" fmla="*/ 8262 w 123"/>
                    <a:gd name="T45" fmla="*/ 2421 h 93"/>
                    <a:gd name="T46" fmla="*/ 9372 w 123"/>
                    <a:gd name="T47" fmla="*/ 3225 h 93"/>
                    <a:gd name="T48" fmla="*/ 10035 w 123"/>
                    <a:gd name="T49" fmla="*/ 3463 h 93"/>
                    <a:gd name="T50" fmla="*/ 10456 w 123"/>
                    <a:gd name="T51" fmla="*/ 4150 h 93"/>
                    <a:gd name="T52" fmla="*/ 10323 w 123"/>
                    <a:gd name="T53" fmla="*/ 5553 h 93"/>
                    <a:gd name="T54" fmla="*/ 10852 w 123"/>
                    <a:gd name="T55" fmla="*/ 6240 h 93"/>
                    <a:gd name="T56" fmla="*/ 10718 w 123"/>
                    <a:gd name="T57" fmla="*/ 5792 h 93"/>
                    <a:gd name="T58" fmla="*/ 11114 w 123"/>
                    <a:gd name="T59" fmla="*/ 5884 h 93"/>
                    <a:gd name="T60" fmla="*/ 11248 w 123"/>
                    <a:gd name="T61" fmla="*/ 5792 h 93"/>
                    <a:gd name="T62" fmla="*/ 11248 w 123"/>
                    <a:gd name="T63" fmla="*/ 6123 h 93"/>
                    <a:gd name="T64" fmla="*/ 10852 w 123"/>
                    <a:gd name="T65" fmla="*/ 6595 h 93"/>
                    <a:gd name="T66" fmla="*/ 11248 w 123"/>
                    <a:gd name="T67" fmla="*/ 7048 h 93"/>
                    <a:gd name="T68" fmla="*/ 12065 w 123"/>
                    <a:gd name="T69" fmla="*/ 7852 h 93"/>
                    <a:gd name="T70" fmla="*/ 12357 w 123"/>
                    <a:gd name="T71" fmla="*/ 7974 h 93"/>
                    <a:gd name="T72" fmla="*/ 12753 w 123"/>
                    <a:gd name="T73" fmla="*/ 8544 h 93"/>
                    <a:gd name="T74" fmla="*/ 13436 w 123"/>
                    <a:gd name="T75" fmla="*/ 9469 h 93"/>
                    <a:gd name="T76" fmla="*/ 14654 w 123"/>
                    <a:gd name="T77" fmla="*/ 10180 h 93"/>
                    <a:gd name="T78" fmla="*/ 15050 w 123"/>
                    <a:gd name="T79" fmla="*/ 10390 h 93"/>
                    <a:gd name="T80" fmla="*/ 14916 w 123"/>
                    <a:gd name="T81" fmla="*/ 10512 h 93"/>
                    <a:gd name="T82" fmla="*/ 14783 w 123"/>
                    <a:gd name="T83" fmla="*/ 10628 h 93"/>
                    <a:gd name="T84" fmla="*/ 15338 w 123"/>
                    <a:gd name="T85" fmla="*/ 10628 h 93"/>
                    <a:gd name="T86" fmla="*/ 16422 w 123"/>
                    <a:gd name="T87" fmla="*/ 10180 h 93"/>
                    <a:gd name="T88" fmla="*/ 16422 w 123"/>
                    <a:gd name="T89" fmla="*/ 9469 h 93"/>
                    <a:gd name="T90" fmla="*/ 16555 w 123"/>
                    <a:gd name="T91" fmla="*/ 8544 h 93"/>
                    <a:gd name="T92" fmla="*/ 16422 w 123"/>
                    <a:gd name="T93" fmla="*/ 7048 h 93"/>
                    <a:gd name="T94" fmla="*/ 15338 w 123"/>
                    <a:gd name="T95" fmla="*/ 5553 h 93"/>
                    <a:gd name="T96" fmla="*/ 14916 w 123"/>
                    <a:gd name="T97" fmla="*/ 4959 h 93"/>
                    <a:gd name="T98" fmla="*/ 14916 w 123"/>
                    <a:gd name="T99" fmla="*/ 4389 h 93"/>
                    <a:gd name="T100" fmla="*/ 13966 w 123"/>
                    <a:gd name="T101" fmla="*/ 3346 h 93"/>
                    <a:gd name="T102" fmla="*/ 13436 w 123"/>
                    <a:gd name="T103" fmla="*/ 2776 h 93"/>
                    <a:gd name="T104" fmla="*/ 12486 w 123"/>
                    <a:gd name="T105" fmla="*/ 925 h 93"/>
                    <a:gd name="T106" fmla="*/ 12198 w 123"/>
                    <a:gd name="T107" fmla="*/ 687 h 93"/>
                    <a:gd name="T108" fmla="*/ 11931 w 123"/>
                    <a:gd name="T109" fmla="*/ 117 h 93"/>
                    <a:gd name="T110" fmla="*/ 11114 w 123"/>
                    <a:gd name="T111" fmla="*/ 117 h 93"/>
                    <a:gd name="T112" fmla="*/ 11114 w 123"/>
                    <a:gd name="T113" fmla="*/ 809 h 93"/>
                    <a:gd name="T114" fmla="*/ 10852 w 123"/>
                    <a:gd name="T115" fmla="*/ 925 h 93"/>
                    <a:gd name="T116" fmla="*/ 5282 w 123"/>
                    <a:gd name="T117" fmla="*/ 809 h 93"/>
                    <a:gd name="T118" fmla="*/ 5148 w 123"/>
                    <a:gd name="T119" fmla="*/ 356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47" name="Freeform 9"/>
                <p:cNvSpPr>
                  <a:spLocks/>
                </p:cNvSpPr>
                <p:nvPr/>
              </p:nvSpPr>
              <p:spPr bwMode="auto">
                <a:xfrm>
                  <a:off x="1492" y="1614"/>
                  <a:ext cx="553" cy="897"/>
                </a:xfrm>
                <a:custGeom>
                  <a:avLst/>
                  <a:gdLst>
                    <a:gd name="T0" fmla="*/ 8182 w 108"/>
                    <a:gd name="T1" fmla="*/ 20748 h 184"/>
                    <a:gd name="T2" fmla="*/ 8182 w 108"/>
                    <a:gd name="T3" fmla="*/ 20509 h 184"/>
                    <a:gd name="T4" fmla="*/ 8049 w 108"/>
                    <a:gd name="T5" fmla="*/ 20270 h 184"/>
                    <a:gd name="T6" fmla="*/ 7655 w 108"/>
                    <a:gd name="T7" fmla="*/ 18896 h 184"/>
                    <a:gd name="T8" fmla="*/ 6713 w 108"/>
                    <a:gd name="T9" fmla="*/ 18086 h 184"/>
                    <a:gd name="T10" fmla="*/ 6452 w 108"/>
                    <a:gd name="T11" fmla="*/ 17730 h 184"/>
                    <a:gd name="T12" fmla="*/ 6185 w 108"/>
                    <a:gd name="T13" fmla="*/ 17375 h 184"/>
                    <a:gd name="T14" fmla="*/ 5243 w 108"/>
                    <a:gd name="T15" fmla="*/ 17038 h 184"/>
                    <a:gd name="T16" fmla="*/ 4429 w 108"/>
                    <a:gd name="T17" fmla="*/ 16326 h 184"/>
                    <a:gd name="T18" fmla="*/ 2965 w 108"/>
                    <a:gd name="T19" fmla="*/ 15756 h 184"/>
                    <a:gd name="T20" fmla="*/ 2965 w 108"/>
                    <a:gd name="T21" fmla="*/ 15308 h 184"/>
                    <a:gd name="T22" fmla="*/ 3093 w 108"/>
                    <a:gd name="T23" fmla="*/ 14713 h 184"/>
                    <a:gd name="T24" fmla="*/ 2832 w 108"/>
                    <a:gd name="T25" fmla="*/ 14142 h 184"/>
                    <a:gd name="T26" fmla="*/ 2965 w 108"/>
                    <a:gd name="T27" fmla="*/ 13904 h 184"/>
                    <a:gd name="T28" fmla="*/ 2151 w 108"/>
                    <a:gd name="T29" fmla="*/ 12621 h 184"/>
                    <a:gd name="T30" fmla="*/ 1598 w 108"/>
                    <a:gd name="T31" fmla="*/ 11812 h 184"/>
                    <a:gd name="T32" fmla="*/ 1889 w 108"/>
                    <a:gd name="T33" fmla="*/ 11120 h 184"/>
                    <a:gd name="T34" fmla="*/ 1889 w 108"/>
                    <a:gd name="T35" fmla="*/ 10550 h 184"/>
                    <a:gd name="T36" fmla="*/ 1208 w 108"/>
                    <a:gd name="T37" fmla="*/ 9960 h 184"/>
                    <a:gd name="T38" fmla="*/ 1208 w 108"/>
                    <a:gd name="T39" fmla="*/ 9029 h 184"/>
                    <a:gd name="T40" fmla="*/ 1470 w 108"/>
                    <a:gd name="T41" fmla="*/ 8697 h 184"/>
                    <a:gd name="T42" fmla="*/ 1598 w 108"/>
                    <a:gd name="T43" fmla="*/ 9150 h 184"/>
                    <a:gd name="T44" fmla="*/ 2017 w 108"/>
                    <a:gd name="T45" fmla="*/ 9029 h 184"/>
                    <a:gd name="T46" fmla="*/ 1889 w 108"/>
                    <a:gd name="T47" fmla="*/ 8224 h 184"/>
                    <a:gd name="T48" fmla="*/ 1598 w 108"/>
                    <a:gd name="T49" fmla="*/ 8463 h 184"/>
                    <a:gd name="T50" fmla="*/ 942 w 108"/>
                    <a:gd name="T51" fmla="*/ 8102 h 184"/>
                    <a:gd name="T52" fmla="*/ 814 w 108"/>
                    <a:gd name="T53" fmla="*/ 7059 h 184"/>
                    <a:gd name="T54" fmla="*/ 133 w 108"/>
                    <a:gd name="T55" fmla="*/ 5918 h 184"/>
                    <a:gd name="T56" fmla="*/ 133 w 108"/>
                    <a:gd name="T57" fmla="*/ 5324 h 184"/>
                    <a:gd name="T58" fmla="*/ 522 w 108"/>
                    <a:gd name="T59" fmla="*/ 4636 h 184"/>
                    <a:gd name="T60" fmla="*/ 261 w 108"/>
                    <a:gd name="T61" fmla="*/ 3710 h 184"/>
                    <a:gd name="T62" fmla="*/ 0 w 108"/>
                    <a:gd name="T63" fmla="*/ 3232 h 184"/>
                    <a:gd name="T64" fmla="*/ 0 w 108"/>
                    <a:gd name="T65" fmla="*/ 2779 h 184"/>
                    <a:gd name="T66" fmla="*/ 814 w 108"/>
                    <a:gd name="T67" fmla="*/ 1736 h 184"/>
                    <a:gd name="T68" fmla="*/ 1208 w 108"/>
                    <a:gd name="T69" fmla="*/ 1165 h 184"/>
                    <a:gd name="T70" fmla="*/ 1208 w 108"/>
                    <a:gd name="T71" fmla="*/ 117 h 184"/>
                    <a:gd name="T72" fmla="*/ 6452 w 108"/>
                    <a:gd name="T73" fmla="*/ 7415 h 184"/>
                    <a:gd name="T74" fmla="*/ 13973 w 108"/>
                    <a:gd name="T75" fmla="*/ 17253 h 184"/>
                    <a:gd name="T76" fmla="*/ 14107 w 108"/>
                    <a:gd name="T77" fmla="*/ 17730 h 184"/>
                    <a:gd name="T78" fmla="*/ 14235 w 108"/>
                    <a:gd name="T79" fmla="*/ 18179 h 184"/>
                    <a:gd name="T80" fmla="*/ 14368 w 108"/>
                    <a:gd name="T81" fmla="*/ 18535 h 184"/>
                    <a:gd name="T82" fmla="*/ 13815 w 108"/>
                    <a:gd name="T83" fmla="*/ 18774 h 184"/>
                    <a:gd name="T84" fmla="*/ 13159 w 108"/>
                    <a:gd name="T85" fmla="*/ 19939 h 184"/>
                    <a:gd name="T86" fmla="*/ 13031 w 108"/>
                    <a:gd name="T87" fmla="*/ 20153 h 184"/>
                    <a:gd name="T88" fmla="*/ 12898 w 108"/>
                    <a:gd name="T89" fmla="*/ 20626 h 184"/>
                    <a:gd name="T90" fmla="*/ 13159 w 108"/>
                    <a:gd name="T91" fmla="*/ 20963 h 184"/>
                    <a:gd name="T92" fmla="*/ 12898 w 108"/>
                    <a:gd name="T93" fmla="*/ 2131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48" name="Freeform 10"/>
                <p:cNvSpPr>
                  <a:spLocks/>
                </p:cNvSpPr>
                <p:nvPr/>
              </p:nvSpPr>
              <p:spPr bwMode="auto">
                <a:xfrm>
                  <a:off x="2357" y="1545"/>
                  <a:ext cx="483" cy="381"/>
                </a:xfrm>
                <a:custGeom>
                  <a:avLst/>
                  <a:gdLst>
                    <a:gd name="T0" fmla="*/ 11936 w 94"/>
                    <a:gd name="T1" fmla="*/ 9090 h 78"/>
                    <a:gd name="T2" fmla="*/ 12358 w 94"/>
                    <a:gd name="T3" fmla="*/ 5129 h 78"/>
                    <a:gd name="T4" fmla="*/ 12753 w 94"/>
                    <a:gd name="T5" fmla="*/ 1167 h 78"/>
                    <a:gd name="T6" fmla="*/ 1346 w 94"/>
                    <a:gd name="T7" fmla="*/ 0 h 78"/>
                    <a:gd name="T8" fmla="*/ 1213 w 94"/>
                    <a:gd name="T9" fmla="*/ 928 h 78"/>
                    <a:gd name="T10" fmla="*/ 396 w 94"/>
                    <a:gd name="T11" fmla="*/ 5822 h 78"/>
                    <a:gd name="T12" fmla="*/ 262 w 94"/>
                    <a:gd name="T13" fmla="*/ 5822 h 78"/>
                    <a:gd name="T14" fmla="*/ 0 w 94"/>
                    <a:gd name="T15" fmla="*/ 7801 h 78"/>
                    <a:gd name="T16" fmla="*/ 3381 w 94"/>
                    <a:gd name="T17" fmla="*/ 8279 h 78"/>
                    <a:gd name="T18" fmla="*/ 11936 w 94"/>
                    <a:gd name="T19" fmla="*/ 9090 h 78"/>
                    <a:gd name="T20" fmla="*/ 11936 w 94"/>
                    <a:gd name="T21" fmla="*/ 9090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49" name="Freeform 11"/>
                <p:cNvSpPr>
                  <a:spLocks/>
                </p:cNvSpPr>
                <p:nvPr/>
              </p:nvSpPr>
              <p:spPr bwMode="auto">
                <a:xfrm>
                  <a:off x="2435" y="1892"/>
                  <a:ext cx="507" cy="375"/>
                </a:xfrm>
                <a:custGeom>
                  <a:avLst/>
                  <a:gdLst>
                    <a:gd name="T0" fmla="*/ 0 w 99"/>
                    <a:gd name="T1" fmla="*/ 7734 h 77"/>
                    <a:gd name="T2" fmla="*/ 1337 w 99"/>
                    <a:gd name="T3" fmla="*/ 0 h 77"/>
                    <a:gd name="T4" fmla="*/ 9807 w 99"/>
                    <a:gd name="T5" fmla="*/ 808 h 77"/>
                    <a:gd name="T6" fmla="*/ 13295 w 99"/>
                    <a:gd name="T7" fmla="*/ 1042 h 77"/>
                    <a:gd name="T8" fmla="*/ 13167 w 99"/>
                    <a:gd name="T9" fmla="*/ 3015 h 77"/>
                    <a:gd name="T10" fmla="*/ 12772 w 99"/>
                    <a:gd name="T11" fmla="*/ 8893 h 77"/>
                    <a:gd name="T12" fmla="*/ 11016 w 99"/>
                    <a:gd name="T13" fmla="*/ 8776 h 77"/>
                    <a:gd name="T14" fmla="*/ 0 w 99"/>
                    <a:gd name="T15" fmla="*/ 7734 h 77"/>
                    <a:gd name="T16" fmla="*/ 0 w 99"/>
                    <a:gd name="T17" fmla="*/ 7734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50" name="Freeform 12"/>
                <p:cNvSpPr>
                  <a:spLocks/>
                </p:cNvSpPr>
                <p:nvPr/>
              </p:nvSpPr>
              <p:spPr bwMode="auto">
                <a:xfrm>
                  <a:off x="2368" y="2218"/>
                  <a:ext cx="486" cy="478"/>
                </a:xfrm>
                <a:custGeom>
                  <a:avLst/>
                  <a:gdLst>
                    <a:gd name="T0" fmla="*/ 1755 w 95"/>
                    <a:gd name="T1" fmla="*/ 0 h 98"/>
                    <a:gd name="T2" fmla="*/ 0 w 95"/>
                    <a:gd name="T3" fmla="*/ 11135 h 98"/>
                    <a:gd name="T4" fmla="*/ 0 w 95"/>
                    <a:gd name="T5" fmla="*/ 11135 h 98"/>
                    <a:gd name="T6" fmla="*/ 1596 w 95"/>
                    <a:gd name="T7" fmla="*/ 11370 h 98"/>
                    <a:gd name="T8" fmla="*/ 1755 w 95"/>
                    <a:gd name="T9" fmla="*/ 10443 h 98"/>
                    <a:gd name="T10" fmla="*/ 4947 w 95"/>
                    <a:gd name="T11" fmla="*/ 10799 h 98"/>
                    <a:gd name="T12" fmla="*/ 4947 w 95"/>
                    <a:gd name="T13" fmla="*/ 10799 h 98"/>
                    <a:gd name="T14" fmla="*/ 4814 w 95"/>
                    <a:gd name="T15" fmla="*/ 10682 h 98"/>
                    <a:gd name="T16" fmla="*/ 4947 w 95"/>
                    <a:gd name="T17" fmla="*/ 10565 h 98"/>
                    <a:gd name="T18" fmla="*/ 4814 w 95"/>
                    <a:gd name="T19" fmla="*/ 10443 h 98"/>
                    <a:gd name="T20" fmla="*/ 4814 w 95"/>
                    <a:gd name="T21" fmla="*/ 10443 h 98"/>
                    <a:gd name="T22" fmla="*/ 4814 w 95"/>
                    <a:gd name="T23" fmla="*/ 10443 h 98"/>
                    <a:gd name="T24" fmla="*/ 11649 w 95"/>
                    <a:gd name="T25" fmla="*/ 10896 h 98"/>
                    <a:gd name="T26" fmla="*/ 12457 w 95"/>
                    <a:gd name="T27" fmla="*/ 2092 h 98"/>
                    <a:gd name="T28" fmla="*/ 12590 w 95"/>
                    <a:gd name="T29" fmla="*/ 2092 h 98"/>
                    <a:gd name="T30" fmla="*/ 12718 w 95"/>
                    <a:gd name="T31" fmla="*/ 1049 h 98"/>
                    <a:gd name="T32" fmla="*/ 1755 w 95"/>
                    <a:gd name="T33" fmla="*/ 0 h 98"/>
                    <a:gd name="T34" fmla="*/ 175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51" name="Freeform 13"/>
                <p:cNvSpPr>
                  <a:spLocks/>
                </p:cNvSpPr>
                <p:nvPr/>
              </p:nvSpPr>
              <p:spPr bwMode="auto">
                <a:xfrm>
                  <a:off x="2553" y="2306"/>
                  <a:ext cx="968" cy="898"/>
                </a:xfrm>
                <a:custGeom>
                  <a:avLst/>
                  <a:gdLst>
                    <a:gd name="T0" fmla="*/ 22981 w 189"/>
                    <a:gd name="T1" fmla="*/ 5813 h 184"/>
                    <a:gd name="T2" fmla="*/ 21352 w 189"/>
                    <a:gd name="T3" fmla="*/ 5456 h 184"/>
                    <a:gd name="T4" fmla="*/ 20277 w 189"/>
                    <a:gd name="T5" fmla="*/ 5691 h 184"/>
                    <a:gd name="T6" fmla="*/ 19488 w 189"/>
                    <a:gd name="T7" fmla="*/ 5691 h 184"/>
                    <a:gd name="T8" fmla="*/ 19201 w 189"/>
                    <a:gd name="T9" fmla="*/ 5691 h 184"/>
                    <a:gd name="T10" fmla="*/ 18807 w 189"/>
                    <a:gd name="T11" fmla="*/ 5456 h 184"/>
                    <a:gd name="T12" fmla="*/ 18412 w 189"/>
                    <a:gd name="T13" fmla="*/ 5930 h 184"/>
                    <a:gd name="T14" fmla="*/ 18126 w 189"/>
                    <a:gd name="T15" fmla="*/ 5573 h 184"/>
                    <a:gd name="T16" fmla="*/ 17337 w 189"/>
                    <a:gd name="T17" fmla="*/ 5456 h 184"/>
                    <a:gd name="T18" fmla="*/ 16789 w 189"/>
                    <a:gd name="T19" fmla="*/ 5359 h 184"/>
                    <a:gd name="T20" fmla="*/ 15975 w 189"/>
                    <a:gd name="T21" fmla="*/ 5120 h 184"/>
                    <a:gd name="T22" fmla="*/ 15452 w 189"/>
                    <a:gd name="T23" fmla="*/ 5002 h 184"/>
                    <a:gd name="T24" fmla="*/ 14638 w 189"/>
                    <a:gd name="T25" fmla="*/ 4763 h 184"/>
                    <a:gd name="T26" fmla="*/ 14243 w 189"/>
                    <a:gd name="T27" fmla="*/ 4407 h 184"/>
                    <a:gd name="T28" fmla="*/ 13429 w 189"/>
                    <a:gd name="T29" fmla="*/ 4192 h 184"/>
                    <a:gd name="T30" fmla="*/ 7790 w 189"/>
                    <a:gd name="T31" fmla="*/ 0 h 184"/>
                    <a:gd name="T32" fmla="*/ 0 w 189"/>
                    <a:gd name="T33" fmla="*/ 8360 h 184"/>
                    <a:gd name="T34" fmla="*/ 133 w 189"/>
                    <a:gd name="T35" fmla="*/ 8716 h 184"/>
                    <a:gd name="T36" fmla="*/ 681 w 189"/>
                    <a:gd name="T37" fmla="*/ 9409 h 184"/>
                    <a:gd name="T38" fmla="*/ 3094 w 189"/>
                    <a:gd name="T39" fmla="*/ 11503 h 184"/>
                    <a:gd name="T40" fmla="*/ 3360 w 189"/>
                    <a:gd name="T41" fmla="*/ 12099 h 184"/>
                    <a:gd name="T42" fmla="*/ 5117 w 189"/>
                    <a:gd name="T43" fmla="*/ 14290 h 184"/>
                    <a:gd name="T44" fmla="*/ 6586 w 189"/>
                    <a:gd name="T45" fmla="*/ 14529 h 184"/>
                    <a:gd name="T46" fmla="*/ 7529 w 189"/>
                    <a:gd name="T47" fmla="*/ 13246 h 184"/>
                    <a:gd name="T48" fmla="*/ 8051 w 189"/>
                    <a:gd name="T49" fmla="*/ 13123 h 184"/>
                    <a:gd name="T50" fmla="*/ 8999 w 189"/>
                    <a:gd name="T51" fmla="*/ 13363 h 184"/>
                    <a:gd name="T52" fmla="*/ 10074 w 189"/>
                    <a:gd name="T53" fmla="*/ 13841 h 184"/>
                    <a:gd name="T54" fmla="*/ 10336 w 189"/>
                    <a:gd name="T55" fmla="*/ 14075 h 184"/>
                    <a:gd name="T56" fmla="*/ 11150 w 189"/>
                    <a:gd name="T57" fmla="*/ 15007 h 184"/>
                    <a:gd name="T58" fmla="*/ 12620 w 189"/>
                    <a:gd name="T59" fmla="*/ 17316 h 184"/>
                    <a:gd name="T60" fmla="*/ 13429 w 189"/>
                    <a:gd name="T61" fmla="*/ 18009 h 184"/>
                    <a:gd name="T62" fmla="*/ 13695 w 189"/>
                    <a:gd name="T63" fmla="*/ 19175 h 184"/>
                    <a:gd name="T64" fmla="*/ 14925 w 189"/>
                    <a:gd name="T65" fmla="*/ 20459 h 184"/>
                    <a:gd name="T66" fmla="*/ 16917 w 189"/>
                    <a:gd name="T67" fmla="*/ 21030 h 184"/>
                    <a:gd name="T68" fmla="*/ 18126 w 189"/>
                    <a:gd name="T69" fmla="*/ 21152 h 184"/>
                    <a:gd name="T70" fmla="*/ 17993 w 189"/>
                    <a:gd name="T71" fmla="*/ 20913 h 184"/>
                    <a:gd name="T72" fmla="*/ 17603 w 189"/>
                    <a:gd name="T73" fmla="*/ 18838 h 184"/>
                    <a:gd name="T74" fmla="*/ 17470 w 189"/>
                    <a:gd name="T75" fmla="*/ 18604 h 184"/>
                    <a:gd name="T76" fmla="*/ 17864 w 189"/>
                    <a:gd name="T77" fmla="*/ 17794 h 184"/>
                    <a:gd name="T78" fmla="*/ 17993 w 189"/>
                    <a:gd name="T79" fmla="*/ 17555 h 184"/>
                    <a:gd name="T80" fmla="*/ 18412 w 189"/>
                    <a:gd name="T81" fmla="*/ 16862 h 184"/>
                    <a:gd name="T82" fmla="*/ 18679 w 189"/>
                    <a:gd name="T83" fmla="*/ 16862 h 184"/>
                    <a:gd name="T84" fmla="*/ 18940 w 189"/>
                    <a:gd name="T85" fmla="*/ 16506 h 184"/>
                    <a:gd name="T86" fmla="*/ 19201 w 189"/>
                    <a:gd name="T87" fmla="*/ 16506 h 184"/>
                    <a:gd name="T88" fmla="*/ 19754 w 189"/>
                    <a:gd name="T89" fmla="*/ 16266 h 184"/>
                    <a:gd name="T90" fmla="*/ 20016 w 189"/>
                    <a:gd name="T91" fmla="*/ 15817 h 184"/>
                    <a:gd name="T92" fmla="*/ 20144 w 189"/>
                    <a:gd name="T93" fmla="*/ 16052 h 184"/>
                    <a:gd name="T94" fmla="*/ 22167 w 189"/>
                    <a:gd name="T95" fmla="*/ 15100 h 184"/>
                    <a:gd name="T96" fmla="*/ 22561 w 189"/>
                    <a:gd name="T97" fmla="*/ 14075 h 184"/>
                    <a:gd name="T98" fmla="*/ 22981 w 189"/>
                    <a:gd name="T99" fmla="*/ 13958 h 184"/>
                    <a:gd name="T100" fmla="*/ 24318 w 189"/>
                    <a:gd name="T101" fmla="*/ 13841 h 184"/>
                    <a:gd name="T102" fmla="*/ 24712 w 189"/>
                    <a:gd name="T103" fmla="*/ 13602 h 184"/>
                    <a:gd name="T104" fmla="*/ 24866 w 189"/>
                    <a:gd name="T105" fmla="*/ 13246 h 184"/>
                    <a:gd name="T106" fmla="*/ 24999 w 189"/>
                    <a:gd name="T107" fmla="*/ 12313 h 184"/>
                    <a:gd name="T108" fmla="*/ 25260 w 189"/>
                    <a:gd name="T109" fmla="*/ 11742 h 184"/>
                    <a:gd name="T110" fmla="*/ 25132 w 189"/>
                    <a:gd name="T111" fmla="*/ 10576 h 184"/>
                    <a:gd name="T112" fmla="*/ 24866 w 189"/>
                    <a:gd name="T113" fmla="*/ 10220 h 184"/>
                    <a:gd name="T114" fmla="*/ 24712 w 189"/>
                    <a:gd name="T115" fmla="*/ 9527 h 184"/>
                    <a:gd name="T116" fmla="*/ 24185 w 189"/>
                    <a:gd name="T117" fmla="*/ 6169 h 184"/>
                    <a:gd name="T118" fmla="*/ 23370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52" name="Freeform 14"/>
                <p:cNvSpPr>
                  <a:spLocks/>
                </p:cNvSpPr>
                <p:nvPr/>
              </p:nvSpPr>
              <p:spPr bwMode="auto">
                <a:xfrm>
                  <a:off x="4373" y="1453"/>
                  <a:ext cx="522" cy="380"/>
                </a:xfrm>
                <a:custGeom>
                  <a:avLst/>
                  <a:gdLst>
                    <a:gd name="T0" fmla="*/ 10450 w 102"/>
                    <a:gd name="T1" fmla="*/ 8092 h 78"/>
                    <a:gd name="T2" fmla="*/ 10189 w 102"/>
                    <a:gd name="T3" fmla="*/ 8448 h 78"/>
                    <a:gd name="T4" fmla="*/ 10056 w 102"/>
                    <a:gd name="T5" fmla="*/ 8662 h 78"/>
                    <a:gd name="T6" fmla="*/ 10056 w 102"/>
                    <a:gd name="T7" fmla="*/ 9018 h 78"/>
                    <a:gd name="T8" fmla="*/ 10317 w 102"/>
                    <a:gd name="T9" fmla="*/ 8784 h 78"/>
                    <a:gd name="T10" fmla="*/ 10870 w 102"/>
                    <a:gd name="T11" fmla="*/ 8662 h 78"/>
                    <a:gd name="T12" fmla="*/ 11653 w 102"/>
                    <a:gd name="T13" fmla="*/ 8448 h 78"/>
                    <a:gd name="T14" fmla="*/ 12861 w 102"/>
                    <a:gd name="T15" fmla="*/ 7644 h 78"/>
                    <a:gd name="T16" fmla="*/ 13280 w 102"/>
                    <a:gd name="T17" fmla="*/ 7405 h 78"/>
                    <a:gd name="T18" fmla="*/ 13669 w 102"/>
                    <a:gd name="T19" fmla="*/ 7049 h 78"/>
                    <a:gd name="T20" fmla="*/ 13408 w 102"/>
                    <a:gd name="T21" fmla="*/ 7166 h 78"/>
                    <a:gd name="T22" fmla="*/ 12989 w 102"/>
                    <a:gd name="T23" fmla="*/ 7405 h 78"/>
                    <a:gd name="T24" fmla="*/ 12600 w 102"/>
                    <a:gd name="T25" fmla="*/ 7522 h 78"/>
                    <a:gd name="T26" fmla="*/ 12989 w 102"/>
                    <a:gd name="T27" fmla="*/ 7049 h 78"/>
                    <a:gd name="T28" fmla="*/ 12728 w 102"/>
                    <a:gd name="T29" fmla="*/ 7166 h 78"/>
                    <a:gd name="T30" fmla="*/ 11525 w 102"/>
                    <a:gd name="T31" fmla="*/ 7736 h 78"/>
                    <a:gd name="T32" fmla="*/ 10711 w 102"/>
                    <a:gd name="T33" fmla="*/ 8331 h 78"/>
                    <a:gd name="T34" fmla="*/ 10583 w 102"/>
                    <a:gd name="T35" fmla="*/ 7858 h 78"/>
                    <a:gd name="T36" fmla="*/ 10870 w 102"/>
                    <a:gd name="T37" fmla="*/ 7405 h 78"/>
                    <a:gd name="T38" fmla="*/ 10583 w 102"/>
                    <a:gd name="T39" fmla="*/ 5671 h 78"/>
                    <a:gd name="T40" fmla="*/ 10317 w 102"/>
                    <a:gd name="T41" fmla="*/ 3941 h 78"/>
                    <a:gd name="T42" fmla="*/ 10056 w 102"/>
                    <a:gd name="T43" fmla="*/ 2894 h 78"/>
                    <a:gd name="T44" fmla="*/ 9928 w 102"/>
                    <a:gd name="T45" fmla="*/ 2777 h 78"/>
                    <a:gd name="T46" fmla="*/ 9795 w 102"/>
                    <a:gd name="T47" fmla="*/ 2421 h 78"/>
                    <a:gd name="T48" fmla="*/ 9637 w 102"/>
                    <a:gd name="T49" fmla="*/ 1379 h 78"/>
                    <a:gd name="T50" fmla="*/ 9248 w 102"/>
                    <a:gd name="T51" fmla="*/ 356 h 78"/>
                    <a:gd name="T52" fmla="*/ 9115 w 102"/>
                    <a:gd name="T53" fmla="*/ 0 h 78"/>
                    <a:gd name="T54" fmla="*/ 6837 w 102"/>
                    <a:gd name="T55" fmla="*/ 453 h 78"/>
                    <a:gd name="T56" fmla="*/ 5629 w 102"/>
                    <a:gd name="T57" fmla="*/ 1613 h 78"/>
                    <a:gd name="T58" fmla="*/ 5501 w 102"/>
                    <a:gd name="T59" fmla="*/ 2090 h 78"/>
                    <a:gd name="T60" fmla="*/ 4821 w 102"/>
                    <a:gd name="T61" fmla="*/ 2660 h 78"/>
                    <a:gd name="T62" fmla="*/ 5082 w 102"/>
                    <a:gd name="T63" fmla="*/ 2894 h 78"/>
                    <a:gd name="T64" fmla="*/ 5082 w 102"/>
                    <a:gd name="T65" fmla="*/ 3133 h 78"/>
                    <a:gd name="T66" fmla="*/ 5240 w 102"/>
                    <a:gd name="T67" fmla="*/ 3703 h 78"/>
                    <a:gd name="T68" fmla="*/ 4033 w 102"/>
                    <a:gd name="T69" fmla="*/ 4511 h 78"/>
                    <a:gd name="T70" fmla="*/ 2538 w 102"/>
                    <a:gd name="T71" fmla="*/ 4511 h 78"/>
                    <a:gd name="T72" fmla="*/ 1203 w 102"/>
                    <a:gd name="T73" fmla="*/ 4867 h 78"/>
                    <a:gd name="T74" fmla="*/ 814 w 102"/>
                    <a:gd name="T75" fmla="*/ 5315 h 78"/>
                    <a:gd name="T76" fmla="*/ 1203 w 102"/>
                    <a:gd name="T77" fmla="*/ 6007 h 78"/>
                    <a:gd name="T78" fmla="*/ 261 w 102"/>
                    <a:gd name="T79" fmla="*/ 6933 h 78"/>
                    <a:gd name="T80" fmla="*/ 7518 w 102"/>
                    <a:gd name="T81" fmla="*/ 6363 h 78"/>
                    <a:gd name="T82" fmla="*/ 7646 w 102"/>
                    <a:gd name="T83" fmla="*/ 6596 h 78"/>
                    <a:gd name="T84" fmla="*/ 7912 w 102"/>
                    <a:gd name="T85" fmla="*/ 6718 h 78"/>
                    <a:gd name="T86" fmla="*/ 8301 w 102"/>
                    <a:gd name="T87" fmla="*/ 7288 h 78"/>
                    <a:gd name="T88" fmla="*/ 8854 w 102"/>
                    <a:gd name="T89" fmla="*/ 7405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53" name="Freeform 15"/>
                <p:cNvSpPr>
                  <a:spLocks/>
                </p:cNvSpPr>
                <p:nvPr/>
              </p:nvSpPr>
              <p:spPr bwMode="auto">
                <a:xfrm>
                  <a:off x="4721" y="1428"/>
                  <a:ext cx="118" cy="205"/>
                </a:xfrm>
                <a:custGeom>
                  <a:avLst/>
                  <a:gdLst>
                    <a:gd name="T0" fmla="*/ 0 w 23"/>
                    <a:gd name="T1" fmla="*/ 571 h 42"/>
                    <a:gd name="T2" fmla="*/ 133 w 23"/>
                    <a:gd name="T3" fmla="*/ 810 h 42"/>
                    <a:gd name="T4" fmla="*/ 0 w 23"/>
                    <a:gd name="T5" fmla="*/ 927 h 42"/>
                    <a:gd name="T6" fmla="*/ 133 w 23"/>
                    <a:gd name="T7" fmla="*/ 927 h 42"/>
                    <a:gd name="T8" fmla="*/ 133 w 23"/>
                    <a:gd name="T9" fmla="*/ 1049 h 42"/>
                    <a:gd name="T10" fmla="*/ 395 w 23"/>
                    <a:gd name="T11" fmla="*/ 1620 h 42"/>
                    <a:gd name="T12" fmla="*/ 554 w 23"/>
                    <a:gd name="T13" fmla="*/ 1977 h 42"/>
                    <a:gd name="T14" fmla="*/ 395 w 23"/>
                    <a:gd name="T15" fmla="*/ 2216 h 42"/>
                    <a:gd name="T16" fmla="*/ 395 w 23"/>
                    <a:gd name="T17" fmla="*/ 2455 h 42"/>
                    <a:gd name="T18" fmla="*/ 682 w 23"/>
                    <a:gd name="T19" fmla="*/ 3026 h 42"/>
                    <a:gd name="T20" fmla="*/ 682 w 23"/>
                    <a:gd name="T21" fmla="*/ 3265 h 42"/>
                    <a:gd name="T22" fmla="*/ 682 w 23"/>
                    <a:gd name="T23" fmla="*/ 3383 h 42"/>
                    <a:gd name="T24" fmla="*/ 816 w 23"/>
                    <a:gd name="T25" fmla="*/ 3383 h 42"/>
                    <a:gd name="T26" fmla="*/ 682 w 23"/>
                    <a:gd name="T27" fmla="*/ 3265 h 42"/>
                    <a:gd name="T28" fmla="*/ 816 w 23"/>
                    <a:gd name="T29" fmla="*/ 3265 h 42"/>
                    <a:gd name="T30" fmla="*/ 949 w 23"/>
                    <a:gd name="T31" fmla="*/ 3480 h 42"/>
                    <a:gd name="T32" fmla="*/ 1077 w 23"/>
                    <a:gd name="T33" fmla="*/ 3954 h 42"/>
                    <a:gd name="T34" fmla="*/ 1077 w 23"/>
                    <a:gd name="T35" fmla="*/ 4310 h 42"/>
                    <a:gd name="T36" fmla="*/ 1211 w 23"/>
                    <a:gd name="T37" fmla="*/ 4525 h 42"/>
                    <a:gd name="T38" fmla="*/ 1344 w 23"/>
                    <a:gd name="T39" fmla="*/ 4886 h 42"/>
                    <a:gd name="T40" fmla="*/ 2709 w 23"/>
                    <a:gd name="T41" fmla="*/ 4647 h 42"/>
                    <a:gd name="T42" fmla="*/ 2555 w 23"/>
                    <a:gd name="T43" fmla="*/ 4525 h 42"/>
                    <a:gd name="T44" fmla="*/ 2422 w 23"/>
                    <a:gd name="T45" fmla="*/ 4408 h 42"/>
                    <a:gd name="T46" fmla="*/ 2422 w 23"/>
                    <a:gd name="T47" fmla="*/ 4310 h 42"/>
                    <a:gd name="T48" fmla="*/ 2555 w 23"/>
                    <a:gd name="T49" fmla="*/ 4193 h 42"/>
                    <a:gd name="T50" fmla="*/ 2422 w 23"/>
                    <a:gd name="T51" fmla="*/ 3954 h 42"/>
                    <a:gd name="T52" fmla="*/ 2422 w 23"/>
                    <a:gd name="T53" fmla="*/ 3143 h 42"/>
                    <a:gd name="T54" fmla="*/ 2422 w 23"/>
                    <a:gd name="T55" fmla="*/ 2904 h 42"/>
                    <a:gd name="T56" fmla="*/ 2555 w 23"/>
                    <a:gd name="T57" fmla="*/ 2455 h 42"/>
                    <a:gd name="T58" fmla="*/ 2555 w 23"/>
                    <a:gd name="T59" fmla="*/ 2216 h 42"/>
                    <a:gd name="T60" fmla="*/ 2555 w 23"/>
                    <a:gd name="T61" fmla="*/ 1977 h 42"/>
                    <a:gd name="T62" fmla="*/ 2555 w 23"/>
                    <a:gd name="T63" fmla="*/ 1738 h 42"/>
                    <a:gd name="T64" fmla="*/ 2555 w 23"/>
                    <a:gd name="T65" fmla="*/ 1620 h 42"/>
                    <a:gd name="T66" fmla="*/ 2555 w 23"/>
                    <a:gd name="T67" fmla="*/ 1498 h 42"/>
                    <a:gd name="T68" fmla="*/ 2976 w 23"/>
                    <a:gd name="T69" fmla="*/ 1289 h 42"/>
                    <a:gd name="T70" fmla="*/ 3104 w 23"/>
                    <a:gd name="T71" fmla="*/ 810 h 42"/>
                    <a:gd name="T72" fmla="*/ 2976 w 23"/>
                    <a:gd name="T73" fmla="*/ 571 h 42"/>
                    <a:gd name="T74" fmla="*/ 2976 w 23"/>
                    <a:gd name="T75" fmla="*/ 356 h 42"/>
                    <a:gd name="T76" fmla="*/ 2976 w 23"/>
                    <a:gd name="T77" fmla="*/ 356 h 42"/>
                    <a:gd name="T78" fmla="*/ 2976 w 23"/>
                    <a:gd name="T79" fmla="*/ 239 h 42"/>
                    <a:gd name="T80" fmla="*/ 2842 w 23"/>
                    <a:gd name="T81" fmla="*/ 0 h 42"/>
                    <a:gd name="T82" fmla="*/ 0 w 23"/>
                    <a:gd name="T83" fmla="*/ 571 h 42"/>
                    <a:gd name="T84" fmla="*/ 0 w 23"/>
                    <a:gd name="T85" fmla="*/ 571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54" name="Freeform 16"/>
                <p:cNvSpPr>
                  <a:spLocks/>
                </p:cNvSpPr>
                <p:nvPr/>
              </p:nvSpPr>
              <p:spPr bwMode="auto">
                <a:xfrm>
                  <a:off x="2096" y="1760"/>
                  <a:ext cx="390" cy="458"/>
                </a:xfrm>
                <a:custGeom>
                  <a:avLst/>
                  <a:gdLst>
                    <a:gd name="T0" fmla="*/ 8929 w 76"/>
                    <a:gd name="T1" fmla="*/ 10875 h 94"/>
                    <a:gd name="T2" fmla="*/ 10268 w 76"/>
                    <a:gd name="T3" fmla="*/ 3133 h 94"/>
                    <a:gd name="T4" fmla="*/ 6897 w 76"/>
                    <a:gd name="T5" fmla="*/ 2660 h 94"/>
                    <a:gd name="T6" fmla="*/ 7164 w 76"/>
                    <a:gd name="T7" fmla="*/ 687 h 94"/>
                    <a:gd name="T8" fmla="*/ 2160 w 76"/>
                    <a:gd name="T9" fmla="*/ 0 h 94"/>
                    <a:gd name="T10" fmla="*/ 0 w 76"/>
                    <a:gd name="T11" fmla="*/ 9711 h 94"/>
                    <a:gd name="T12" fmla="*/ 0 w 76"/>
                    <a:gd name="T13" fmla="*/ 9711 h 94"/>
                    <a:gd name="T14" fmla="*/ 8929 w 76"/>
                    <a:gd name="T15" fmla="*/ 10875 h 94"/>
                    <a:gd name="T16" fmla="*/ 8929 w 76"/>
                    <a:gd name="T17" fmla="*/ 108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55" name="Freeform 18"/>
                <p:cNvSpPr>
                  <a:spLocks/>
                </p:cNvSpPr>
                <p:nvPr/>
              </p:nvSpPr>
              <p:spPr bwMode="auto">
                <a:xfrm>
                  <a:off x="1537" y="1282"/>
                  <a:ext cx="555" cy="439"/>
                </a:xfrm>
                <a:custGeom>
                  <a:avLst/>
                  <a:gdLst>
                    <a:gd name="T0" fmla="*/ 0 w 108"/>
                    <a:gd name="T1" fmla="*/ 7780 h 90"/>
                    <a:gd name="T2" fmla="*/ 0 w 108"/>
                    <a:gd name="T3" fmla="*/ 7185 h 90"/>
                    <a:gd name="T4" fmla="*/ 134 w 108"/>
                    <a:gd name="T5" fmla="*/ 6614 h 90"/>
                    <a:gd name="T6" fmla="*/ 262 w 108"/>
                    <a:gd name="T7" fmla="*/ 5927 h 90"/>
                    <a:gd name="T8" fmla="*/ 396 w 108"/>
                    <a:gd name="T9" fmla="*/ 5687 h 90"/>
                    <a:gd name="T10" fmla="*/ 689 w 108"/>
                    <a:gd name="T11" fmla="*/ 5448 h 90"/>
                    <a:gd name="T12" fmla="*/ 689 w 108"/>
                    <a:gd name="T13" fmla="*/ 5234 h 90"/>
                    <a:gd name="T14" fmla="*/ 1346 w 108"/>
                    <a:gd name="T15" fmla="*/ 4283 h 90"/>
                    <a:gd name="T16" fmla="*/ 2163 w 108"/>
                    <a:gd name="T17" fmla="*/ 2663 h 90"/>
                    <a:gd name="T18" fmla="*/ 2718 w 108"/>
                    <a:gd name="T19" fmla="*/ 1497 h 90"/>
                    <a:gd name="T20" fmla="*/ 3248 w 108"/>
                    <a:gd name="T21" fmla="*/ 356 h 90"/>
                    <a:gd name="T22" fmla="*/ 3248 w 108"/>
                    <a:gd name="T23" fmla="*/ 0 h 90"/>
                    <a:gd name="T24" fmla="*/ 3669 w 108"/>
                    <a:gd name="T25" fmla="*/ 0 h 90"/>
                    <a:gd name="T26" fmla="*/ 4065 w 108"/>
                    <a:gd name="T27" fmla="*/ 117 h 90"/>
                    <a:gd name="T28" fmla="*/ 4198 w 108"/>
                    <a:gd name="T29" fmla="*/ 239 h 90"/>
                    <a:gd name="T30" fmla="*/ 4753 w 108"/>
                    <a:gd name="T31" fmla="*/ 571 h 90"/>
                    <a:gd name="T32" fmla="*/ 4753 w 108"/>
                    <a:gd name="T33" fmla="*/ 927 h 90"/>
                    <a:gd name="T34" fmla="*/ 4887 w 108"/>
                    <a:gd name="T35" fmla="*/ 1619 h 90"/>
                    <a:gd name="T36" fmla="*/ 5838 w 108"/>
                    <a:gd name="T37" fmla="*/ 1854 h 90"/>
                    <a:gd name="T38" fmla="*/ 6521 w 108"/>
                    <a:gd name="T39" fmla="*/ 1854 h 90"/>
                    <a:gd name="T40" fmla="*/ 7343 w 108"/>
                    <a:gd name="T41" fmla="*/ 2093 h 90"/>
                    <a:gd name="T42" fmla="*/ 8263 w 108"/>
                    <a:gd name="T43" fmla="*/ 2093 h 90"/>
                    <a:gd name="T44" fmla="*/ 8818 w 108"/>
                    <a:gd name="T45" fmla="*/ 2215 h 90"/>
                    <a:gd name="T46" fmla="*/ 9214 w 108"/>
                    <a:gd name="T47" fmla="*/ 2093 h 90"/>
                    <a:gd name="T48" fmla="*/ 9641 w 108"/>
                    <a:gd name="T49" fmla="*/ 2215 h 90"/>
                    <a:gd name="T50" fmla="*/ 10036 w 108"/>
                    <a:gd name="T51" fmla="*/ 2093 h 90"/>
                    <a:gd name="T52" fmla="*/ 10324 w 108"/>
                    <a:gd name="T53" fmla="*/ 2215 h 90"/>
                    <a:gd name="T54" fmla="*/ 10720 w 108"/>
                    <a:gd name="T55" fmla="*/ 2215 h 90"/>
                    <a:gd name="T56" fmla="*/ 14101 w 108"/>
                    <a:gd name="T57" fmla="*/ 2785 h 90"/>
                    <a:gd name="T58" fmla="*/ 14260 w 108"/>
                    <a:gd name="T59" fmla="*/ 3141 h 90"/>
                    <a:gd name="T60" fmla="*/ 14656 w 108"/>
                    <a:gd name="T61" fmla="*/ 3258 h 90"/>
                    <a:gd name="T62" fmla="*/ 13839 w 108"/>
                    <a:gd name="T63" fmla="*/ 4639 h 90"/>
                    <a:gd name="T64" fmla="*/ 13705 w 108"/>
                    <a:gd name="T65" fmla="*/ 4878 h 90"/>
                    <a:gd name="T66" fmla="*/ 13310 w 108"/>
                    <a:gd name="T67" fmla="*/ 5117 h 90"/>
                    <a:gd name="T68" fmla="*/ 12755 w 108"/>
                    <a:gd name="T69" fmla="*/ 5927 h 90"/>
                    <a:gd name="T70" fmla="*/ 13150 w 108"/>
                    <a:gd name="T71" fmla="*/ 6161 h 90"/>
                    <a:gd name="T72" fmla="*/ 13150 w 108"/>
                    <a:gd name="T73" fmla="*/ 6375 h 90"/>
                    <a:gd name="T74" fmla="*/ 13017 w 108"/>
                    <a:gd name="T75" fmla="*/ 6497 h 90"/>
                    <a:gd name="T76" fmla="*/ 12888 w 108"/>
                    <a:gd name="T77" fmla="*/ 6970 h 90"/>
                    <a:gd name="T78" fmla="*/ 7051 w 108"/>
                    <a:gd name="T79" fmla="*/ 9399 h 90"/>
                    <a:gd name="T80" fmla="*/ 134 w 108"/>
                    <a:gd name="T81" fmla="*/ 789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56" name="Freeform 21"/>
                <p:cNvSpPr>
                  <a:spLocks/>
                </p:cNvSpPr>
                <p:nvPr/>
              </p:nvSpPr>
              <p:spPr bwMode="auto">
                <a:xfrm>
                  <a:off x="1738" y="1677"/>
                  <a:ext cx="440" cy="649"/>
                </a:xfrm>
                <a:custGeom>
                  <a:avLst/>
                  <a:gdLst>
                    <a:gd name="T0" fmla="*/ 1755 w 86"/>
                    <a:gd name="T1" fmla="*/ 0 h 133"/>
                    <a:gd name="T2" fmla="*/ 0 w 86"/>
                    <a:gd name="T3" fmla="*/ 5929 h 133"/>
                    <a:gd name="T4" fmla="*/ 7511 w 86"/>
                    <a:gd name="T5" fmla="*/ 15454 h 133"/>
                    <a:gd name="T6" fmla="*/ 7511 w 86"/>
                    <a:gd name="T7" fmla="*/ 15337 h 133"/>
                    <a:gd name="T8" fmla="*/ 7511 w 86"/>
                    <a:gd name="T9" fmla="*/ 15215 h 133"/>
                    <a:gd name="T10" fmla="*/ 7644 w 86"/>
                    <a:gd name="T11" fmla="*/ 14761 h 133"/>
                    <a:gd name="T12" fmla="*/ 7644 w 86"/>
                    <a:gd name="T13" fmla="*/ 14644 h 133"/>
                    <a:gd name="T14" fmla="*/ 7644 w 86"/>
                    <a:gd name="T15" fmla="*/ 13717 h 133"/>
                    <a:gd name="T16" fmla="*/ 7644 w 86"/>
                    <a:gd name="T17" fmla="*/ 13361 h 133"/>
                    <a:gd name="T18" fmla="*/ 7644 w 86"/>
                    <a:gd name="T19" fmla="*/ 13239 h 133"/>
                    <a:gd name="T20" fmla="*/ 8038 w 86"/>
                    <a:gd name="T21" fmla="*/ 13239 h 133"/>
                    <a:gd name="T22" fmla="*/ 8299 w 86"/>
                    <a:gd name="T23" fmla="*/ 13239 h 133"/>
                    <a:gd name="T24" fmla="*/ 8427 w 86"/>
                    <a:gd name="T25" fmla="*/ 13361 h 133"/>
                    <a:gd name="T26" fmla="*/ 8427 w 86"/>
                    <a:gd name="T27" fmla="*/ 13478 h 133"/>
                    <a:gd name="T28" fmla="*/ 8560 w 86"/>
                    <a:gd name="T29" fmla="*/ 13595 h 133"/>
                    <a:gd name="T30" fmla="*/ 8846 w 86"/>
                    <a:gd name="T31" fmla="*/ 13595 h 133"/>
                    <a:gd name="T32" fmla="*/ 9107 w 86"/>
                    <a:gd name="T33" fmla="*/ 12785 h 133"/>
                    <a:gd name="T34" fmla="*/ 9373 w 86"/>
                    <a:gd name="T35" fmla="*/ 11741 h 133"/>
                    <a:gd name="T36" fmla="*/ 11517 w 86"/>
                    <a:gd name="T37" fmla="*/ 1976 h 133"/>
                    <a:gd name="T38" fmla="*/ 6569 w 86"/>
                    <a:gd name="T39" fmla="*/ 1049 h 133"/>
                    <a:gd name="T40" fmla="*/ 1755 w 86"/>
                    <a:gd name="T41" fmla="*/ 0 h 133"/>
                    <a:gd name="T42" fmla="*/ 1755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57" name="Freeform 22"/>
                <p:cNvSpPr>
                  <a:spLocks/>
                </p:cNvSpPr>
                <p:nvPr/>
              </p:nvSpPr>
              <p:spPr bwMode="auto">
                <a:xfrm>
                  <a:off x="1968" y="2170"/>
                  <a:ext cx="467" cy="517"/>
                </a:xfrm>
                <a:custGeom>
                  <a:avLst/>
                  <a:gdLst>
                    <a:gd name="T0" fmla="*/ 10536 w 91"/>
                    <a:gd name="T1" fmla="*/ 12301 h 106"/>
                    <a:gd name="T2" fmla="*/ 12301 w 91"/>
                    <a:gd name="T3" fmla="*/ 1166 h 106"/>
                    <a:gd name="T4" fmla="*/ 3372 w 91"/>
                    <a:gd name="T5" fmla="*/ 0 h 106"/>
                    <a:gd name="T6" fmla="*/ 3372 w 91"/>
                    <a:gd name="T7" fmla="*/ 0 h 106"/>
                    <a:gd name="T8" fmla="*/ 3110 w 91"/>
                    <a:gd name="T9" fmla="*/ 1049 h 106"/>
                    <a:gd name="T10" fmla="*/ 2843 w 91"/>
                    <a:gd name="T11" fmla="*/ 1853 h 106"/>
                    <a:gd name="T12" fmla="*/ 2581 w 91"/>
                    <a:gd name="T13" fmla="*/ 1853 h 106"/>
                    <a:gd name="T14" fmla="*/ 2422 w 91"/>
                    <a:gd name="T15" fmla="*/ 1736 h 106"/>
                    <a:gd name="T16" fmla="*/ 2422 w 91"/>
                    <a:gd name="T17" fmla="*/ 1619 h 106"/>
                    <a:gd name="T18" fmla="*/ 2289 w 91"/>
                    <a:gd name="T19" fmla="*/ 1497 h 106"/>
                    <a:gd name="T20" fmla="*/ 2027 w 91"/>
                    <a:gd name="T21" fmla="*/ 1497 h 106"/>
                    <a:gd name="T22" fmla="*/ 1632 w 91"/>
                    <a:gd name="T23" fmla="*/ 1497 h 106"/>
                    <a:gd name="T24" fmla="*/ 1632 w 91"/>
                    <a:gd name="T25" fmla="*/ 1619 h 106"/>
                    <a:gd name="T26" fmla="*/ 1632 w 91"/>
                    <a:gd name="T27" fmla="*/ 1975 h 106"/>
                    <a:gd name="T28" fmla="*/ 1632 w 91"/>
                    <a:gd name="T29" fmla="*/ 2902 h 106"/>
                    <a:gd name="T30" fmla="*/ 1632 w 91"/>
                    <a:gd name="T31" fmla="*/ 3019 h 106"/>
                    <a:gd name="T32" fmla="*/ 1473 w 91"/>
                    <a:gd name="T33" fmla="*/ 3473 h 106"/>
                    <a:gd name="T34" fmla="*/ 1473 w 91"/>
                    <a:gd name="T35" fmla="*/ 3590 h 106"/>
                    <a:gd name="T36" fmla="*/ 1473 w 91"/>
                    <a:gd name="T37" fmla="*/ 3712 h 106"/>
                    <a:gd name="T38" fmla="*/ 1473 w 91"/>
                    <a:gd name="T39" fmla="*/ 3951 h 106"/>
                    <a:gd name="T40" fmla="*/ 1473 w 91"/>
                    <a:gd name="T41" fmla="*/ 4068 h 106"/>
                    <a:gd name="T42" fmla="*/ 1473 w 91"/>
                    <a:gd name="T43" fmla="*/ 4185 h 106"/>
                    <a:gd name="T44" fmla="*/ 1632 w 91"/>
                    <a:gd name="T45" fmla="*/ 4399 h 106"/>
                    <a:gd name="T46" fmla="*/ 1632 w 91"/>
                    <a:gd name="T47" fmla="*/ 4521 h 106"/>
                    <a:gd name="T48" fmla="*/ 1632 w 91"/>
                    <a:gd name="T49" fmla="*/ 4755 h 106"/>
                    <a:gd name="T50" fmla="*/ 1765 w 91"/>
                    <a:gd name="T51" fmla="*/ 4994 h 106"/>
                    <a:gd name="T52" fmla="*/ 1765 w 91"/>
                    <a:gd name="T53" fmla="*/ 4994 h 106"/>
                    <a:gd name="T54" fmla="*/ 1894 w 91"/>
                    <a:gd name="T55" fmla="*/ 5116 h 106"/>
                    <a:gd name="T56" fmla="*/ 2027 w 91"/>
                    <a:gd name="T57" fmla="*/ 5331 h 106"/>
                    <a:gd name="T58" fmla="*/ 1894 w 91"/>
                    <a:gd name="T59" fmla="*/ 5331 h 106"/>
                    <a:gd name="T60" fmla="*/ 1894 w 91"/>
                    <a:gd name="T61" fmla="*/ 5331 h 106"/>
                    <a:gd name="T62" fmla="*/ 1632 w 91"/>
                    <a:gd name="T63" fmla="*/ 5448 h 106"/>
                    <a:gd name="T64" fmla="*/ 1345 w 91"/>
                    <a:gd name="T65" fmla="*/ 5565 h 106"/>
                    <a:gd name="T66" fmla="*/ 1211 w 91"/>
                    <a:gd name="T67" fmla="*/ 5804 h 106"/>
                    <a:gd name="T68" fmla="*/ 949 w 91"/>
                    <a:gd name="T69" fmla="*/ 6375 h 106"/>
                    <a:gd name="T70" fmla="*/ 683 w 91"/>
                    <a:gd name="T71" fmla="*/ 6731 h 106"/>
                    <a:gd name="T72" fmla="*/ 395 w 91"/>
                    <a:gd name="T73" fmla="*/ 6731 h 106"/>
                    <a:gd name="T74" fmla="*/ 395 w 91"/>
                    <a:gd name="T75" fmla="*/ 6853 h 106"/>
                    <a:gd name="T76" fmla="*/ 554 w 91"/>
                    <a:gd name="T77" fmla="*/ 6970 h 106"/>
                    <a:gd name="T78" fmla="*/ 395 w 91"/>
                    <a:gd name="T79" fmla="*/ 7087 h 106"/>
                    <a:gd name="T80" fmla="*/ 395 w 91"/>
                    <a:gd name="T81" fmla="*/ 7301 h 106"/>
                    <a:gd name="T82" fmla="*/ 395 w 91"/>
                    <a:gd name="T83" fmla="*/ 7423 h 106"/>
                    <a:gd name="T84" fmla="*/ 683 w 91"/>
                    <a:gd name="T85" fmla="*/ 7662 h 106"/>
                    <a:gd name="T86" fmla="*/ 816 w 91"/>
                    <a:gd name="T87" fmla="*/ 7779 h 106"/>
                    <a:gd name="T88" fmla="*/ 683 w 91"/>
                    <a:gd name="T89" fmla="*/ 7779 h 106"/>
                    <a:gd name="T90" fmla="*/ 683 w 91"/>
                    <a:gd name="T91" fmla="*/ 8018 h 106"/>
                    <a:gd name="T92" fmla="*/ 554 w 91"/>
                    <a:gd name="T93" fmla="*/ 8111 h 106"/>
                    <a:gd name="T94" fmla="*/ 395 w 91"/>
                    <a:gd name="T95" fmla="*/ 8111 h 106"/>
                    <a:gd name="T96" fmla="*/ 133 w 91"/>
                    <a:gd name="T97" fmla="*/ 8018 h 106"/>
                    <a:gd name="T98" fmla="*/ 0 w 91"/>
                    <a:gd name="T99" fmla="*/ 8467 h 106"/>
                    <a:gd name="T100" fmla="*/ 6610 w 91"/>
                    <a:gd name="T101" fmla="*/ 11823 h 106"/>
                    <a:gd name="T102" fmla="*/ 10536 w 91"/>
                    <a:gd name="T103" fmla="*/ 12301 h 106"/>
                    <a:gd name="T104" fmla="*/ 10536 w 91"/>
                    <a:gd name="T105" fmla="*/ 12301 h 106"/>
                    <a:gd name="T106" fmla="*/ 10536 w 91"/>
                    <a:gd name="T107" fmla="*/ 12301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58" name="Freeform 23"/>
                <p:cNvSpPr>
                  <a:spLocks/>
                </p:cNvSpPr>
                <p:nvPr/>
              </p:nvSpPr>
              <p:spPr bwMode="auto">
                <a:xfrm>
                  <a:off x="3265" y="1248"/>
                  <a:ext cx="456" cy="487"/>
                </a:xfrm>
                <a:custGeom>
                  <a:avLst/>
                  <a:gdLst>
                    <a:gd name="T0" fmla="*/ 1076 w 89"/>
                    <a:gd name="T1" fmla="*/ 7967 h 100"/>
                    <a:gd name="T2" fmla="*/ 523 w 89"/>
                    <a:gd name="T3" fmla="*/ 7398 h 100"/>
                    <a:gd name="T4" fmla="*/ 943 w 89"/>
                    <a:gd name="T5" fmla="*/ 6925 h 100"/>
                    <a:gd name="T6" fmla="*/ 943 w 89"/>
                    <a:gd name="T7" fmla="*/ 6477 h 100"/>
                    <a:gd name="T8" fmla="*/ 681 w 89"/>
                    <a:gd name="T9" fmla="*/ 5430 h 100"/>
                    <a:gd name="T10" fmla="*/ 681 w 89"/>
                    <a:gd name="T11" fmla="*/ 4958 h 100"/>
                    <a:gd name="T12" fmla="*/ 523 w 89"/>
                    <a:gd name="T13" fmla="*/ 3818 h 100"/>
                    <a:gd name="T14" fmla="*/ 261 w 89"/>
                    <a:gd name="T15" fmla="*/ 3010 h 100"/>
                    <a:gd name="T16" fmla="*/ 0 w 89"/>
                    <a:gd name="T17" fmla="*/ 1851 h 100"/>
                    <a:gd name="T18" fmla="*/ 133 w 89"/>
                    <a:gd name="T19" fmla="*/ 1373 h 100"/>
                    <a:gd name="T20" fmla="*/ 0 w 89"/>
                    <a:gd name="T21" fmla="*/ 808 h 100"/>
                    <a:gd name="T22" fmla="*/ 3100 w 89"/>
                    <a:gd name="T23" fmla="*/ 356 h 100"/>
                    <a:gd name="T24" fmla="*/ 3361 w 89"/>
                    <a:gd name="T25" fmla="*/ 117 h 100"/>
                    <a:gd name="T26" fmla="*/ 3756 w 89"/>
                    <a:gd name="T27" fmla="*/ 570 h 100"/>
                    <a:gd name="T28" fmla="*/ 3756 w 89"/>
                    <a:gd name="T29" fmla="*/ 1164 h 100"/>
                    <a:gd name="T30" fmla="*/ 4304 w 89"/>
                    <a:gd name="T31" fmla="*/ 1373 h 100"/>
                    <a:gd name="T32" fmla="*/ 4570 w 89"/>
                    <a:gd name="T33" fmla="*/ 1495 h 100"/>
                    <a:gd name="T34" fmla="*/ 5118 w 89"/>
                    <a:gd name="T35" fmla="*/ 1495 h 100"/>
                    <a:gd name="T36" fmla="*/ 5252 w 89"/>
                    <a:gd name="T37" fmla="*/ 1612 h 100"/>
                    <a:gd name="T38" fmla="*/ 5774 w 89"/>
                    <a:gd name="T39" fmla="*/ 1495 h 100"/>
                    <a:gd name="T40" fmla="*/ 6850 w 89"/>
                    <a:gd name="T41" fmla="*/ 1612 h 100"/>
                    <a:gd name="T42" fmla="*/ 6983 w 89"/>
                    <a:gd name="T43" fmla="*/ 1734 h 100"/>
                    <a:gd name="T44" fmla="*/ 7142 w 89"/>
                    <a:gd name="T45" fmla="*/ 1734 h 100"/>
                    <a:gd name="T46" fmla="*/ 7270 w 89"/>
                    <a:gd name="T47" fmla="*/ 2089 h 100"/>
                    <a:gd name="T48" fmla="*/ 7665 w 89"/>
                    <a:gd name="T49" fmla="*/ 1967 h 100"/>
                    <a:gd name="T50" fmla="*/ 7926 w 89"/>
                    <a:gd name="T51" fmla="*/ 1967 h 100"/>
                    <a:gd name="T52" fmla="*/ 8346 w 89"/>
                    <a:gd name="T53" fmla="*/ 2206 h 100"/>
                    <a:gd name="T54" fmla="*/ 8613 w 89"/>
                    <a:gd name="T55" fmla="*/ 2420 h 100"/>
                    <a:gd name="T56" fmla="*/ 9135 w 89"/>
                    <a:gd name="T57" fmla="*/ 2420 h 100"/>
                    <a:gd name="T58" fmla="*/ 9817 w 89"/>
                    <a:gd name="T59" fmla="*/ 2089 h 100"/>
                    <a:gd name="T60" fmla="*/ 10893 w 89"/>
                    <a:gd name="T61" fmla="*/ 2299 h 100"/>
                    <a:gd name="T62" fmla="*/ 11159 w 89"/>
                    <a:gd name="T63" fmla="*/ 2299 h 100"/>
                    <a:gd name="T64" fmla="*/ 11579 w 89"/>
                    <a:gd name="T65" fmla="*/ 2420 h 100"/>
                    <a:gd name="T66" fmla="*/ 11707 w 89"/>
                    <a:gd name="T67" fmla="*/ 2537 h 100"/>
                    <a:gd name="T68" fmla="*/ 10893 w 89"/>
                    <a:gd name="T69" fmla="*/ 2893 h 100"/>
                    <a:gd name="T70" fmla="*/ 10498 w 89"/>
                    <a:gd name="T71" fmla="*/ 3224 h 100"/>
                    <a:gd name="T72" fmla="*/ 9817 w 89"/>
                    <a:gd name="T73" fmla="*/ 3463 h 100"/>
                    <a:gd name="T74" fmla="*/ 7926 w 89"/>
                    <a:gd name="T75" fmla="*/ 5075 h 100"/>
                    <a:gd name="T76" fmla="*/ 7665 w 89"/>
                    <a:gd name="T77" fmla="*/ 5313 h 100"/>
                    <a:gd name="T78" fmla="*/ 7665 w 89"/>
                    <a:gd name="T79" fmla="*/ 6477 h 100"/>
                    <a:gd name="T80" fmla="*/ 6983 w 89"/>
                    <a:gd name="T81" fmla="*/ 6808 h 100"/>
                    <a:gd name="T82" fmla="*/ 6983 w 89"/>
                    <a:gd name="T83" fmla="*/ 7042 h 100"/>
                    <a:gd name="T84" fmla="*/ 6983 w 89"/>
                    <a:gd name="T85" fmla="*/ 7519 h 100"/>
                    <a:gd name="T86" fmla="*/ 7142 w 89"/>
                    <a:gd name="T87" fmla="*/ 7967 h 100"/>
                    <a:gd name="T88" fmla="*/ 6983 w 89"/>
                    <a:gd name="T89" fmla="*/ 8445 h 100"/>
                    <a:gd name="T90" fmla="*/ 7142 w 89"/>
                    <a:gd name="T91" fmla="*/ 9131 h 100"/>
                    <a:gd name="T92" fmla="*/ 7404 w 89"/>
                    <a:gd name="T93" fmla="*/ 9248 h 100"/>
                    <a:gd name="T94" fmla="*/ 7798 w 89"/>
                    <a:gd name="T95" fmla="*/ 9346 h 100"/>
                    <a:gd name="T96" fmla="*/ 7926 w 89"/>
                    <a:gd name="T97" fmla="*/ 9579 h 100"/>
                    <a:gd name="T98" fmla="*/ 8613 w 89"/>
                    <a:gd name="T99" fmla="*/ 10057 h 100"/>
                    <a:gd name="T100" fmla="*/ 9689 w 89"/>
                    <a:gd name="T101" fmla="*/ 10626 h 100"/>
                    <a:gd name="T102" fmla="*/ 9689 w 89"/>
                    <a:gd name="T103" fmla="*/ 10982 h 100"/>
                    <a:gd name="T104" fmla="*/ 1076 w 89"/>
                    <a:gd name="T105" fmla="*/ 1155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59" name="Freeform 24"/>
                <p:cNvSpPr>
                  <a:spLocks/>
                </p:cNvSpPr>
                <p:nvPr/>
              </p:nvSpPr>
              <p:spPr bwMode="auto">
                <a:xfrm>
                  <a:off x="3634"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60" name="Freeform 26"/>
                <p:cNvSpPr>
                  <a:spLocks/>
                </p:cNvSpPr>
                <p:nvPr/>
              </p:nvSpPr>
              <p:spPr bwMode="auto">
                <a:xfrm>
                  <a:off x="4244" y="1896"/>
                  <a:ext cx="314" cy="293"/>
                </a:xfrm>
                <a:custGeom>
                  <a:avLst/>
                  <a:gdLst>
                    <a:gd name="T0" fmla="*/ 2728 w 61"/>
                    <a:gd name="T1" fmla="*/ 0 h 60"/>
                    <a:gd name="T2" fmla="*/ 2728 w 61"/>
                    <a:gd name="T3" fmla="*/ 356 h 60"/>
                    <a:gd name="T4" fmla="*/ 2862 w 61"/>
                    <a:gd name="T5" fmla="*/ 571 h 60"/>
                    <a:gd name="T6" fmla="*/ 2594 w 61"/>
                    <a:gd name="T7" fmla="*/ 1504 h 60"/>
                    <a:gd name="T8" fmla="*/ 2594 w 61"/>
                    <a:gd name="T9" fmla="*/ 1738 h 60"/>
                    <a:gd name="T10" fmla="*/ 2466 w 61"/>
                    <a:gd name="T11" fmla="*/ 2217 h 60"/>
                    <a:gd name="T12" fmla="*/ 2038 w 61"/>
                    <a:gd name="T13" fmla="*/ 2554 h 60"/>
                    <a:gd name="T14" fmla="*/ 1776 w 61"/>
                    <a:gd name="T15" fmla="*/ 2671 h 60"/>
                    <a:gd name="T16" fmla="*/ 1508 w 61"/>
                    <a:gd name="T17" fmla="*/ 2788 h 60"/>
                    <a:gd name="T18" fmla="*/ 1354 w 61"/>
                    <a:gd name="T19" fmla="*/ 3028 h 60"/>
                    <a:gd name="T20" fmla="*/ 1220 w 61"/>
                    <a:gd name="T21" fmla="*/ 3506 h 60"/>
                    <a:gd name="T22" fmla="*/ 824 w 61"/>
                    <a:gd name="T23" fmla="*/ 3506 h 60"/>
                    <a:gd name="T24" fmla="*/ 556 w 61"/>
                    <a:gd name="T25" fmla="*/ 3960 h 60"/>
                    <a:gd name="T26" fmla="*/ 556 w 61"/>
                    <a:gd name="T27" fmla="*/ 4434 h 60"/>
                    <a:gd name="T28" fmla="*/ 263 w 61"/>
                    <a:gd name="T29" fmla="*/ 4771 h 60"/>
                    <a:gd name="T30" fmla="*/ 0 w 61"/>
                    <a:gd name="T31" fmla="*/ 5010 h 60"/>
                    <a:gd name="T32" fmla="*/ 0 w 61"/>
                    <a:gd name="T33" fmla="*/ 5367 h 60"/>
                    <a:gd name="T34" fmla="*/ 396 w 61"/>
                    <a:gd name="T35" fmla="*/ 5938 h 60"/>
                    <a:gd name="T36" fmla="*/ 824 w 61"/>
                    <a:gd name="T37" fmla="*/ 6295 h 60"/>
                    <a:gd name="T38" fmla="*/ 1086 w 61"/>
                    <a:gd name="T39" fmla="*/ 6295 h 60"/>
                    <a:gd name="T40" fmla="*/ 1086 w 61"/>
                    <a:gd name="T41" fmla="*/ 6417 h 60"/>
                    <a:gd name="T42" fmla="*/ 1354 w 61"/>
                    <a:gd name="T43" fmla="*/ 6417 h 60"/>
                    <a:gd name="T44" fmla="*/ 1354 w 61"/>
                    <a:gd name="T45" fmla="*/ 6632 h 60"/>
                    <a:gd name="T46" fmla="*/ 2038 w 61"/>
                    <a:gd name="T47" fmla="*/ 6988 h 60"/>
                    <a:gd name="T48" fmla="*/ 2466 w 61"/>
                    <a:gd name="T49" fmla="*/ 6866 h 60"/>
                    <a:gd name="T50" fmla="*/ 2594 w 61"/>
                    <a:gd name="T51" fmla="*/ 6632 h 60"/>
                    <a:gd name="T52" fmla="*/ 2862 w 61"/>
                    <a:gd name="T53" fmla="*/ 6866 h 60"/>
                    <a:gd name="T54" fmla="*/ 3418 w 61"/>
                    <a:gd name="T55" fmla="*/ 6632 h 60"/>
                    <a:gd name="T56" fmla="*/ 3552 w 61"/>
                    <a:gd name="T57" fmla="*/ 6417 h 60"/>
                    <a:gd name="T58" fmla="*/ 4082 w 61"/>
                    <a:gd name="T59" fmla="*/ 6177 h 60"/>
                    <a:gd name="T60" fmla="*/ 4504 w 61"/>
                    <a:gd name="T61" fmla="*/ 5938 h 60"/>
                    <a:gd name="T62" fmla="*/ 4504 w 61"/>
                    <a:gd name="T63" fmla="*/ 5582 h 60"/>
                    <a:gd name="T64" fmla="*/ 5194 w 61"/>
                    <a:gd name="T65" fmla="*/ 3721 h 60"/>
                    <a:gd name="T66" fmla="*/ 5456 w 61"/>
                    <a:gd name="T67" fmla="*/ 3838 h 60"/>
                    <a:gd name="T68" fmla="*/ 5590 w 61"/>
                    <a:gd name="T69" fmla="*/ 4078 h 60"/>
                    <a:gd name="T70" fmla="*/ 5987 w 61"/>
                    <a:gd name="T71" fmla="*/ 3721 h 60"/>
                    <a:gd name="T72" fmla="*/ 6280 w 61"/>
                    <a:gd name="T73" fmla="*/ 3150 h 60"/>
                    <a:gd name="T74" fmla="*/ 6676 w 61"/>
                    <a:gd name="T75" fmla="*/ 2910 h 60"/>
                    <a:gd name="T76" fmla="*/ 6970 w 61"/>
                    <a:gd name="T77" fmla="*/ 2671 h 60"/>
                    <a:gd name="T78" fmla="*/ 7104 w 61"/>
                    <a:gd name="T79" fmla="*/ 2339 h 60"/>
                    <a:gd name="T80" fmla="*/ 7104 w 61"/>
                    <a:gd name="T81" fmla="*/ 2217 h 60"/>
                    <a:gd name="T82" fmla="*/ 7104 w 61"/>
                    <a:gd name="T83" fmla="*/ 1738 h 60"/>
                    <a:gd name="T84" fmla="*/ 8056 w 61"/>
                    <a:gd name="T85" fmla="*/ 2217 h 60"/>
                    <a:gd name="T86" fmla="*/ 8190 w 61"/>
                    <a:gd name="T87" fmla="*/ 2217 h 60"/>
                    <a:gd name="T88" fmla="*/ 8056 w 61"/>
                    <a:gd name="T89" fmla="*/ 1504 h 60"/>
                    <a:gd name="T90" fmla="*/ 7922 w 61"/>
                    <a:gd name="T91" fmla="*/ 1289 h 60"/>
                    <a:gd name="T92" fmla="*/ 7629 w 61"/>
                    <a:gd name="T93" fmla="*/ 1289 h 60"/>
                    <a:gd name="T94" fmla="*/ 6970 w 61"/>
                    <a:gd name="T95" fmla="*/ 1406 h 60"/>
                    <a:gd name="T96" fmla="*/ 6676 w 61"/>
                    <a:gd name="T97" fmla="*/ 1621 h 60"/>
                    <a:gd name="T98" fmla="*/ 6280 w 61"/>
                    <a:gd name="T99" fmla="*/ 1504 h 60"/>
                    <a:gd name="T100" fmla="*/ 6146 w 61"/>
                    <a:gd name="T101" fmla="*/ 1738 h 60"/>
                    <a:gd name="T102" fmla="*/ 5724 w 61"/>
                    <a:gd name="T103" fmla="*/ 1978 h 60"/>
                    <a:gd name="T104" fmla="*/ 5328 w 61"/>
                    <a:gd name="T105" fmla="*/ 2339 h 60"/>
                    <a:gd name="T106" fmla="*/ 4900 w 61"/>
                    <a:gd name="T107" fmla="*/ 1504 h 60"/>
                    <a:gd name="T108" fmla="*/ 2862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61" name="Freeform 27"/>
                <p:cNvSpPr>
                  <a:spLocks/>
                </p:cNvSpPr>
                <p:nvPr/>
              </p:nvSpPr>
              <p:spPr bwMode="auto">
                <a:xfrm>
                  <a:off x="3475" y="2604"/>
                  <a:ext cx="394" cy="322"/>
                </a:xfrm>
                <a:custGeom>
                  <a:avLst/>
                  <a:gdLst>
                    <a:gd name="T0" fmla="*/ 5501 w 77"/>
                    <a:gd name="T1" fmla="*/ 117 h 66"/>
                    <a:gd name="T2" fmla="*/ 5890 w 77"/>
                    <a:gd name="T3" fmla="*/ 1166 h 66"/>
                    <a:gd name="T4" fmla="*/ 5762 w 77"/>
                    <a:gd name="T5" fmla="*/ 1498 h 66"/>
                    <a:gd name="T6" fmla="*/ 5368 w 77"/>
                    <a:gd name="T7" fmla="*/ 2547 h 66"/>
                    <a:gd name="T8" fmla="*/ 8561 w 77"/>
                    <a:gd name="T9" fmla="*/ 3830 h 66"/>
                    <a:gd name="T10" fmla="*/ 8561 w 77"/>
                    <a:gd name="T11" fmla="*/ 4640 h 66"/>
                    <a:gd name="T12" fmla="*/ 8433 w 77"/>
                    <a:gd name="T13" fmla="*/ 5235 h 66"/>
                    <a:gd name="T14" fmla="*/ 7778 w 77"/>
                    <a:gd name="T15" fmla="*/ 5118 h 66"/>
                    <a:gd name="T16" fmla="*/ 7517 w 77"/>
                    <a:gd name="T17" fmla="*/ 5689 h 66"/>
                    <a:gd name="T18" fmla="*/ 8300 w 77"/>
                    <a:gd name="T19" fmla="*/ 5572 h 66"/>
                    <a:gd name="T20" fmla="*/ 8852 w 77"/>
                    <a:gd name="T21" fmla="*/ 5450 h 66"/>
                    <a:gd name="T22" fmla="*/ 8561 w 77"/>
                    <a:gd name="T23" fmla="*/ 5689 h 66"/>
                    <a:gd name="T24" fmla="*/ 8852 w 77"/>
                    <a:gd name="T25" fmla="*/ 5928 h 66"/>
                    <a:gd name="T26" fmla="*/ 9502 w 77"/>
                    <a:gd name="T27" fmla="*/ 5450 h 66"/>
                    <a:gd name="T28" fmla="*/ 9922 w 77"/>
                    <a:gd name="T29" fmla="*/ 5572 h 66"/>
                    <a:gd name="T30" fmla="*/ 9794 w 77"/>
                    <a:gd name="T31" fmla="*/ 5928 h 66"/>
                    <a:gd name="T32" fmla="*/ 9113 w 77"/>
                    <a:gd name="T33" fmla="*/ 6499 h 66"/>
                    <a:gd name="T34" fmla="*/ 9502 w 77"/>
                    <a:gd name="T35" fmla="*/ 6972 h 66"/>
                    <a:gd name="T36" fmla="*/ 10316 w 77"/>
                    <a:gd name="T37" fmla="*/ 7547 h 66"/>
                    <a:gd name="T38" fmla="*/ 9502 w 77"/>
                    <a:gd name="T39" fmla="*/ 7308 h 66"/>
                    <a:gd name="T40" fmla="*/ 8561 w 77"/>
                    <a:gd name="T41" fmla="*/ 6855 h 66"/>
                    <a:gd name="T42" fmla="*/ 8167 w 77"/>
                    <a:gd name="T43" fmla="*/ 7186 h 66"/>
                    <a:gd name="T44" fmla="*/ 8039 w 77"/>
                    <a:gd name="T45" fmla="*/ 7547 h 66"/>
                    <a:gd name="T46" fmla="*/ 7645 w 77"/>
                    <a:gd name="T47" fmla="*/ 7308 h 66"/>
                    <a:gd name="T48" fmla="*/ 7225 w 77"/>
                    <a:gd name="T49" fmla="*/ 7308 h 66"/>
                    <a:gd name="T50" fmla="*/ 6570 w 77"/>
                    <a:gd name="T51" fmla="*/ 7426 h 66"/>
                    <a:gd name="T52" fmla="*/ 5501 w 77"/>
                    <a:gd name="T53" fmla="*/ 6855 h 66"/>
                    <a:gd name="T54" fmla="*/ 5081 w 77"/>
                    <a:gd name="T55" fmla="*/ 6616 h 66"/>
                    <a:gd name="T56" fmla="*/ 4948 w 77"/>
                    <a:gd name="T57" fmla="*/ 6499 h 66"/>
                    <a:gd name="T58" fmla="*/ 4554 w 77"/>
                    <a:gd name="T59" fmla="*/ 6381 h 66"/>
                    <a:gd name="T60" fmla="*/ 4426 w 77"/>
                    <a:gd name="T61" fmla="*/ 6259 h 66"/>
                    <a:gd name="T62" fmla="*/ 4165 w 77"/>
                    <a:gd name="T63" fmla="*/ 6738 h 66"/>
                    <a:gd name="T64" fmla="*/ 2016 w 77"/>
                    <a:gd name="T65" fmla="*/ 6499 h 66"/>
                    <a:gd name="T66" fmla="*/ 522 w 77"/>
                    <a:gd name="T67" fmla="*/ 6381 h 66"/>
                    <a:gd name="T68" fmla="*/ 681 w 77"/>
                    <a:gd name="T69" fmla="*/ 6167 h 66"/>
                    <a:gd name="T70" fmla="*/ 814 w 77"/>
                    <a:gd name="T71" fmla="*/ 5333 h 66"/>
                    <a:gd name="T72" fmla="*/ 814 w 77"/>
                    <a:gd name="T73" fmla="*/ 4879 h 66"/>
                    <a:gd name="T74" fmla="*/ 1202 w 77"/>
                    <a:gd name="T75" fmla="*/ 4308 h 66"/>
                    <a:gd name="T76" fmla="*/ 942 w 77"/>
                    <a:gd name="T77" fmla="*/ 3474 h 66"/>
                    <a:gd name="T78" fmla="*/ 814 w 77"/>
                    <a:gd name="T79" fmla="*/ 3259 h 66"/>
                    <a:gd name="T80" fmla="*/ 522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62" name="Freeform 28" descr="20%"/>
                <p:cNvSpPr>
                  <a:spLocks/>
                </p:cNvSpPr>
                <p:nvPr/>
              </p:nvSpPr>
              <p:spPr bwMode="auto">
                <a:xfrm>
                  <a:off x="3665"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63" name="Freeform 29"/>
                <p:cNvSpPr>
                  <a:spLocks/>
                </p:cNvSpPr>
                <p:nvPr/>
              </p:nvSpPr>
              <p:spPr bwMode="auto">
                <a:xfrm>
                  <a:off x="4333" y="1721"/>
                  <a:ext cx="403" cy="249"/>
                </a:xfrm>
                <a:custGeom>
                  <a:avLst/>
                  <a:gdLst>
                    <a:gd name="T0" fmla="*/ 2525 w 79"/>
                    <a:gd name="T1" fmla="*/ 5698 h 51"/>
                    <a:gd name="T2" fmla="*/ 7310 w 79"/>
                    <a:gd name="T3" fmla="*/ 4887 h 51"/>
                    <a:gd name="T4" fmla="*/ 8769 w 79"/>
                    <a:gd name="T5" fmla="*/ 4648 h 51"/>
                    <a:gd name="T6" fmla="*/ 8902 w 79"/>
                    <a:gd name="T7" fmla="*/ 4648 h 51"/>
                    <a:gd name="T8" fmla="*/ 8902 w 79"/>
                    <a:gd name="T9" fmla="*/ 4531 h 51"/>
                    <a:gd name="T10" fmla="*/ 8902 w 79"/>
                    <a:gd name="T11" fmla="*/ 4433 h 51"/>
                    <a:gd name="T12" fmla="*/ 9029 w 79"/>
                    <a:gd name="T13" fmla="*/ 4316 h 51"/>
                    <a:gd name="T14" fmla="*/ 9289 w 79"/>
                    <a:gd name="T15" fmla="*/ 4316 h 51"/>
                    <a:gd name="T16" fmla="*/ 9422 w 79"/>
                    <a:gd name="T17" fmla="*/ 4316 h 51"/>
                    <a:gd name="T18" fmla="*/ 9810 w 79"/>
                    <a:gd name="T19" fmla="*/ 4077 h 51"/>
                    <a:gd name="T20" fmla="*/ 9810 w 79"/>
                    <a:gd name="T21" fmla="*/ 3838 h 51"/>
                    <a:gd name="T22" fmla="*/ 10228 w 79"/>
                    <a:gd name="T23" fmla="*/ 3598 h 51"/>
                    <a:gd name="T24" fmla="*/ 10488 w 79"/>
                    <a:gd name="T25" fmla="*/ 3481 h 51"/>
                    <a:gd name="T26" fmla="*/ 10488 w 79"/>
                    <a:gd name="T27" fmla="*/ 3383 h 51"/>
                    <a:gd name="T28" fmla="*/ 10228 w 79"/>
                    <a:gd name="T29" fmla="*/ 3266 h 51"/>
                    <a:gd name="T30" fmla="*/ 10095 w 79"/>
                    <a:gd name="T31" fmla="*/ 3144 h 51"/>
                    <a:gd name="T32" fmla="*/ 9968 w 79"/>
                    <a:gd name="T33" fmla="*/ 3144 h 51"/>
                    <a:gd name="T34" fmla="*/ 9968 w 79"/>
                    <a:gd name="T35" fmla="*/ 3027 h 51"/>
                    <a:gd name="T36" fmla="*/ 9682 w 79"/>
                    <a:gd name="T37" fmla="*/ 3027 h 51"/>
                    <a:gd name="T38" fmla="*/ 9682 w 79"/>
                    <a:gd name="T39" fmla="*/ 2788 h 51"/>
                    <a:gd name="T40" fmla="*/ 9422 w 79"/>
                    <a:gd name="T41" fmla="*/ 2788 h 51"/>
                    <a:gd name="T42" fmla="*/ 9422 w 79"/>
                    <a:gd name="T43" fmla="*/ 2671 h 51"/>
                    <a:gd name="T44" fmla="*/ 9422 w 79"/>
                    <a:gd name="T45" fmla="*/ 2334 h 51"/>
                    <a:gd name="T46" fmla="*/ 9550 w 79"/>
                    <a:gd name="T47" fmla="*/ 2334 h 51"/>
                    <a:gd name="T48" fmla="*/ 9422 w 79"/>
                    <a:gd name="T49" fmla="*/ 2099 h 51"/>
                    <a:gd name="T50" fmla="*/ 9289 w 79"/>
                    <a:gd name="T51" fmla="*/ 1977 h 51"/>
                    <a:gd name="T52" fmla="*/ 9289 w 79"/>
                    <a:gd name="T53" fmla="*/ 1977 h 51"/>
                    <a:gd name="T54" fmla="*/ 9422 w 79"/>
                    <a:gd name="T55" fmla="*/ 1860 h 51"/>
                    <a:gd name="T56" fmla="*/ 9550 w 79"/>
                    <a:gd name="T57" fmla="*/ 1738 h 51"/>
                    <a:gd name="T58" fmla="*/ 9682 w 79"/>
                    <a:gd name="T59" fmla="*/ 1406 h 51"/>
                    <a:gd name="T60" fmla="*/ 9682 w 79"/>
                    <a:gd name="T61" fmla="*/ 1289 h 51"/>
                    <a:gd name="T62" fmla="*/ 9810 w 79"/>
                    <a:gd name="T63" fmla="*/ 1167 h 51"/>
                    <a:gd name="T64" fmla="*/ 9810 w 79"/>
                    <a:gd name="T65" fmla="*/ 1050 h 51"/>
                    <a:gd name="T66" fmla="*/ 9682 w 79"/>
                    <a:gd name="T67" fmla="*/ 1050 h 51"/>
                    <a:gd name="T68" fmla="*/ 9289 w 79"/>
                    <a:gd name="T69" fmla="*/ 928 h 51"/>
                    <a:gd name="T70" fmla="*/ 9289 w 79"/>
                    <a:gd name="T71" fmla="*/ 928 h 51"/>
                    <a:gd name="T72" fmla="*/ 9162 w 79"/>
                    <a:gd name="T73" fmla="*/ 810 h 51"/>
                    <a:gd name="T74" fmla="*/ 9162 w 79"/>
                    <a:gd name="T75" fmla="*/ 693 h 51"/>
                    <a:gd name="T76" fmla="*/ 8902 w 79"/>
                    <a:gd name="T77" fmla="*/ 356 h 51"/>
                    <a:gd name="T78" fmla="*/ 8769 w 79"/>
                    <a:gd name="T79" fmla="*/ 356 h 51"/>
                    <a:gd name="T80" fmla="*/ 8769 w 79"/>
                    <a:gd name="T81" fmla="*/ 239 h 51"/>
                    <a:gd name="T82" fmla="*/ 8642 w 79"/>
                    <a:gd name="T83" fmla="*/ 239 h 51"/>
                    <a:gd name="T84" fmla="*/ 8642 w 79"/>
                    <a:gd name="T85" fmla="*/ 239 h 51"/>
                    <a:gd name="T86" fmla="*/ 8642 w 79"/>
                    <a:gd name="T87" fmla="*/ 117 h 51"/>
                    <a:gd name="T88" fmla="*/ 8483 w 79"/>
                    <a:gd name="T89" fmla="*/ 0 h 51"/>
                    <a:gd name="T90" fmla="*/ 1199 w 79"/>
                    <a:gd name="T91" fmla="*/ 1289 h 51"/>
                    <a:gd name="T92" fmla="*/ 1066 w 79"/>
                    <a:gd name="T93" fmla="*/ 810 h 51"/>
                    <a:gd name="T94" fmla="*/ 678 w 79"/>
                    <a:gd name="T95" fmla="*/ 1167 h 51"/>
                    <a:gd name="T96" fmla="*/ 678 w 79"/>
                    <a:gd name="T97" fmla="*/ 1167 h 51"/>
                    <a:gd name="T98" fmla="*/ 520 w 79"/>
                    <a:gd name="T99" fmla="*/ 1050 h 51"/>
                    <a:gd name="T100" fmla="*/ 520 w 79"/>
                    <a:gd name="T101" fmla="*/ 1050 h 51"/>
                    <a:gd name="T102" fmla="*/ 393 w 79"/>
                    <a:gd name="T103" fmla="*/ 1289 h 51"/>
                    <a:gd name="T104" fmla="*/ 133 w 79"/>
                    <a:gd name="T105" fmla="*/ 1504 h 51"/>
                    <a:gd name="T106" fmla="*/ 0 w 79"/>
                    <a:gd name="T107" fmla="*/ 1621 h 51"/>
                    <a:gd name="T108" fmla="*/ 520 w 79"/>
                    <a:gd name="T109" fmla="*/ 4194 h 51"/>
                    <a:gd name="T110" fmla="*/ 806 w 79"/>
                    <a:gd name="T111" fmla="*/ 5937 h 51"/>
                    <a:gd name="T112" fmla="*/ 2525 w 79"/>
                    <a:gd name="T113" fmla="*/ 5698 h 51"/>
                    <a:gd name="T114" fmla="*/ 2525 w 79"/>
                    <a:gd name="T115" fmla="*/ 5698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64" name="Freeform 30"/>
                <p:cNvSpPr>
                  <a:spLocks/>
                </p:cNvSpPr>
                <p:nvPr/>
              </p:nvSpPr>
              <p:spPr bwMode="auto">
                <a:xfrm>
                  <a:off x="4198" y="1970"/>
                  <a:ext cx="523" cy="287"/>
                </a:xfrm>
                <a:custGeom>
                  <a:avLst/>
                  <a:gdLst>
                    <a:gd name="T0" fmla="*/ 4179 w 102"/>
                    <a:gd name="T1" fmla="*/ 6343 h 59"/>
                    <a:gd name="T2" fmla="*/ 3497 w 102"/>
                    <a:gd name="T3" fmla="*/ 6436 h 59"/>
                    <a:gd name="T4" fmla="*/ 2969 w 102"/>
                    <a:gd name="T5" fmla="*/ 6436 h 59"/>
                    <a:gd name="T6" fmla="*/ 682 w 102"/>
                    <a:gd name="T7" fmla="*/ 6436 h 59"/>
                    <a:gd name="T8" fmla="*/ 1210 w 102"/>
                    <a:gd name="T9" fmla="*/ 5988 h 59"/>
                    <a:gd name="T10" fmla="*/ 1343 w 102"/>
                    <a:gd name="T11" fmla="*/ 5633 h 59"/>
                    <a:gd name="T12" fmla="*/ 2548 w 102"/>
                    <a:gd name="T13" fmla="*/ 4616 h 59"/>
                    <a:gd name="T14" fmla="*/ 2841 w 102"/>
                    <a:gd name="T15" fmla="*/ 5064 h 59"/>
                    <a:gd name="T16" fmla="*/ 3630 w 102"/>
                    <a:gd name="T17" fmla="*/ 5064 h 59"/>
                    <a:gd name="T18" fmla="*/ 3917 w 102"/>
                    <a:gd name="T19" fmla="*/ 4947 h 59"/>
                    <a:gd name="T20" fmla="*/ 4574 w 102"/>
                    <a:gd name="T21" fmla="*/ 4825 h 59"/>
                    <a:gd name="T22" fmla="*/ 4866 w 102"/>
                    <a:gd name="T23" fmla="*/ 4709 h 59"/>
                    <a:gd name="T24" fmla="*/ 5650 w 102"/>
                    <a:gd name="T25" fmla="*/ 4140 h 59"/>
                    <a:gd name="T26" fmla="*/ 5943 w 102"/>
                    <a:gd name="T27" fmla="*/ 3220 h 59"/>
                    <a:gd name="T28" fmla="*/ 6599 w 102"/>
                    <a:gd name="T29" fmla="*/ 2082 h 59"/>
                    <a:gd name="T30" fmla="*/ 7019 w 102"/>
                    <a:gd name="T31" fmla="*/ 2179 h 59"/>
                    <a:gd name="T32" fmla="*/ 7414 w 102"/>
                    <a:gd name="T33" fmla="*/ 1372 h 59"/>
                    <a:gd name="T34" fmla="*/ 7968 w 102"/>
                    <a:gd name="T35" fmla="*/ 1158 h 59"/>
                    <a:gd name="T36" fmla="*/ 8230 w 102"/>
                    <a:gd name="T37" fmla="*/ 569 h 59"/>
                    <a:gd name="T38" fmla="*/ 8230 w 102"/>
                    <a:gd name="T39" fmla="*/ 117 h 59"/>
                    <a:gd name="T40" fmla="*/ 9173 w 102"/>
                    <a:gd name="T41" fmla="*/ 448 h 59"/>
                    <a:gd name="T42" fmla="*/ 9440 w 102"/>
                    <a:gd name="T43" fmla="*/ 117 h 59"/>
                    <a:gd name="T44" fmla="*/ 9834 w 102"/>
                    <a:gd name="T45" fmla="*/ 238 h 59"/>
                    <a:gd name="T46" fmla="*/ 10255 w 102"/>
                    <a:gd name="T47" fmla="*/ 448 h 59"/>
                    <a:gd name="T48" fmla="*/ 10778 w 102"/>
                    <a:gd name="T49" fmla="*/ 924 h 59"/>
                    <a:gd name="T50" fmla="*/ 10383 w 102"/>
                    <a:gd name="T51" fmla="*/ 1610 h 59"/>
                    <a:gd name="T52" fmla="*/ 10911 w 102"/>
                    <a:gd name="T53" fmla="*/ 1727 h 59"/>
                    <a:gd name="T54" fmla="*/ 11332 w 102"/>
                    <a:gd name="T55" fmla="*/ 1965 h 59"/>
                    <a:gd name="T56" fmla="*/ 11726 w 102"/>
                    <a:gd name="T57" fmla="*/ 2082 h 59"/>
                    <a:gd name="T58" fmla="*/ 12542 w 102"/>
                    <a:gd name="T59" fmla="*/ 2296 h 59"/>
                    <a:gd name="T60" fmla="*/ 12542 w 102"/>
                    <a:gd name="T61" fmla="*/ 2651 h 59"/>
                    <a:gd name="T62" fmla="*/ 12408 w 102"/>
                    <a:gd name="T63" fmla="*/ 2982 h 59"/>
                    <a:gd name="T64" fmla="*/ 12803 w 102"/>
                    <a:gd name="T65" fmla="*/ 3337 h 59"/>
                    <a:gd name="T66" fmla="*/ 12542 w 102"/>
                    <a:gd name="T67" fmla="*/ 3454 h 59"/>
                    <a:gd name="T68" fmla="*/ 12670 w 102"/>
                    <a:gd name="T69" fmla="*/ 3575 h 59"/>
                    <a:gd name="T70" fmla="*/ 12408 w 102"/>
                    <a:gd name="T71" fmla="*/ 3692 h 59"/>
                    <a:gd name="T72" fmla="*/ 12670 w 102"/>
                    <a:gd name="T73" fmla="*/ 3809 h 59"/>
                    <a:gd name="T74" fmla="*/ 12670 w 102"/>
                    <a:gd name="T75" fmla="*/ 4140 h 59"/>
                    <a:gd name="T76" fmla="*/ 12408 w 102"/>
                    <a:gd name="T77" fmla="*/ 4140 h 59"/>
                    <a:gd name="T78" fmla="*/ 12937 w 102"/>
                    <a:gd name="T79" fmla="*/ 4261 h 59"/>
                    <a:gd name="T80" fmla="*/ 13485 w 102"/>
                    <a:gd name="T81" fmla="*/ 4140 h 59"/>
                    <a:gd name="T82" fmla="*/ 13619 w 102"/>
                    <a:gd name="T83" fmla="*/ 4825 h 59"/>
                    <a:gd name="T84" fmla="*/ 13619 w 102"/>
                    <a:gd name="T85" fmla="*/ 49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65" name="Freeform 32"/>
                <p:cNvSpPr>
                  <a:spLocks/>
                </p:cNvSpPr>
                <p:nvPr/>
              </p:nvSpPr>
              <p:spPr bwMode="auto">
                <a:xfrm>
                  <a:off x="2808" y="1760"/>
                  <a:ext cx="571" cy="268"/>
                </a:xfrm>
                <a:custGeom>
                  <a:avLst/>
                  <a:gdLst>
                    <a:gd name="T0" fmla="*/ 0 w 111"/>
                    <a:gd name="T1" fmla="*/ 3942 h 55"/>
                    <a:gd name="T2" fmla="*/ 396 w 111"/>
                    <a:gd name="T3" fmla="*/ 0 h 55"/>
                    <a:gd name="T4" fmla="*/ 9789 w 111"/>
                    <a:gd name="T5" fmla="*/ 356 h 55"/>
                    <a:gd name="T6" fmla="*/ 10083 w 111"/>
                    <a:gd name="T7" fmla="*/ 687 h 55"/>
                    <a:gd name="T8" fmla="*/ 10345 w 111"/>
                    <a:gd name="T9" fmla="*/ 687 h 55"/>
                    <a:gd name="T10" fmla="*/ 10612 w 111"/>
                    <a:gd name="T11" fmla="*/ 570 h 55"/>
                    <a:gd name="T12" fmla="*/ 10746 w 111"/>
                    <a:gd name="T13" fmla="*/ 687 h 55"/>
                    <a:gd name="T14" fmla="*/ 10900 w 111"/>
                    <a:gd name="T15" fmla="*/ 1043 h 55"/>
                    <a:gd name="T16" fmla="*/ 11168 w 111"/>
                    <a:gd name="T17" fmla="*/ 1043 h 55"/>
                    <a:gd name="T18" fmla="*/ 11302 w 111"/>
                    <a:gd name="T19" fmla="*/ 1043 h 55"/>
                    <a:gd name="T20" fmla="*/ 11564 w 111"/>
                    <a:gd name="T21" fmla="*/ 809 h 55"/>
                    <a:gd name="T22" fmla="*/ 11857 w 111"/>
                    <a:gd name="T23" fmla="*/ 809 h 55"/>
                    <a:gd name="T24" fmla="*/ 12120 w 111"/>
                    <a:gd name="T25" fmla="*/ 926 h 55"/>
                    <a:gd name="T26" fmla="*/ 12809 w 111"/>
                    <a:gd name="T27" fmla="*/ 1282 h 55"/>
                    <a:gd name="T28" fmla="*/ 13205 w 111"/>
                    <a:gd name="T29" fmla="*/ 1496 h 55"/>
                    <a:gd name="T30" fmla="*/ 13205 w 111"/>
                    <a:gd name="T31" fmla="*/ 1735 h 55"/>
                    <a:gd name="T32" fmla="*/ 13467 w 111"/>
                    <a:gd name="T33" fmla="*/ 1852 h 55"/>
                    <a:gd name="T34" fmla="*/ 13467 w 111"/>
                    <a:gd name="T35" fmla="*/ 1969 h 55"/>
                    <a:gd name="T36" fmla="*/ 13339 w 111"/>
                    <a:gd name="T37" fmla="*/ 2207 h 55"/>
                    <a:gd name="T38" fmla="*/ 13467 w 111"/>
                    <a:gd name="T39" fmla="*/ 2422 h 55"/>
                    <a:gd name="T40" fmla="*/ 13601 w 111"/>
                    <a:gd name="T41" fmla="*/ 2777 h 55"/>
                    <a:gd name="T42" fmla="*/ 13761 w 111"/>
                    <a:gd name="T43" fmla="*/ 2894 h 55"/>
                    <a:gd name="T44" fmla="*/ 13761 w 111"/>
                    <a:gd name="T45" fmla="*/ 3016 h 55"/>
                    <a:gd name="T46" fmla="*/ 13761 w 111"/>
                    <a:gd name="T47" fmla="*/ 3231 h 55"/>
                    <a:gd name="T48" fmla="*/ 14023 w 111"/>
                    <a:gd name="T49" fmla="*/ 3348 h 55"/>
                    <a:gd name="T50" fmla="*/ 14157 w 111"/>
                    <a:gd name="T51" fmla="*/ 3465 h 55"/>
                    <a:gd name="T52" fmla="*/ 14023 w 111"/>
                    <a:gd name="T53" fmla="*/ 3703 h 55"/>
                    <a:gd name="T54" fmla="*/ 14023 w 111"/>
                    <a:gd name="T55" fmla="*/ 3942 h 55"/>
                    <a:gd name="T56" fmla="*/ 14290 w 111"/>
                    <a:gd name="T57" fmla="*/ 4059 h 55"/>
                    <a:gd name="T58" fmla="*/ 14290 w 111"/>
                    <a:gd name="T59" fmla="*/ 4273 h 55"/>
                    <a:gd name="T60" fmla="*/ 14157 w 111"/>
                    <a:gd name="T61" fmla="*/ 4390 h 55"/>
                    <a:gd name="T62" fmla="*/ 14290 w 111"/>
                    <a:gd name="T63" fmla="*/ 4512 h 55"/>
                    <a:gd name="T64" fmla="*/ 14424 w 111"/>
                    <a:gd name="T65" fmla="*/ 4751 h 55"/>
                    <a:gd name="T66" fmla="*/ 14290 w 111"/>
                    <a:gd name="T67" fmla="*/ 4868 h 55"/>
                    <a:gd name="T68" fmla="*/ 14424 w 111"/>
                    <a:gd name="T69" fmla="*/ 5082 h 55"/>
                    <a:gd name="T70" fmla="*/ 14424 w 111"/>
                    <a:gd name="T71" fmla="*/ 5199 h 55"/>
                    <a:gd name="T72" fmla="*/ 14553 w 111"/>
                    <a:gd name="T73" fmla="*/ 5316 h 55"/>
                    <a:gd name="T74" fmla="*/ 14712 w 111"/>
                    <a:gd name="T75" fmla="*/ 5555 h 55"/>
                    <a:gd name="T76" fmla="*/ 14846 w 111"/>
                    <a:gd name="T77" fmla="*/ 5794 h 55"/>
                    <a:gd name="T78" fmla="*/ 15108 w 111"/>
                    <a:gd name="T79" fmla="*/ 6008 h 55"/>
                    <a:gd name="T80" fmla="*/ 15108 w 111"/>
                    <a:gd name="T81" fmla="*/ 6125 h 55"/>
                    <a:gd name="T82" fmla="*/ 15108 w 111"/>
                    <a:gd name="T83" fmla="*/ 6247 h 55"/>
                    <a:gd name="T84" fmla="*/ 15108 w 111"/>
                    <a:gd name="T85" fmla="*/ 6364 h 55"/>
                    <a:gd name="T86" fmla="*/ 3416 w 111"/>
                    <a:gd name="T87" fmla="*/ 6125 h 55"/>
                    <a:gd name="T88" fmla="*/ 3544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66" name="Freeform 33"/>
                <p:cNvSpPr>
                  <a:spLocks/>
                </p:cNvSpPr>
                <p:nvPr/>
              </p:nvSpPr>
              <p:spPr bwMode="auto">
                <a:xfrm>
                  <a:off x="2849" y="2262"/>
                  <a:ext cx="595" cy="293"/>
                </a:xfrm>
                <a:custGeom>
                  <a:avLst/>
                  <a:gdLst>
                    <a:gd name="T0" fmla="*/ 1893 w 116"/>
                    <a:gd name="T1" fmla="*/ 117 h 60"/>
                    <a:gd name="T2" fmla="*/ 0 w 116"/>
                    <a:gd name="T3" fmla="*/ 1050 h 60"/>
                    <a:gd name="T4" fmla="*/ 5396 w 116"/>
                    <a:gd name="T5" fmla="*/ 5128 h 60"/>
                    <a:gd name="T6" fmla="*/ 5658 w 116"/>
                    <a:gd name="T7" fmla="*/ 5245 h 60"/>
                    <a:gd name="T8" fmla="*/ 6078 w 116"/>
                    <a:gd name="T9" fmla="*/ 5582 h 60"/>
                    <a:gd name="T10" fmla="*/ 6473 w 116"/>
                    <a:gd name="T11" fmla="*/ 5484 h 60"/>
                    <a:gd name="T12" fmla="*/ 6735 w 116"/>
                    <a:gd name="T13" fmla="*/ 5582 h 60"/>
                    <a:gd name="T14" fmla="*/ 6894 w 116"/>
                    <a:gd name="T15" fmla="*/ 5821 h 60"/>
                    <a:gd name="T16" fmla="*/ 7417 w 116"/>
                    <a:gd name="T17" fmla="*/ 5938 h 60"/>
                    <a:gd name="T18" fmla="*/ 7684 w 116"/>
                    <a:gd name="T19" fmla="*/ 6055 h 60"/>
                    <a:gd name="T20" fmla="*/ 7971 w 116"/>
                    <a:gd name="T21" fmla="*/ 5938 h 60"/>
                    <a:gd name="T22" fmla="*/ 8233 w 116"/>
                    <a:gd name="T23" fmla="*/ 6177 h 60"/>
                    <a:gd name="T24" fmla="*/ 8761 w 116"/>
                    <a:gd name="T25" fmla="*/ 6177 h 60"/>
                    <a:gd name="T26" fmla="*/ 9048 w 116"/>
                    <a:gd name="T27" fmla="*/ 6417 h 60"/>
                    <a:gd name="T28" fmla="*/ 9181 w 116"/>
                    <a:gd name="T29" fmla="*/ 6632 h 60"/>
                    <a:gd name="T30" fmla="*/ 9576 w 116"/>
                    <a:gd name="T31" fmla="*/ 6509 h 60"/>
                    <a:gd name="T32" fmla="*/ 10130 w 116"/>
                    <a:gd name="T33" fmla="*/ 6749 h 60"/>
                    <a:gd name="T34" fmla="*/ 10392 w 116"/>
                    <a:gd name="T35" fmla="*/ 6632 h 60"/>
                    <a:gd name="T36" fmla="*/ 10654 w 116"/>
                    <a:gd name="T37" fmla="*/ 6632 h 60"/>
                    <a:gd name="T38" fmla="*/ 10654 w 116"/>
                    <a:gd name="T39" fmla="*/ 6988 h 60"/>
                    <a:gd name="T40" fmla="*/ 10787 w 116"/>
                    <a:gd name="T41" fmla="*/ 6749 h 60"/>
                    <a:gd name="T42" fmla="*/ 11074 w 116"/>
                    <a:gd name="T43" fmla="*/ 6509 h 60"/>
                    <a:gd name="T44" fmla="*/ 11208 w 116"/>
                    <a:gd name="T45" fmla="*/ 6632 h 60"/>
                    <a:gd name="T46" fmla="*/ 11469 w 116"/>
                    <a:gd name="T47" fmla="*/ 6749 h 60"/>
                    <a:gd name="T48" fmla="*/ 11736 w 116"/>
                    <a:gd name="T49" fmla="*/ 6632 h 60"/>
                    <a:gd name="T50" fmla="*/ 11736 w 116"/>
                    <a:gd name="T51" fmla="*/ 6749 h 60"/>
                    <a:gd name="T52" fmla="*/ 12156 w 116"/>
                    <a:gd name="T53" fmla="*/ 6988 h 60"/>
                    <a:gd name="T54" fmla="*/ 12551 w 116"/>
                    <a:gd name="T55" fmla="*/ 6749 h 60"/>
                    <a:gd name="T56" fmla="*/ 13367 w 116"/>
                    <a:gd name="T57" fmla="*/ 6509 h 60"/>
                    <a:gd name="T58" fmla="*/ 13629 w 116"/>
                    <a:gd name="T59" fmla="*/ 6509 h 60"/>
                    <a:gd name="T60" fmla="*/ 14311 w 116"/>
                    <a:gd name="T61" fmla="*/ 6509 h 60"/>
                    <a:gd name="T62" fmla="*/ 15260 w 116"/>
                    <a:gd name="T63" fmla="*/ 6866 h 60"/>
                    <a:gd name="T64" fmla="*/ 15521 w 116"/>
                    <a:gd name="T65" fmla="*/ 6988 h 60"/>
                    <a:gd name="T66" fmla="*/ 15655 w 116"/>
                    <a:gd name="T67" fmla="*/ 3599 h 60"/>
                    <a:gd name="T68" fmla="*/ 15393 w 116"/>
                    <a:gd name="T69" fmla="*/ 3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67" name="Freeform 34"/>
                <p:cNvSpPr>
                  <a:spLocks/>
                </p:cNvSpPr>
                <p:nvPr/>
              </p:nvSpPr>
              <p:spPr bwMode="auto">
                <a:xfrm>
                  <a:off x="3353"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68" name="Freeform 35"/>
                <p:cNvSpPr>
                  <a:spLocks/>
                </p:cNvSpPr>
                <p:nvPr/>
              </p:nvSpPr>
              <p:spPr bwMode="auto">
                <a:xfrm>
                  <a:off x="3787" y="2057"/>
                  <a:ext cx="510" cy="249"/>
                </a:xfrm>
                <a:custGeom>
                  <a:avLst/>
                  <a:gdLst>
                    <a:gd name="T0" fmla="*/ 2735 w 99"/>
                    <a:gd name="T1" fmla="*/ 5698 h 51"/>
                    <a:gd name="T2" fmla="*/ 2602 w 99"/>
                    <a:gd name="T3" fmla="*/ 5458 h 51"/>
                    <a:gd name="T4" fmla="*/ 2998 w 99"/>
                    <a:gd name="T5" fmla="*/ 5458 h 51"/>
                    <a:gd name="T6" fmla="*/ 10932 w 99"/>
                    <a:gd name="T7" fmla="*/ 4765 h 51"/>
                    <a:gd name="T8" fmla="*/ 11622 w 99"/>
                    <a:gd name="T9" fmla="*/ 4433 h 51"/>
                    <a:gd name="T10" fmla="*/ 12152 w 99"/>
                    <a:gd name="T11" fmla="*/ 4077 h 51"/>
                    <a:gd name="T12" fmla="*/ 12152 w 99"/>
                    <a:gd name="T13" fmla="*/ 3838 h 51"/>
                    <a:gd name="T14" fmla="*/ 12312 w 99"/>
                    <a:gd name="T15" fmla="*/ 3598 h 51"/>
                    <a:gd name="T16" fmla="*/ 13533 w 99"/>
                    <a:gd name="T17" fmla="*/ 2671 h 51"/>
                    <a:gd name="T18" fmla="*/ 13404 w 99"/>
                    <a:gd name="T19" fmla="*/ 2549 h 51"/>
                    <a:gd name="T20" fmla="*/ 13270 w 99"/>
                    <a:gd name="T21" fmla="*/ 2456 h 51"/>
                    <a:gd name="T22" fmla="*/ 12977 w 99"/>
                    <a:gd name="T23" fmla="*/ 2334 h 51"/>
                    <a:gd name="T24" fmla="*/ 12843 w 99"/>
                    <a:gd name="T25" fmla="*/ 2334 h 51"/>
                    <a:gd name="T26" fmla="*/ 12312 w 99"/>
                    <a:gd name="T27" fmla="*/ 1621 h 51"/>
                    <a:gd name="T28" fmla="*/ 12152 w 99"/>
                    <a:gd name="T29" fmla="*/ 1406 h 51"/>
                    <a:gd name="T30" fmla="*/ 12152 w 99"/>
                    <a:gd name="T31" fmla="*/ 928 h 51"/>
                    <a:gd name="T32" fmla="*/ 11890 w 99"/>
                    <a:gd name="T33" fmla="*/ 810 h 51"/>
                    <a:gd name="T34" fmla="*/ 11493 w 99"/>
                    <a:gd name="T35" fmla="*/ 478 h 51"/>
                    <a:gd name="T36" fmla="*/ 11199 w 99"/>
                    <a:gd name="T37" fmla="*/ 478 h 51"/>
                    <a:gd name="T38" fmla="*/ 11065 w 99"/>
                    <a:gd name="T39" fmla="*/ 693 h 51"/>
                    <a:gd name="T40" fmla="*/ 10669 w 99"/>
                    <a:gd name="T41" fmla="*/ 693 h 51"/>
                    <a:gd name="T42" fmla="*/ 10241 w 99"/>
                    <a:gd name="T43" fmla="*/ 693 h 51"/>
                    <a:gd name="T44" fmla="*/ 9711 w 99"/>
                    <a:gd name="T45" fmla="*/ 571 h 51"/>
                    <a:gd name="T46" fmla="*/ 9025 w 99"/>
                    <a:gd name="T47" fmla="*/ 478 h 51"/>
                    <a:gd name="T48" fmla="*/ 8624 w 99"/>
                    <a:gd name="T49" fmla="*/ 0 h 51"/>
                    <a:gd name="T50" fmla="*/ 8335 w 99"/>
                    <a:gd name="T51" fmla="*/ 117 h 51"/>
                    <a:gd name="T52" fmla="*/ 7933 w 99"/>
                    <a:gd name="T53" fmla="*/ 0 h 51"/>
                    <a:gd name="T54" fmla="*/ 7933 w 99"/>
                    <a:gd name="T55" fmla="*/ 239 h 51"/>
                    <a:gd name="T56" fmla="*/ 7933 w 99"/>
                    <a:gd name="T57" fmla="*/ 693 h 51"/>
                    <a:gd name="T58" fmla="*/ 7511 w 99"/>
                    <a:gd name="T59" fmla="*/ 928 h 51"/>
                    <a:gd name="T60" fmla="*/ 6980 w 99"/>
                    <a:gd name="T61" fmla="*/ 928 h 51"/>
                    <a:gd name="T62" fmla="*/ 6290 w 99"/>
                    <a:gd name="T63" fmla="*/ 2099 h 51"/>
                    <a:gd name="T64" fmla="*/ 5734 w 99"/>
                    <a:gd name="T65" fmla="*/ 2456 h 51"/>
                    <a:gd name="T66" fmla="*/ 5332 w 99"/>
                    <a:gd name="T67" fmla="*/ 2217 h 51"/>
                    <a:gd name="T68" fmla="*/ 5069 w 99"/>
                    <a:gd name="T69" fmla="*/ 2788 h 51"/>
                    <a:gd name="T70" fmla="*/ 4775 w 99"/>
                    <a:gd name="T71" fmla="*/ 2788 h 51"/>
                    <a:gd name="T72" fmla="*/ 4379 w 99"/>
                    <a:gd name="T73" fmla="*/ 2671 h 51"/>
                    <a:gd name="T74" fmla="*/ 4111 w 99"/>
                    <a:gd name="T75" fmla="*/ 3027 h 51"/>
                    <a:gd name="T76" fmla="*/ 3555 w 99"/>
                    <a:gd name="T77" fmla="*/ 2788 h 51"/>
                    <a:gd name="T78" fmla="*/ 2735 w 99"/>
                    <a:gd name="T79" fmla="*/ 2910 h 51"/>
                    <a:gd name="T80" fmla="*/ 2735 w 99"/>
                    <a:gd name="T81" fmla="*/ 3144 h 51"/>
                    <a:gd name="T82" fmla="*/ 2468 w 99"/>
                    <a:gd name="T83" fmla="*/ 3144 h 51"/>
                    <a:gd name="T84" fmla="*/ 2468 w 99"/>
                    <a:gd name="T85" fmla="*/ 3144 h 51"/>
                    <a:gd name="T86" fmla="*/ 2334 w 99"/>
                    <a:gd name="T87" fmla="*/ 3481 h 51"/>
                    <a:gd name="T88" fmla="*/ 2334 w 99"/>
                    <a:gd name="T89" fmla="*/ 3481 h 51"/>
                    <a:gd name="T90" fmla="*/ 2468 w 99"/>
                    <a:gd name="T91" fmla="*/ 3838 h 51"/>
                    <a:gd name="T92" fmla="*/ 1643 w 99"/>
                    <a:gd name="T93" fmla="*/ 3955 h 51"/>
                    <a:gd name="T94" fmla="*/ 1777 w 99"/>
                    <a:gd name="T95" fmla="*/ 4648 h 51"/>
                    <a:gd name="T96" fmla="*/ 1381 w 99"/>
                    <a:gd name="T97" fmla="*/ 4531 h 51"/>
                    <a:gd name="T98" fmla="*/ 824 w 99"/>
                    <a:gd name="T99" fmla="*/ 4433 h 51"/>
                    <a:gd name="T100" fmla="*/ 556 w 99"/>
                    <a:gd name="T101" fmla="*/ 4887 h 51"/>
                    <a:gd name="T102" fmla="*/ 556 w 99"/>
                    <a:gd name="T103" fmla="*/ 4887 h 51"/>
                    <a:gd name="T104" fmla="*/ 690 w 99"/>
                    <a:gd name="T105" fmla="*/ 5126 h 51"/>
                    <a:gd name="T106" fmla="*/ 397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69" name="Freeform 36" descr="20%"/>
                <p:cNvSpPr>
                  <a:spLocks/>
                </p:cNvSpPr>
                <p:nvPr/>
              </p:nvSpPr>
              <p:spPr bwMode="auto">
                <a:xfrm>
                  <a:off x="3742"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70" name="Freeform 37" descr="20%"/>
                <p:cNvSpPr>
                  <a:spLocks/>
                </p:cNvSpPr>
                <p:nvPr/>
              </p:nvSpPr>
              <p:spPr bwMode="auto">
                <a:xfrm>
                  <a:off x="3890" y="2409"/>
                  <a:ext cx="267" cy="404"/>
                </a:xfrm>
                <a:custGeom>
                  <a:avLst/>
                  <a:gdLst>
                    <a:gd name="T0" fmla="*/ 0 w 52"/>
                    <a:gd name="T1" fmla="*/ 355 h 83"/>
                    <a:gd name="T2" fmla="*/ 134 w 52"/>
                    <a:gd name="T3" fmla="*/ 569 h 83"/>
                    <a:gd name="T4" fmla="*/ 0 w 52"/>
                    <a:gd name="T5" fmla="*/ 6347 h 83"/>
                    <a:gd name="T6" fmla="*/ 0 w 52"/>
                    <a:gd name="T7" fmla="*/ 6561 h 83"/>
                    <a:gd name="T8" fmla="*/ 395 w 52"/>
                    <a:gd name="T9" fmla="*/ 9453 h 83"/>
                    <a:gd name="T10" fmla="*/ 555 w 52"/>
                    <a:gd name="T11" fmla="*/ 9453 h 83"/>
                    <a:gd name="T12" fmla="*/ 688 w 52"/>
                    <a:gd name="T13" fmla="*/ 9336 h 83"/>
                    <a:gd name="T14" fmla="*/ 950 w 52"/>
                    <a:gd name="T15" fmla="*/ 9453 h 83"/>
                    <a:gd name="T16" fmla="*/ 1083 w 52"/>
                    <a:gd name="T17" fmla="*/ 9336 h 83"/>
                    <a:gd name="T18" fmla="*/ 1083 w 52"/>
                    <a:gd name="T19" fmla="*/ 8883 h 83"/>
                    <a:gd name="T20" fmla="*/ 1212 w 52"/>
                    <a:gd name="T21" fmla="*/ 8649 h 83"/>
                    <a:gd name="T22" fmla="*/ 1345 w 52"/>
                    <a:gd name="T23" fmla="*/ 8883 h 83"/>
                    <a:gd name="T24" fmla="*/ 1345 w 52"/>
                    <a:gd name="T25" fmla="*/ 9005 h 83"/>
                    <a:gd name="T26" fmla="*/ 1479 w 52"/>
                    <a:gd name="T27" fmla="*/ 9214 h 83"/>
                    <a:gd name="T28" fmla="*/ 1766 w 52"/>
                    <a:gd name="T29" fmla="*/ 9569 h 83"/>
                    <a:gd name="T30" fmla="*/ 1900 w 52"/>
                    <a:gd name="T31" fmla="*/ 9569 h 83"/>
                    <a:gd name="T32" fmla="*/ 2028 w 52"/>
                    <a:gd name="T33" fmla="*/ 9569 h 83"/>
                    <a:gd name="T34" fmla="*/ 2295 w 52"/>
                    <a:gd name="T35" fmla="*/ 9336 h 83"/>
                    <a:gd name="T36" fmla="*/ 2295 w 52"/>
                    <a:gd name="T37" fmla="*/ 9336 h 83"/>
                    <a:gd name="T38" fmla="*/ 2424 w 52"/>
                    <a:gd name="T39" fmla="*/ 9214 h 83"/>
                    <a:gd name="T40" fmla="*/ 2424 w 52"/>
                    <a:gd name="T41" fmla="*/ 9214 h 83"/>
                    <a:gd name="T42" fmla="*/ 2424 w 52"/>
                    <a:gd name="T43" fmla="*/ 9122 h 83"/>
                    <a:gd name="T44" fmla="*/ 2295 w 52"/>
                    <a:gd name="T45" fmla="*/ 9122 h 83"/>
                    <a:gd name="T46" fmla="*/ 2295 w 52"/>
                    <a:gd name="T47" fmla="*/ 9005 h 83"/>
                    <a:gd name="T48" fmla="*/ 2424 w 52"/>
                    <a:gd name="T49" fmla="*/ 8883 h 83"/>
                    <a:gd name="T50" fmla="*/ 2424 w 52"/>
                    <a:gd name="T51" fmla="*/ 8766 h 83"/>
                    <a:gd name="T52" fmla="*/ 2162 w 52"/>
                    <a:gd name="T53" fmla="*/ 8649 h 83"/>
                    <a:gd name="T54" fmla="*/ 2162 w 52"/>
                    <a:gd name="T55" fmla="*/ 8649 h 83"/>
                    <a:gd name="T56" fmla="*/ 2028 w 52"/>
                    <a:gd name="T57" fmla="*/ 8649 h 83"/>
                    <a:gd name="T58" fmla="*/ 1900 w 52"/>
                    <a:gd name="T59" fmla="*/ 8411 h 83"/>
                    <a:gd name="T60" fmla="*/ 1900 w 52"/>
                    <a:gd name="T61" fmla="*/ 8294 h 83"/>
                    <a:gd name="T62" fmla="*/ 1900 w 52"/>
                    <a:gd name="T63" fmla="*/ 8197 h 83"/>
                    <a:gd name="T64" fmla="*/ 1900 w 52"/>
                    <a:gd name="T65" fmla="*/ 8197 h 83"/>
                    <a:gd name="T66" fmla="*/ 1900 w 52"/>
                    <a:gd name="T67" fmla="*/ 8080 h 83"/>
                    <a:gd name="T68" fmla="*/ 7040 w 52"/>
                    <a:gd name="T69" fmla="*/ 7603 h 83"/>
                    <a:gd name="T70" fmla="*/ 7040 w 52"/>
                    <a:gd name="T71" fmla="*/ 7486 h 83"/>
                    <a:gd name="T72" fmla="*/ 6778 w 52"/>
                    <a:gd name="T73" fmla="*/ 7272 h 83"/>
                    <a:gd name="T74" fmla="*/ 6778 w 52"/>
                    <a:gd name="T75" fmla="*/ 6683 h 83"/>
                    <a:gd name="T76" fmla="*/ 6485 w 52"/>
                    <a:gd name="T77" fmla="*/ 6347 h 83"/>
                    <a:gd name="T78" fmla="*/ 6485 w 52"/>
                    <a:gd name="T79" fmla="*/ 5992 h 83"/>
                    <a:gd name="T80" fmla="*/ 6644 w 52"/>
                    <a:gd name="T81" fmla="*/ 5758 h 83"/>
                    <a:gd name="T82" fmla="*/ 6644 w 52"/>
                    <a:gd name="T83" fmla="*/ 5427 h 83"/>
                    <a:gd name="T84" fmla="*/ 6778 w 52"/>
                    <a:gd name="T85" fmla="*/ 5189 h 83"/>
                    <a:gd name="T86" fmla="*/ 6906 w 52"/>
                    <a:gd name="T87" fmla="*/ 5189 h 83"/>
                    <a:gd name="T88" fmla="*/ 6644 w 52"/>
                    <a:gd name="T89" fmla="*/ 5072 h 83"/>
                    <a:gd name="T90" fmla="*/ 6778 w 52"/>
                    <a:gd name="T91" fmla="*/ 4833 h 83"/>
                    <a:gd name="T92" fmla="*/ 6644 w 52"/>
                    <a:gd name="T93" fmla="*/ 4736 h 83"/>
                    <a:gd name="T94" fmla="*/ 6485 w 52"/>
                    <a:gd name="T95" fmla="*/ 4619 h 83"/>
                    <a:gd name="T96" fmla="*/ 6352 w 52"/>
                    <a:gd name="T97" fmla="*/ 4502 h 83"/>
                    <a:gd name="T98" fmla="*/ 6223 w 52"/>
                    <a:gd name="T99" fmla="*/ 4264 h 83"/>
                    <a:gd name="T100" fmla="*/ 6090 w 52"/>
                    <a:gd name="T101" fmla="*/ 4147 h 83"/>
                    <a:gd name="T102" fmla="*/ 4878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71" name="Freeform 38"/>
                <p:cNvSpPr>
                  <a:spLocks/>
                </p:cNvSpPr>
                <p:nvPr/>
              </p:nvSpPr>
              <p:spPr bwMode="auto">
                <a:xfrm>
                  <a:off x="4142"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72" name="Freeform 39"/>
                <p:cNvSpPr>
                  <a:spLocks/>
                </p:cNvSpPr>
                <p:nvPr/>
              </p:nvSpPr>
              <p:spPr bwMode="auto">
                <a:xfrm>
                  <a:off x="3433" y="2306"/>
                  <a:ext cx="345" cy="302"/>
                </a:xfrm>
                <a:custGeom>
                  <a:avLst/>
                  <a:gdLst>
                    <a:gd name="T0" fmla="*/ 0 w 67"/>
                    <a:gd name="T1" fmla="*/ 356 h 62"/>
                    <a:gd name="T2" fmla="*/ 8192 w 67"/>
                    <a:gd name="T3" fmla="*/ 0 h 62"/>
                    <a:gd name="T4" fmla="*/ 8192 w 67"/>
                    <a:gd name="T5" fmla="*/ 117 h 62"/>
                    <a:gd name="T6" fmla="*/ 8326 w 67"/>
                    <a:gd name="T7" fmla="*/ 239 h 62"/>
                    <a:gd name="T8" fmla="*/ 8460 w 67"/>
                    <a:gd name="T9" fmla="*/ 356 h 62"/>
                    <a:gd name="T10" fmla="*/ 8326 w 67"/>
                    <a:gd name="T11" fmla="*/ 570 h 62"/>
                    <a:gd name="T12" fmla="*/ 8192 w 67"/>
                    <a:gd name="T13" fmla="*/ 687 h 62"/>
                    <a:gd name="T14" fmla="*/ 7930 w 67"/>
                    <a:gd name="T15" fmla="*/ 925 h 62"/>
                    <a:gd name="T16" fmla="*/ 7930 w 67"/>
                    <a:gd name="T17" fmla="*/ 1042 h 62"/>
                    <a:gd name="T18" fmla="*/ 9145 w 67"/>
                    <a:gd name="T19" fmla="*/ 1042 h 62"/>
                    <a:gd name="T20" fmla="*/ 9145 w 67"/>
                    <a:gd name="T21" fmla="*/ 1042 h 62"/>
                    <a:gd name="T22" fmla="*/ 9145 w 67"/>
                    <a:gd name="T23" fmla="*/ 1164 h 62"/>
                    <a:gd name="T24" fmla="*/ 9016 w 67"/>
                    <a:gd name="T25" fmla="*/ 1378 h 62"/>
                    <a:gd name="T26" fmla="*/ 8882 w 67"/>
                    <a:gd name="T27" fmla="*/ 1495 h 62"/>
                    <a:gd name="T28" fmla="*/ 8749 w 67"/>
                    <a:gd name="T29" fmla="*/ 1968 h 62"/>
                    <a:gd name="T30" fmla="*/ 8460 w 67"/>
                    <a:gd name="T31" fmla="*/ 2207 h 62"/>
                    <a:gd name="T32" fmla="*/ 8460 w 67"/>
                    <a:gd name="T33" fmla="*/ 2538 h 62"/>
                    <a:gd name="T34" fmla="*/ 8460 w 67"/>
                    <a:gd name="T35" fmla="*/ 2893 h 62"/>
                    <a:gd name="T36" fmla="*/ 8460 w 67"/>
                    <a:gd name="T37" fmla="*/ 2893 h 62"/>
                    <a:gd name="T38" fmla="*/ 8192 w 67"/>
                    <a:gd name="T39" fmla="*/ 3015 h 62"/>
                    <a:gd name="T40" fmla="*/ 8192 w 67"/>
                    <a:gd name="T41" fmla="*/ 3132 h 62"/>
                    <a:gd name="T42" fmla="*/ 7796 w 67"/>
                    <a:gd name="T43" fmla="*/ 3346 h 62"/>
                    <a:gd name="T44" fmla="*/ 7796 w 67"/>
                    <a:gd name="T45" fmla="*/ 3702 h 62"/>
                    <a:gd name="T46" fmla="*/ 7796 w 67"/>
                    <a:gd name="T47" fmla="*/ 4033 h 62"/>
                    <a:gd name="T48" fmla="*/ 7636 w 67"/>
                    <a:gd name="T49" fmla="*/ 4150 h 62"/>
                    <a:gd name="T50" fmla="*/ 7369 w 67"/>
                    <a:gd name="T51" fmla="*/ 4389 h 62"/>
                    <a:gd name="T52" fmla="*/ 7106 w 67"/>
                    <a:gd name="T53" fmla="*/ 4627 h 62"/>
                    <a:gd name="T54" fmla="*/ 6972 w 67"/>
                    <a:gd name="T55" fmla="*/ 4744 h 62"/>
                    <a:gd name="T56" fmla="*/ 6972 w 67"/>
                    <a:gd name="T57" fmla="*/ 4959 h 62"/>
                    <a:gd name="T58" fmla="*/ 6812 w 67"/>
                    <a:gd name="T59" fmla="*/ 5197 h 62"/>
                    <a:gd name="T60" fmla="*/ 6812 w 67"/>
                    <a:gd name="T61" fmla="*/ 5314 h 62"/>
                    <a:gd name="T62" fmla="*/ 6684 w 67"/>
                    <a:gd name="T63" fmla="*/ 5670 h 62"/>
                    <a:gd name="T64" fmla="*/ 6550 w 67"/>
                    <a:gd name="T65" fmla="*/ 5884 h 62"/>
                    <a:gd name="T66" fmla="*/ 6684 w 67"/>
                    <a:gd name="T67" fmla="*/ 6240 h 62"/>
                    <a:gd name="T68" fmla="*/ 6812 w 67"/>
                    <a:gd name="T69" fmla="*/ 6357 h 62"/>
                    <a:gd name="T70" fmla="*/ 6812 w 67"/>
                    <a:gd name="T71" fmla="*/ 6595 h 62"/>
                    <a:gd name="T72" fmla="*/ 6812 w 67"/>
                    <a:gd name="T73" fmla="*/ 6595 h 62"/>
                    <a:gd name="T74" fmla="*/ 6812 w 67"/>
                    <a:gd name="T75" fmla="*/ 6712 h 62"/>
                    <a:gd name="T76" fmla="*/ 6812 w 67"/>
                    <a:gd name="T77" fmla="*/ 6712 h 62"/>
                    <a:gd name="T78" fmla="*/ 6684 w 67"/>
                    <a:gd name="T79" fmla="*/ 6927 h 62"/>
                    <a:gd name="T80" fmla="*/ 6812 w 67"/>
                    <a:gd name="T81" fmla="*/ 7048 h 62"/>
                    <a:gd name="T82" fmla="*/ 1086 w 67"/>
                    <a:gd name="T83" fmla="*/ 7165 h 62"/>
                    <a:gd name="T84" fmla="*/ 1086 w 67"/>
                    <a:gd name="T85" fmla="*/ 6123 h 62"/>
                    <a:gd name="T86" fmla="*/ 824 w 67"/>
                    <a:gd name="T87" fmla="*/ 6001 h 62"/>
                    <a:gd name="T88" fmla="*/ 556 w 67"/>
                    <a:gd name="T89" fmla="*/ 6123 h 62"/>
                    <a:gd name="T90" fmla="*/ 556 w 67"/>
                    <a:gd name="T91" fmla="*/ 6123 h 62"/>
                    <a:gd name="T92" fmla="*/ 263 w 67"/>
                    <a:gd name="T93" fmla="*/ 5884 h 62"/>
                    <a:gd name="T94" fmla="*/ 263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6373" name="Group 40"/>
                <p:cNvGrpSpPr>
                  <a:grpSpLocks/>
                </p:cNvGrpSpPr>
                <p:nvPr/>
              </p:nvGrpSpPr>
              <p:grpSpPr bwMode="auto">
                <a:xfrm>
                  <a:off x="728" y="2448"/>
                  <a:ext cx="1266" cy="876"/>
                  <a:chOff x="768" y="2832"/>
                  <a:chExt cx="1203" cy="876"/>
                </a:xfrm>
              </p:grpSpPr>
              <p:sp>
                <p:nvSpPr>
                  <p:cNvPr id="56396" name="Freeform 41"/>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97" name="Freeform 42"/>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98" name="Freeform 43"/>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99" name="Freeform 44"/>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400" name="Freeform 45"/>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401" name="Freeform 46"/>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402" name="Freeform 47"/>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403" name="Freeform 48"/>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404" name="Freeform 49"/>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405" name="Freeform 50"/>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406" name="Freeform 51"/>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407" name="Freeform 52"/>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408" name="Freeform 53"/>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409" name="Freeform 54"/>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410" name="Freeform 55"/>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grpSp>
              <p:nvGrpSpPr>
                <p:cNvPr id="56374" name="Group 56"/>
                <p:cNvGrpSpPr>
                  <a:grpSpLocks/>
                </p:cNvGrpSpPr>
                <p:nvPr/>
              </p:nvGrpSpPr>
              <p:grpSpPr bwMode="auto">
                <a:xfrm>
                  <a:off x="3669" y="1384"/>
                  <a:ext cx="523" cy="468"/>
                  <a:chOff x="3562" y="1636"/>
                  <a:chExt cx="497" cy="468"/>
                </a:xfrm>
              </p:grpSpPr>
              <p:sp>
                <p:nvSpPr>
                  <p:cNvPr id="56394" name="Freeform 57"/>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95" name="Freeform 58"/>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6375" name="Freeform 59"/>
                <p:cNvSpPr>
                  <a:spLocks/>
                </p:cNvSpPr>
                <p:nvPr/>
              </p:nvSpPr>
              <p:spPr bwMode="auto">
                <a:xfrm>
                  <a:off x="3880"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76" name="Freeform 60"/>
                <p:cNvSpPr>
                  <a:spLocks/>
                </p:cNvSpPr>
                <p:nvPr/>
              </p:nvSpPr>
              <p:spPr bwMode="auto">
                <a:xfrm>
                  <a:off x="4234" y="2350"/>
                  <a:ext cx="353" cy="258"/>
                </a:xfrm>
                <a:custGeom>
                  <a:avLst/>
                  <a:gdLst>
                    <a:gd name="T0" fmla="*/ 5495 w 69"/>
                    <a:gd name="T1" fmla="*/ 6114 h 53"/>
                    <a:gd name="T2" fmla="*/ 5075 w 69"/>
                    <a:gd name="T3" fmla="*/ 5997 h 53"/>
                    <a:gd name="T4" fmla="*/ 4947 w 69"/>
                    <a:gd name="T5" fmla="*/ 5545 h 53"/>
                    <a:gd name="T6" fmla="*/ 4425 w 69"/>
                    <a:gd name="T7" fmla="*/ 5072 h 53"/>
                    <a:gd name="T8" fmla="*/ 4159 w 69"/>
                    <a:gd name="T9" fmla="*/ 4503 h 53"/>
                    <a:gd name="T10" fmla="*/ 3873 w 69"/>
                    <a:gd name="T11" fmla="*/ 4264 h 53"/>
                    <a:gd name="T12" fmla="*/ 3351 w 69"/>
                    <a:gd name="T13" fmla="*/ 3933 h 53"/>
                    <a:gd name="T14" fmla="*/ 3090 w 69"/>
                    <a:gd name="T15" fmla="*/ 3695 h 53"/>
                    <a:gd name="T16" fmla="*/ 2957 w 69"/>
                    <a:gd name="T17" fmla="*/ 3461 h 53"/>
                    <a:gd name="T18" fmla="*/ 2016 w 69"/>
                    <a:gd name="T19" fmla="*/ 2892 h 53"/>
                    <a:gd name="T20" fmla="*/ 1755 w 69"/>
                    <a:gd name="T21" fmla="*/ 2653 h 53"/>
                    <a:gd name="T22" fmla="*/ 1335 w 69"/>
                    <a:gd name="T23" fmla="*/ 2181 h 53"/>
                    <a:gd name="T24" fmla="*/ 1074 w 69"/>
                    <a:gd name="T25" fmla="*/ 1850 h 53"/>
                    <a:gd name="T26" fmla="*/ 133 w 69"/>
                    <a:gd name="T27" fmla="*/ 1611 h 53"/>
                    <a:gd name="T28" fmla="*/ 133 w 69"/>
                    <a:gd name="T29" fmla="*/ 1163 h 53"/>
                    <a:gd name="T30" fmla="*/ 394 w 69"/>
                    <a:gd name="T31" fmla="*/ 925 h 53"/>
                    <a:gd name="T32" fmla="*/ 394 w 69"/>
                    <a:gd name="T33" fmla="*/ 808 h 53"/>
                    <a:gd name="T34" fmla="*/ 1074 w 69"/>
                    <a:gd name="T35" fmla="*/ 570 h 53"/>
                    <a:gd name="T36" fmla="*/ 1596 w 69"/>
                    <a:gd name="T37" fmla="*/ 355 h 53"/>
                    <a:gd name="T38" fmla="*/ 1755 w 69"/>
                    <a:gd name="T39" fmla="*/ 239 h 53"/>
                    <a:gd name="T40" fmla="*/ 4159 w 69"/>
                    <a:gd name="T41" fmla="*/ 117 h 53"/>
                    <a:gd name="T42" fmla="*/ 4159 w 69"/>
                    <a:gd name="T43" fmla="*/ 239 h 53"/>
                    <a:gd name="T44" fmla="*/ 4686 w 69"/>
                    <a:gd name="T45" fmla="*/ 448 h 53"/>
                    <a:gd name="T46" fmla="*/ 6830 w 69"/>
                    <a:gd name="T47" fmla="*/ 448 h 53"/>
                    <a:gd name="T48" fmla="*/ 9106 w 69"/>
                    <a:gd name="T49" fmla="*/ 1967 h 53"/>
                    <a:gd name="T50" fmla="*/ 8845 w 69"/>
                    <a:gd name="T51" fmla="*/ 2181 h 53"/>
                    <a:gd name="T52" fmla="*/ 8426 w 69"/>
                    <a:gd name="T53" fmla="*/ 2775 h 53"/>
                    <a:gd name="T54" fmla="*/ 8298 w 69"/>
                    <a:gd name="T55" fmla="*/ 3223 h 53"/>
                    <a:gd name="T56" fmla="*/ 8298 w 69"/>
                    <a:gd name="T57" fmla="*/ 3461 h 53"/>
                    <a:gd name="T58" fmla="*/ 8037 w 69"/>
                    <a:gd name="T59" fmla="*/ 3578 h 53"/>
                    <a:gd name="T60" fmla="*/ 7904 w 69"/>
                    <a:gd name="T61" fmla="*/ 3816 h 53"/>
                    <a:gd name="T62" fmla="*/ 7643 w 69"/>
                    <a:gd name="T63" fmla="*/ 4031 h 53"/>
                    <a:gd name="T64" fmla="*/ 7091 w 69"/>
                    <a:gd name="T65" fmla="*/ 4503 h 53"/>
                    <a:gd name="T66" fmla="*/ 6702 w 69"/>
                    <a:gd name="T67" fmla="*/ 4741 h 53"/>
                    <a:gd name="T68" fmla="*/ 6569 w 69"/>
                    <a:gd name="T69" fmla="*/ 4951 h 53"/>
                    <a:gd name="T70" fmla="*/ 6149 w 69"/>
                    <a:gd name="T71" fmla="*/ 5072 h 53"/>
                    <a:gd name="T72" fmla="*/ 6149 w 69"/>
                    <a:gd name="T73" fmla="*/ 5189 h 53"/>
                    <a:gd name="T74" fmla="*/ 6021 w 69"/>
                    <a:gd name="T75" fmla="*/ 5428 h 53"/>
                    <a:gd name="T76" fmla="*/ 5761 w 69"/>
                    <a:gd name="T77" fmla="*/ 5545 h 53"/>
                    <a:gd name="T78" fmla="*/ 5761 w 69"/>
                    <a:gd name="T79" fmla="*/ 5545 h 53"/>
                    <a:gd name="T80" fmla="*/ 5761 w 69"/>
                    <a:gd name="T81" fmla="*/ 5661 h 53"/>
                    <a:gd name="T82" fmla="*/ 5888 w 69"/>
                    <a:gd name="T83" fmla="*/ 5759 h 53"/>
                    <a:gd name="T84" fmla="*/ 5628 w 69"/>
                    <a:gd name="T85" fmla="*/ 5876 h 53"/>
                    <a:gd name="T86" fmla="*/ 549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77" name="Freeform 61"/>
                <p:cNvSpPr>
                  <a:spLocks/>
                </p:cNvSpPr>
                <p:nvPr/>
              </p:nvSpPr>
              <p:spPr bwMode="auto">
                <a:xfrm>
                  <a:off x="4074" y="2384"/>
                  <a:ext cx="376" cy="376"/>
                </a:xfrm>
                <a:custGeom>
                  <a:avLst/>
                  <a:gdLst>
                    <a:gd name="T0" fmla="*/ 1221 w 73"/>
                    <a:gd name="T1" fmla="*/ 4771 h 77"/>
                    <a:gd name="T2" fmla="*/ 1514 w 73"/>
                    <a:gd name="T3" fmla="*/ 5127 h 77"/>
                    <a:gd name="T4" fmla="*/ 1777 w 73"/>
                    <a:gd name="T5" fmla="*/ 5367 h 77"/>
                    <a:gd name="T6" fmla="*/ 1777 w 73"/>
                    <a:gd name="T7" fmla="*/ 5699 h 77"/>
                    <a:gd name="T8" fmla="*/ 1911 w 73"/>
                    <a:gd name="T9" fmla="*/ 5816 h 77"/>
                    <a:gd name="T10" fmla="*/ 1777 w 73"/>
                    <a:gd name="T11" fmla="*/ 6416 h 77"/>
                    <a:gd name="T12" fmla="*/ 1643 w 73"/>
                    <a:gd name="T13" fmla="*/ 6988 h 77"/>
                    <a:gd name="T14" fmla="*/ 1911 w 73"/>
                    <a:gd name="T15" fmla="*/ 7916 h 77"/>
                    <a:gd name="T16" fmla="*/ 2174 w 73"/>
                    <a:gd name="T17" fmla="*/ 8272 h 77"/>
                    <a:gd name="T18" fmla="*/ 2333 w 73"/>
                    <a:gd name="T19" fmla="*/ 8609 h 77"/>
                    <a:gd name="T20" fmla="*/ 2467 w 73"/>
                    <a:gd name="T21" fmla="*/ 8848 h 77"/>
                    <a:gd name="T22" fmla="*/ 7932 w 73"/>
                    <a:gd name="T23" fmla="*/ 8848 h 77"/>
                    <a:gd name="T24" fmla="*/ 8200 w 73"/>
                    <a:gd name="T25" fmla="*/ 8965 h 77"/>
                    <a:gd name="T26" fmla="*/ 8066 w 73"/>
                    <a:gd name="T27" fmla="*/ 8272 h 77"/>
                    <a:gd name="T28" fmla="*/ 8200 w 73"/>
                    <a:gd name="T29" fmla="*/ 8038 h 77"/>
                    <a:gd name="T30" fmla="*/ 8756 w 73"/>
                    <a:gd name="T31" fmla="*/ 8038 h 77"/>
                    <a:gd name="T32" fmla="*/ 9153 w 73"/>
                    <a:gd name="T33" fmla="*/ 8038 h 77"/>
                    <a:gd name="T34" fmla="*/ 9153 w 73"/>
                    <a:gd name="T35" fmla="*/ 7559 h 77"/>
                    <a:gd name="T36" fmla="*/ 9153 w 73"/>
                    <a:gd name="T37" fmla="*/ 7227 h 77"/>
                    <a:gd name="T38" fmla="*/ 9415 w 73"/>
                    <a:gd name="T39" fmla="*/ 6177 h 77"/>
                    <a:gd name="T40" fmla="*/ 9709 w 73"/>
                    <a:gd name="T41" fmla="*/ 5581 h 77"/>
                    <a:gd name="T42" fmla="*/ 9977 w 73"/>
                    <a:gd name="T43" fmla="*/ 5484 h 77"/>
                    <a:gd name="T44" fmla="*/ 9977 w 73"/>
                    <a:gd name="T45" fmla="*/ 5367 h 77"/>
                    <a:gd name="T46" fmla="*/ 9843 w 73"/>
                    <a:gd name="T47" fmla="*/ 5367 h 77"/>
                    <a:gd name="T48" fmla="*/ 9415 w 73"/>
                    <a:gd name="T49" fmla="*/ 5244 h 77"/>
                    <a:gd name="T50" fmla="*/ 9287 w 73"/>
                    <a:gd name="T51" fmla="*/ 4771 h 77"/>
                    <a:gd name="T52" fmla="*/ 8756 w 73"/>
                    <a:gd name="T53" fmla="*/ 4317 h 77"/>
                    <a:gd name="T54" fmla="*/ 8463 w 73"/>
                    <a:gd name="T55" fmla="*/ 3721 h 77"/>
                    <a:gd name="T56" fmla="*/ 8200 w 73"/>
                    <a:gd name="T57" fmla="*/ 3482 h 77"/>
                    <a:gd name="T58" fmla="*/ 7638 w 73"/>
                    <a:gd name="T59" fmla="*/ 3150 h 77"/>
                    <a:gd name="T60" fmla="*/ 7376 w 73"/>
                    <a:gd name="T61" fmla="*/ 2910 h 77"/>
                    <a:gd name="T62" fmla="*/ 7242 w 73"/>
                    <a:gd name="T63" fmla="*/ 2671 h 77"/>
                    <a:gd name="T64" fmla="*/ 6289 w 73"/>
                    <a:gd name="T65" fmla="*/ 2100 h 77"/>
                    <a:gd name="T66" fmla="*/ 6021 w 73"/>
                    <a:gd name="T67" fmla="*/ 1860 h 77"/>
                    <a:gd name="T68" fmla="*/ 5599 w 73"/>
                    <a:gd name="T69" fmla="*/ 1406 h 77"/>
                    <a:gd name="T70" fmla="*/ 5331 w 73"/>
                    <a:gd name="T71" fmla="*/ 1050 h 77"/>
                    <a:gd name="T72" fmla="*/ 4378 w 73"/>
                    <a:gd name="T73" fmla="*/ 811 h 77"/>
                    <a:gd name="T74" fmla="*/ 4378 w 73"/>
                    <a:gd name="T75" fmla="*/ 356 h 77"/>
                    <a:gd name="T76" fmla="*/ 4641 w 73"/>
                    <a:gd name="T77" fmla="*/ 117 h 77"/>
                    <a:gd name="T78" fmla="*/ 4641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78" name="Freeform 62"/>
                <p:cNvSpPr>
                  <a:spLocks/>
                </p:cNvSpPr>
                <p:nvPr/>
              </p:nvSpPr>
              <p:spPr bwMode="auto">
                <a:xfrm>
                  <a:off x="4428" y="1916"/>
                  <a:ext cx="319" cy="141"/>
                </a:xfrm>
                <a:custGeom>
                  <a:avLst/>
                  <a:gdLst>
                    <a:gd name="T0" fmla="*/ 4898 w 62"/>
                    <a:gd name="T1" fmla="*/ 238 h 29"/>
                    <a:gd name="T2" fmla="*/ 262 w 62"/>
                    <a:gd name="T3" fmla="*/ 1964 h 29"/>
                    <a:gd name="T4" fmla="*/ 556 w 62"/>
                    <a:gd name="T5" fmla="*/ 1843 h 29"/>
                    <a:gd name="T6" fmla="*/ 1086 w 62"/>
                    <a:gd name="T7" fmla="*/ 1488 h 29"/>
                    <a:gd name="T8" fmla="*/ 1348 w 62"/>
                    <a:gd name="T9" fmla="*/ 1254 h 29"/>
                    <a:gd name="T10" fmla="*/ 1508 w 62"/>
                    <a:gd name="T11" fmla="*/ 1157 h 29"/>
                    <a:gd name="T12" fmla="*/ 1904 w 62"/>
                    <a:gd name="T13" fmla="*/ 1040 h 29"/>
                    <a:gd name="T14" fmla="*/ 2593 w 62"/>
                    <a:gd name="T15" fmla="*/ 802 h 29"/>
                    <a:gd name="T16" fmla="*/ 2861 w 62"/>
                    <a:gd name="T17" fmla="*/ 924 h 29"/>
                    <a:gd name="T18" fmla="*/ 3123 w 62"/>
                    <a:gd name="T19" fmla="*/ 924 h 29"/>
                    <a:gd name="T20" fmla="*/ 3416 w 62"/>
                    <a:gd name="T21" fmla="*/ 1371 h 29"/>
                    <a:gd name="T22" fmla="*/ 3679 w 62"/>
                    <a:gd name="T23" fmla="*/ 1371 h 29"/>
                    <a:gd name="T24" fmla="*/ 3679 w 62"/>
                    <a:gd name="T25" fmla="*/ 1609 h 29"/>
                    <a:gd name="T26" fmla="*/ 4234 w 62"/>
                    <a:gd name="T27" fmla="*/ 1726 h 29"/>
                    <a:gd name="T28" fmla="*/ 4631 w 62"/>
                    <a:gd name="T29" fmla="*/ 1964 h 29"/>
                    <a:gd name="T30" fmla="*/ 4764 w 62"/>
                    <a:gd name="T31" fmla="*/ 2173 h 29"/>
                    <a:gd name="T32" fmla="*/ 4368 w 62"/>
                    <a:gd name="T33" fmla="*/ 2883 h 29"/>
                    <a:gd name="T34" fmla="*/ 4764 w 62"/>
                    <a:gd name="T35" fmla="*/ 3097 h 29"/>
                    <a:gd name="T36" fmla="*/ 5186 w 62"/>
                    <a:gd name="T37" fmla="*/ 3214 h 29"/>
                    <a:gd name="T38" fmla="*/ 5320 w 62"/>
                    <a:gd name="T39" fmla="*/ 3214 h 29"/>
                    <a:gd name="T40" fmla="*/ 5716 w 62"/>
                    <a:gd name="T41" fmla="*/ 3097 h 29"/>
                    <a:gd name="T42" fmla="*/ 6272 w 62"/>
                    <a:gd name="T43" fmla="*/ 3335 h 29"/>
                    <a:gd name="T44" fmla="*/ 6406 w 62"/>
                    <a:gd name="T45" fmla="*/ 3214 h 29"/>
                    <a:gd name="T46" fmla="*/ 6143 w 62"/>
                    <a:gd name="T47" fmla="*/ 2980 h 29"/>
                    <a:gd name="T48" fmla="*/ 5984 w 62"/>
                    <a:gd name="T49" fmla="*/ 2883 h 29"/>
                    <a:gd name="T50" fmla="*/ 6143 w 62"/>
                    <a:gd name="T51" fmla="*/ 2767 h 29"/>
                    <a:gd name="T52" fmla="*/ 5984 w 62"/>
                    <a:gd name="T53" fmla="*/ 2650 h 29"/>
                    <a:gd name="T54" fmla="*/ 5588 w 62"/>
                    <a:gd name="T55" fmla="*/ 2173 h 29"/>
                    <a:gd name="T56" fmla="*/ 5588 w 62"/>
                    <a:gd name="T57" fmla="*/ 1843 h 29"/>
                    <a:gd name="T58" fmla="*/ 5588 w 62"/>
                    <a:gd name="T59" fmla="*/ 1371 h 29"/>
                    <a:gd name="T60" fmla="*/ 5588 w 62"/>
                    <a:gd name="T61" fmla="*/ 1157 h 29"/>
                    <a:gd name="T62" fmla="*/ 5588 w 62"/>
                    <a:gd name="T63" fmla="*/ 1040 h 29"/>
                    <a:gd name="T64" fmla="*/ 5984 w 62"/>
                    <a:gd name="T65" fmla="*/ 686 h 29"/>
                    <a:gd name="T66" fmla="*/ 6143 w 62"/>
                    <a:gd name="T67" fmla="*/ 447 h 29"/>
                    <a:gd name="T68" fmla="*/ 6406 w 62"/>
                    <a:gd name="T69" fmla="*/ 447 h 29"/>
                    <a:gd name="T70" fmla="*/ 6143 w 62"/>
                    <a:gd name="T71" fmla="*/ 924 h 29"/>
                    <a:gd name="T72" fmla="*/ 5984 w 62"/>
                    <a:gd name="T73" fmla="*/ 1157 h 29"/>
                    <a:gd name="T74" fmla="*/ 6272 w 62"/>
                    <a:gd name="T75" fmla="*/ 1371 h 29"/>
                    <a:gd name="T76" fmla="*/ 6272 w 62"/>
                    <a:gd name="T77" fmla="*/ 1843 h 29"/>
                    <a:gd name="T78" fmla="*/ 6143 w 62"/>
                    <a:gd name="T79" fmla="*/ 2081 h 29"/>
                    <a:gd name="T80" fmla="*/ 6272 w 62"/>
                    <a:gd name="T81" fmla="*/ 2173 h 29"/>
                    <a:gd name="T82" fmla="*/ 6272 w 62"/>
                    <a:gd name="T83" fmla="*/ 2412 h 29"/>
                    <a:gd name="T84" fmla="*/ 6406 w 62"/>
                    <a:gd name="T85" fmla="*/ 2767 h 29"/>
                    <a:gd name="T86" fmla="*/ 6802 w 62"/>
                    <a:gd name="T87" fmla="*/ 2883 h 29"/>
                    <a:gd name="T88" fmla="*/ 7095 w 62"/>
                    <a:gd name="T89" fmla="*/ 2767 h 29"/>
                    <a:gd name="T90" fmla="*/ 7095 w 62"/>
                    <a:gd name="T91" fmla="*/ 2980 h 29"/>
                    <a:gd name="T92" fmla="*/ 7229 w 62"/>
                    <a:gd name="T93" fmla="*/ 3214 h 29"/>
                    <a:gd name="T94" fmla="*/ 7491 w 62"/>
                    <a:gd name="T95" fmla="*/ 3335 h 29"/>
                    <a:gd name="T96" fmla="*/ 7625 w 62"/>
                    <a:gd name="T97" fmla="*/ 3214 h 29"/>
                    <a:gd name="T98" fmla="*/ 8315 w 62"/>
                    <a:gd name="T99" fmla="*/ 2980 h 29"/>
                    <a:gd name="T100" fmla="*/ 8443 w 62"/>
                    <a:gd name="T101" fmla="*/ 2173 h 29"/>
                    <a:gd name="T102" fmla="*/ 7358 w 62"/>
                    <a:gd name="T103" fmla="*/ 2412 h 29"/>
                    <a:gd name="T104" fmla="*/ 6406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79" name="Freeform 63"/>
                <p:cNvSpPr>
                  <a:spLocks/>
                </p:cNvSpPr>
                <p:nvPr/>
              </p:nvSpPr>
              <p:spPr bwMode="auto">
                <a:xfrm>
                  <a:off x="4670" y="1901"/>
                  <a:ext cx="77" cy="117"/>
                </a:xfrm>
                <a:custGeom>
                  <a:avLst/>
                  <a:gdLst>
                    <a:gd name="T0" fmla="*/ 2028 w 15"/>
                    <a:gd name="T1" fmla="*/ 2545 h 24"/>
                    <a:gd name="T2" fmla="*/ 2028 w 15"/>
                    <a:gd name="T3" fmla="*/ 2330 h 24"/>
                    <a:gd name="T4" fmla="*/ 1899 w 15"/>
                    <a:gd name="T5" fmla="*/ 2091 h 24"/>
                    <a:gd name="T6" fmla="*/ 1632 w 15"/>
                    <a:gd name="T7" fmla="*/ 1853 h 24"/>
                    <a:gd name="T8" fmla="*/ 1345 w 15"/>
                    <a:gd name="T9" fmla="*/ 1736 h 24"/>
                    <a:gd name="T10" fmla="*/ 1211 w 15"/>
                    <a:gd name="T11" fmla="*/ 1619 h 24"/>
                    <a:gd name="T12" fmla="*/ 1211 w 15"/>
                    <a:gd name="T13" fmla="*/ 1380 h 24"/>
                    <a:gd name="T14" fmla="*/ 950 w 15"/>
                    <a:gd name="T15" fmla="*/ 1048 h 24"/>
                    <a:gd name="T16" fmla="*/ 816 w 15"/>
                    <a:gd name="T17" fmla="*/ 926 h 24"/>
                    <a:gd name="T18" fmla="*/ 683 w 15"/>
                    <a:gd name="T19" fmla="*/ 687 h 24"/>
                    <a:gd name="T20" fmla="*/ 554 w 15"/>
                    <a:gd name="T21" fmla="*/ 570 h 24"/>
                    <a:gd name="T22" fmla="*/ 554 w 15"/>
                    <a:gd name="T23" fmla="*/ 478 h 24"/>
                    <a:gd name="T24" fmla="*/ 554 w 15"/>
                    <a:gd name="T25" fmla="*/ 478 h 24"/>
                    <a:gd name="T26" fmla="*/ 554 w 15"/>
                    <a:gd name="T27" fmla="*/ 356 h 24"/>
                    <a:gd name="T28" fmla="*/ 683 w 15"/>
                    <a:gd name="T29" fmla="*/ 0 h 24"/>
                    <a:gd name="T30" fmla="*/ 554 w 15"/>
                    <a:gd name="T31" fmla="*/ 0 h 24"/>
                    <a:gd name="T32" fmla="*/ 262 w 15"/>
                    <a:gd name="T33" fmla="*/ 0 h 24"/>
                    <a:gd name="T34" fmla="*/ 133 w 15"/>
                    <a:gd name="T35" fmla="*/ 117 h 24"/>
                    <a:gd name="T36" fmla="*/ 133 w 15"/>
                    <a:gd name="T37" fmla="*/ 239 h 24"/>
                    <a:gd name="T38" fmla="*/ 133 w 15"/>
                    <a:gd name="T39" fmla="*/ 356 h 24"/>
                    <a:gd name="T40" fmla="*/ 0 w 15"/>
                    <a:gd name="T41" fmla="*/ 356 h 24"/>
                    <a:gd name="T42" fmla="*/ 950 w 15"/>
                    <a:gd name="T43" fmla="*/ 2779 h 24"/>
                    <a:gd name="T44" fmla="*/ 2028 w 15"/>
                    <a:gd name="T45" fmla="*/ 2545 h 24"/>
                    <a:gd name="T46" fmla="*/ 2028 w 15"/>
                    <a:gd name="T47" fmla="*/ 2545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80" name="Freeform 64"/>
                <p:cNvSpPr>
                  <a:spLocks/>
                </p:cNvSpPr>
                <p:nvPr/>
              </p:nvSpPr>
              <p:spPr bwMode="auto">
                <a:xfrm>
                  <a:off x="4690" y="1765"/>
                  <a:ext cx="97" cy="205"/>
                </a:xfrm>
                <a:custGeom>
                  <a:avLst/>
                  <a:gdLst>
                    <a:gd name="T0" fmla="*/ 0 w 19"/>
                    <a:gd name="T1" fmla="*/ 3597 h 42"/>
                    <a:gd name="T2" fmla="*/ 0 w 19"/>
                    <a:gd name="T3" fmla="*/ 3714 h 42"/>
                    <a:gd name="T4" fmla="*/ 260 w 19"/>
                    <a:gd name="T5" fmla="*/ 3954 h 42"/>
                    <a:gd name="T6" fmla="*/ 807 w 19"/>
                    <a:gd name="T7" fmla="*/ 4310 h 42"/>
                    <a:gd name="T8" fmla="*/ 1200 w 19"/>
                    <a:gd name="T9" fmla="*/ 4408 h 42"/>
                    <a:gd name="T10" fmla="*/ 1327 w 19"/>
                    <a:gd name="T11" fmla="*/ 4647 h 42"/>
                    <a:gd name="T12" fmla="*/ 1460 w 19"/>
                    <a:gd name="T13" fmla="*/ 4886 h 42"/>
                    <a:gd name="T14" fmla="*/ 1720 w 19"/>
                    <a:gd name="T15" fmla="*/ 4525 h 42"/>
                    <a:gd name="T16" fmla="*/ 1848 w 19"/>
                    <a:gd name="T17" fmla="*/ 4076 h 42"/>
                    <a:gd name="T18" fmla="*/ 2267 w 19"/>
                    <a:gd name="T19" fmla="*/ 3480 h 42"/>
                    <a:gd name="T20" fmla="*/ 2527 w 19"/>
                    <a:gd name="T21" fmla="*/ 3026 h 42"/>
                    <a:gd name="T22" fmla="*/ 2399 w 19"/>
                    <a:gd name="T23" fmla="*/ 2216 h 42"/>
                    <a:gd name="T24" fmla="*/ 2267 w 19"/>
                    <a:gd name="T25" fmla="*/ 1498 h 42"/>
                    <a:gd name="T26" fmla="*/ 1848 w 19"/>
                    <a:gd name="T27" fmla="*/ 1620 h 42"/>
                    <a:gd name="T28" fmla="*/ 1720 w 19"/>
                    <a:gd name="T29" fmla="*/ 1620 h 42"/>
                    <a:gd name="T30" fmla="*/ 1588 w 19"/>
                    <a:gd name="T31" fmla="*/ 1620 h 42"/>
                    <a:gd name="T32" fmla="*/ 1720 w 19"/>
                    <a:gd name="T33" fmla="*/ 1289 h 42"/>
                    <a:gd name="T34" fmla="*/ 1848 w 19"/>
                    <a:gd name="T35" fmla="*/ 1289 h 42"/>
                    <a:gd name="T36" fmla="*/ 2006 w 19"/>
                    <a:gd name="T37" fmla="*/ 927 h 42"/>
                    <a:gd name="T38" fmla="*/ 2139 w 19"/>
                    <a:gd name="T39" fmla="*/ 693 h 42"/>
                    <a:gd name="T40" fmla="*/ 521 w 19"/>
                    <a:gd name="T41" fmla="*/ 0 h 42"/>
                    <a:gd name="T42" fmla="*/ 393 w 19"/>
                    <a:gd name="T43" fmla="*/ 239 h 42"/>
                    <a:gd name="T44" fmla="*/ 260 w 19"/>
                    <a:gd name="T45" fmla="*/ 693 h 42"/>
                    <a:gd name="T46" fmla="*/ 0 w 19"/>
                    <a:gd name="T47" fmla="*/ 927 h 42"/>
                    <a:gd name="T48" fmla="*/ 133 w 19"/>
                    <a:gd name="T49" fmla="*/ 1049 h 42"/>
                    <a:gd name="T50" fmla="*/ 133 w 19"/>
                    <a:gd name="T51" fmla="*/ 1289 h 42"/>
                    <a:gd name="T52" fmla="*/ 133 w 19"/>
                    <a:gd name="T53" fmla="*/ 1738 h 42"/>
                    <a:gd name="T54" fmla="*/ 393 w 19"/>
                    <a:gd name="T55" fmla="*/ 1977 h 42"/>
                    <a:gd name="T56" fmla="*/ 679 w 19"/>
                    <a:gd name="T57" fmla="*/ 2099 h 42"/>
                    <a:gd name="T58" fmla="*/ 939 w 19"/>
                    <a:gd name="T59" fmla="*/ 2216 h 42"/>
                    <a:gd name="T60" fmla="*/ 1200 w 19"/>
                    <a:gd name="T61" fmla="*/ 2455 h 42"/>
                    <a:gd name="T62" fmla="*/ 521 w 19"/>
                    <a:gd name="T63" fmla="*/ 2787 h 42"/>
                    <a:gd name="T64" fmla="*/ 133 w 19"/>
                    <a:gd name="T65" fmla="*/ 3265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81" name="Freeform 65"/>
                <p:cNvSpPr>
                  <a:spLocks/>
                </p:cNvSpPr>
                <p:nvPr/>
              </p:nvSpPr>
              <p:spPr bwMode="auto">
                <a:xfrm>
                  <a:off x="4777" y="1672"/>
                  <a:ext cx="118" cy="107"/>
                </a:xfrm>
                <a:custGeom>
                  <a:avLst/>
                  <a:gdLst>
                    <a:gd name="T0" fmla="*/ 0 w 23"/>
                    <a:gd name="T1" fmla="*/ 447 h 22"/>
                    <a:gd name="T2" fmla="*/ 1077 w 23"/>
                    <a:gd name="T3" fmla="*/ 238 h 22"/>
                    <a:gd name="T4" fmla="*/ 1077 w 23"/>
                    <a:gd name="T5" fmla="*/ 355 h 22"/>
                    <a:gd name="T6" fmla="*/ 1211 w 23"/>
                    <a:gd name="T7" fmla="*/ 355 h 22"/>
                    <a:gd name="T8" fmla="*/ 1211 w 23"/>
                    <a:gd name="T9" fmla="*/ 355 h 22"/>
                    <a:gd name="T10" fmla="*/ 2709 w 23"/>
                    <a:gd name="T11" fmla="*/ 0 h 22"/>
                    <a:gd name="T12" fmla="*/ 3104 w 23"/>
                    <a:gd name="T13" fmla="*/ 1041 h 22"/>
                    <a:gd name="T14" fmla="*/ 3104 w 23"/>
                    <a:gd name="T15" fmla="*/ 1158 h 22"/>
                    <a:gd name="T16" fmla="*/ 2976 w 23"/>
                    <a:gd name="T17" fmla="*/ 1158 h 22"/>
                    <a:gd name="T18" fmla="*/ 3104 w 23"/>
                    <a:gd name="T19" fmla="*/ 1279 h 22"/>
                    <a:gd name="T20" fmla="*/ 3104 w 23"/>
                    <a:gd name="T21" fmla="*/ 1279 h 22"/>
                    <a:gd name="T22" fmla="*/ 2842 w 23"/>
                    <a:gd name="T23" fmla="*/ 1372 h 22"/>
                    <a:gd name="T24" fmla="*/ 2288 w 23"/>
                    <a:gd name="T25" fmla="*/ 1488 h 22"/>
                    <a:gd name="T26" fmla="*/ 2160 w 23"/>
                    <a:gd name="T27" fmla="*/ 1488 h 22"/>
                    <a:gd name="T28" fmla="*/ 2160 w 23"/>
                    <a:gd name="T29" fmla="*/ 1488 h 22"/>
                    <a:gd name="T30" fmla="*/ 2160 w 23"/>
                    <a:gd name="T31" fmla="*/ 1610 h 22"/>
                    <a:gd name="T32" fmla="*/ 2160 w 23"/>
                    <a:gd name="T33" fmla="*/ 1610 h 22"/>
                    <a:gd name="T34" fmla="*/ 1765 w 23"/>
                    <a:gd name="T35" fmla="*/ 1727 h 22"/>
                    <a:gd name="T36" fmla="*/ 1344 w 23"/>
                    <a:gd name="T37" fmla="*/ 1843 h 22"/>
                    <a:gd name="T38" fmla="*/ 1344 w 23"/>
                    <a:gd name="T39" fmla="*/ 1843 h 22"/>
                    <a:gd name="T40" fmla="*/ 1077 w 23"/>
                    <a:gd name="T41" fmla="*/ 2082 h 22"/>
                    <a:gd name="T42" fmla="*/ 395 w 23"/>
                    <a:gd name="T43" fmla="*/ 2412 h 22"/>
                    <a:gd name="T44" fmla="*/ 262 w 23"/>
                    <a:gd name="T45" fmla="*/ 2529 h 22"/>
                    <a:gd name="T46" fmla="*/ 0 w 23"/>
                    <a:gd name="T47" fmla="*/ 2412 h 22"/>
                    <a:gd name="T48" fmla="*/ 262 w 23"/>
                    <a:gd name="T49" fmla="*/ 2174 h 22"/>
                    <a:gd name="T50" fmla="*/ 262 w 23"/>
                    <a:gd name="T51" fmla="*/ 2082 h 22"/>
                    <a:gd name="T52" fmla="*/ 262 w 23"/>
                    <a:gd name="T53" fmla="*/ 1965 h 22"/>
                    <a:gd name="T54" fmla="*/ 0 w 23"/>
                    <a:gd name="T55" fmla="*/ 447 h 22"/>
                    <a:gd name="T56" fmla="*/ 0 w 23"/>
                    <a:gd name="T57" fmla="*/ 4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82" name="Freeform 66"/>
                <p:cNvSpPr>
                  <a:spLocks/>
                </p:cNvSpPr>
                <p:nvPr/>
              </p:nvSpPr>
              <p:spPr bwMode="auto">
                <a:xfrm>
                  <a:off x="4772" y="1589"/>
                  <a:ext cx="232" cy="112"/>
                </a:xfrm>
                <a:custGeom>
                  <a:avLst/>
                  <a:gdLst>
                    <a:gd name="T0" fmla="*/ 1382 w 45"/>
                    <a:gd name="T1" fmla="*/ 808 h 23"/>
                    <a:gd name="T2" fmla="*/ 3294 w 45"/>
                    <a:gd name="T3" fmla="*/ 355 h 23"/>
                    <a:gd name="T4" fmla="*/ 3428 w 45"/>
                    <a:gd name="T5" fmla="*/ 355 h 23"/>
                    <a:gd name="T6" fmla="*/ 3428 w 45"/>
                    <a:gd name="T7" fmla="*/ 239 h 23"/>
                    <a:gd name="T8" fmla="*/ 3697 w 45"/>
                    <a:gd name="T9" fmla="*/ 0 h 23"/>
                    <a:gd name="T10" fmla="*/ 3985 w 45"/>
                    <a:gd name="T11" fmla="*/ 0 h 23"/>
                    <a:gd name="T12" fmla="*/ 4253 w 45"/>
                    <a:gd name="T13" fmla="*/ 355 h 23"/>
                    <a:gd name="T14" fmla="*/ 4387 w 45"/>
                    <a:gd name="T15" fmla="*/ 570 h 23"/>
                    <a:gd name="T16" fmla="*/ 4119 w 45"/>
                    <a:gd name="T17" fmla="*/ 808 h 23"/>
                    <a:gd name="T18" fmla="*/ 3985 w 45"/>
                    <a:gd name="T19" fmla="*/ 1164 h 23"/>
                    <a:gd name="T20" fmla="*/ 4516 w 45"/>
                    <a:gd name="T21" fmla="*/ 1164 h 23"/>
                    <a:gd name="T22" fmla="*/ 4944 w 45"/>
                    <a:gd name="T23" fmla="*/ 1729 h 23"/>
                    <a:gd name="T24" fmla="*/ 5609 w 45"/>
                    <a:gd name="T25" fmla="*/ 1850 h 23"/>
                    <a:gd name="T26" fmla="*/ 5903 w 45"/>
                    <a:gd name="T27" fmla="*/ 1612 h 23"/>
                    <a:gd name="T28" fmla="*/ 5769 w 45"/>
                    <a:gd name="T29" fmla="*/ 1373 h 23"/>
                    <a:gd name="T30" fmla="*/ 5475 w 45"/>
                    <a:gd name="T31" fmla="*/ 1164 h 23"/>
                    <a:gd name="T32" fmla="*/ 5769 w 45"/>
                    <a:gd name="T33" fmla="*/ 1281 h 23"/>
                    <a:gd name="T34" fmla="*/ 6166 w 45"/>
                    <a:gd name="T35" fmla="*/ 1850 h 23"/>
                    <a:gd name="T36" fmla="*/ 6032 w 45"/>
                    <a:gd name="T37" fmla="*/ 1967 h 23"/>
                    <a:gd name="T38" fmla="*/ 5475 w 45"/>
                    <a:gd name="T39" fmla="*/ 2206 h 23"/>
                    <a:gd name="T40" fmla="*/ 5078 w 45"/>
                    <a:gd name="T41" fmla="*/ 2420 h 23"/>
                    <a:gd name="T42" fmla="*/ 5078 w 45"/>
                    <a:gd name="T43" fmla="*/ 2298 h 23"/>
                    <a:gd name="T44" fmla="*/ 4944 w 45"/>
                    <a:gd name="T45" fmla="*/ 2089 h 23"/>
                    <a:gd name="T46" fmla="*/ 4650 w 45"/>
                    <a:gd name="T47" fmla="*/ 2537 h 23"/>
                    <a:gd name="T48" fmla="*/ 4387 w 45"/>
                    <a:gd name="T49" fmla="*/ 2537 h 23"/>
                    <a:gd name="T50" fmla="*/ 4387 w 45"/>
                    <a:gd name="T51" fmla="*/ 2420 h 23"/>
                    <a:gd name="T52" fmla="*/ 4119 w 45"/>
                    <a:gd name="T53" fmla="*/ 2298 h 23"/>
                    <a:gd name="T54" fmla="*/ 3825 w 45"/>
                    <a:gd name="T55" fmla="*/ 2206 h 23"/>
                    <a:gd name="T56" fmla="*/ 3697 w 45"/>
                    <a:gd name="T57" fmla="*/ 1967 h 23"/>
                    <a:gd name="T58" fmla="*/ 2872 w 45"/>
                    <a:gd name="T59" fmla="*/ 1967 h 23"/>
                    <a:gd name="T60" fmla="*/ 1382 w 45"/>
                    <a:gd name="T61" fmla="*/ 2298 h 23"/>
                    <a:gd name="T62" fmla="*/ 1222 w 45"/>
                    <a:gd name="T63" fmla="*/ 2206 h 23"/>
                    <a:gd name="T64" fmla="*/ 0 w 45"/>
                    <a:gd name="T65" fmla="*/ 2420 h 23"/>
                    <a:gd name="T66" fmla="*/ 0 w 45"/>
                    <a:gd name="T67" fmla="*/ 1042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83" name="Freeform 67"/>
                <p:cNvSpPr>
                  <a:spLocks/>
                </p:cNvSpPr>
                <p:nvPr/>
              </p:nvSpPr>
              <p:spPr bwMode="auto">
                <a:xfrm>
                  <a:off x="4880" y="1662"/>
                  <a:ext cx="61" cy="64"/>
                </a:xfrm>
                <a:custGeom>
                  <a:avLst/>
                  <a:gdLst>
                    <a:gd name="T0" fmla="*/ 0 w 12"/>
                    <a:gd name="T1" fmla="*/ 241 h 13"/>
                    <a:gd name="T2" fmla="*/ 386 w 12"/>
                    <a:gd name="T3" fmla="*/ 1310 h 13"/>
                    <a:gd name="T4" fmla="*/ 386 w 12"/>
                    <a:gd name="T5" fmla="*/ 1428 h 13"/>
                    <a:gd name="T6" fmla="*/ 259 w 12"/>
                    <a:gd name="T7" fmla="*/ 1428 h 13"/>
                    <a:gd name="T8" fmla="*/ 386 w 12"/>
                    <a:gd name="T9" fmla="*/ 1551 h 13"/>
                    <a:gd name="T10" fmla="*/ 386 w 12"/>
                    <a:gd name="T11" fmla="*/ 1551 h 13"/>
                    <a:gd name="T12" fmla="*/ 386 w 12"/>
                    <a:gd name="T13" fmla="*/ 1551 h 13"/>
                    <a:gd name="T14" fmla="*/ 803 w 12"/>
                    <a:gd name="T15" fmla="*/ 1428 h 13"/>
                    <a:gd name="T16" fmla="*/ 930 w 12"/>
                    <a:gd name="T17" fmla="*/ 1310 h 13"/>
                    <a:gd name="T18" fmla="*/ 930 w 12"/>
                    <a:gd name="T19" fmla="*/ 1186 h 13"/>
                    <a:gd name="T20" fmla="*/ 930 w 12"/>
                    <a:gd name="T21" fmla="*/ 1068 h 13"/>
                    <a:gd name="T22" fmla="*/ 930 w 12"/>
                    <a:gd name="T23" fmla="*/ 822 h 13"/>
                    <a:gd name="T24" fmla="*/ 1057 w 12"/>
                    <a:gd name="T25" fmla="*/ 729 h 13"/>
                    <a:gd name="T26" fmla="*/ 1057 w 12"/>
                    <a:gd name="T27" fmla="*/ 822 h 13"/>
                    <a:gd name="T28" fmla="*/ 1057 w 12"/>
                    <a:gd name="T29" fmla="*/ 945 h 13"/>
                    <a:gd name="T30" fmla="*/ 1057 w 12"/>
                    <a:gd name="T31" fmla="*/ 1186 h 13"/>
                    <a:gd name="T32" fmla="*/ 1190 w 12"/>
                    <a:gd name="T33" fmla="*/ 1186 h 13"/>
                    <a:gd name="T34" fmla="*/ 1190 w 12"/>
                    <a:gd name="T35" fmla="*/ 1186 h 13"/>
                    <a:gd name="T36" fmla="*/ 1190 w 12"/>
                    <a:gd name="T37" fmla="*/ 1068 h 13"/>
                    <a:gd name="T38" fmla="*/ 1317 w 12"/>
                    <a:gd name="T39" fmla="*/ 1068 h 13"/>
                    <a:gd name="T40" fmla="*/ 1449 w 12"/>
                    <a:gd name="T41" fmla="*/ 945 h 13"/>
                    <a:gd name="T42" fmla="*/ 1576 w 12"/>
                    <a:gd name="T43" fmla="*/ 945 h 13"/>
                    <a:gd name="T44" fmla="*/ 1576 w 12"/>
                    <a:gd name="T45" fmla="*/ 945 h 13"/>
                    <a:gd name="T46" fmla="*/ 1449 w 12"/>
                    <a:gd name="T47" fmla="*/ 822 h 13"/>
                    <a:gd name="T48" fmla="*/ 1449 w 12"/>
                    <a:gd name="T49" fmla="*/ 729 h 13"/>
                    <a:gd name="T50" fmla="*/ 1449 w 12"/>
                    <a:gd name="T51" fmla="*/ 729 h 13"/>
                    <a:gd name="T52" fmla="*/ 1317 w 12"/>
                    <a:gd name="T53" fmla="*/ 729 h 13"/>
                    <a:gd name="T54" fmla="*/ 1190 w 12"/>
                    <a:gd name="T55" fmla="*/ 606 h 13"/>
                    <a:gd name="T56" fmla="*/ 1190 w 12"/>
                    <a:gd name="T57" fmla="*/ 606 h 13"/>
                    <a:gd name="T58" fmla="*/ 930 w 12"/>
                    <a:gd name="T59" fmla="*/ 482 h 13"/>
                    <a:gd name="T60" fmla="*/ 803 w 12"/>
                    <a:gd name="T61" fmla="*/ 241 h 13"/>
                    <a:gd name="T62" fmla="*/ 803 w 12"/>
                    <a:gd name="T63" fmla="*/ 241 h 13"/>
                    <a:gd name="T64" fmla="*/ 646 w 12"/>
                    <a:gd name="T65" fmla="*/ 0 h 13"/>
                    <a:gd name="T66" fmla="*/ 0 w 12"/>
                    <a:gd name="T67" fmla="*/ 241 h 13"/>
                    <a:gd name="T68" fmla="*/ 0 w 12"/>
                    <a:gd name="T69" fmla="*/ 24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84" name="Freeform 68"/>
                <p:cNvSpPr>
                  <a:spLocks/>
                </p:cNvSpPr>
                <p:nvPr/>
              </p:nvSpPr>
              <p:spPr bwMode="auto">
                <a:xfrm>
                  <a:off x="4813" y="1394"/>
                  <a:ext cx="108" cy="229"/>
                </a:xfrm>
                <a:custGeom>
                  <a:avLst/>
                  <a:gdLst>
                    <a:gd name="T0" fmla="*/ 2854 w 21"/>
                    <a:gd name="T1" fmla="*/ 4629 h 47"/>
                    <a:gd name="T2" fmla="*/ 2726 w 21"/>
                    <a:gd name="T3" fmla="*/ 4629 h 47"/>
                    <a:gd name="T4" fmla="*/ 2592 w 21"/>
                    <a:gd name="T5" fmla="*/ 4629 h 47"/>
                    <a:gd name="T6" fmla="*/ 2458 w 21"/>
                    <a:gd name="T7" fmla="*/ 4867 h 47"/>
                    <a:gd name="T8" fmla="*/ 2299 w 21"/>
                    <a:gd name="T9" fmla="*/ 4867 h 47"/>
                    <a:gd name="T10" fmla="*/ 2299 w 21"/>
                    <a:gd name="T11" fmla="*/ 4984 h 47"/>
                    <a:gd name="T12" fmla="*/ 2299 w 21"/>
                    <a:gd name="T13" fmla="*/ 4984 h 47"/>
                    <a:gd name="T14" fmla="*/ 2299 w 21"/>
                    <a:gd name="T15" fmla="*/ 4984 h 47"/>
                    <a:gd name="T16" fmla="*/ 2170 w 21"/>
                    <a:gd name="T17" fmla="*/ 4984 h 47"/>
                    <a:gd name="T18" fmla="*/ 2170 w 21"/>
                    <a:gd name="T19" fmla="*/ 5082 h 47"/>
                    <a:gd name="T20" fmla="*/ 262 w 21"/>
                    <a:gd name="T21" fmla="*/ 5438 h 47"/>
                    <a:gd name="T22" fmla="*/ 134 w 21"/>
                    <a:gd name="T23" fmla="*/ 5316 h 47"/>
                    <a:gd name="T24" fmla="*/ 0 w 21"/>
                    <a:gd name="T25" fmla="*/ 5199 h 47"/>
                    <a:gd name="T26" fmla="*/ 0 w 21"/>
                    <a:gd name="T27" fmla="*/ 5082 h 47"/>
                    <a:gd name="T28" fmla="*/ 134 w 21"/>
                    <a:gd name="T29" fmla="*/ 4984 h 47"/>
                    <a:gd name="T30" fmla="*/ 0 w 21"/>
                    <a:gd name="T31" fmla="*/ 4746 h 47"/>
                    <a:gd name="T32" fmla="*/ 0 w 21"/>
                    <a:gd name="T33" fmla="*/ 3942 h 47"/>
                    <a:gd name="T34" fmla="*/ 0 w 21"/>
                    <a:gd name="T35" fmla="*/ 3703 h 47"/>
                    <a:gd name="T36" fmla="*/ 134 w 21"/>
                    <a:gd name="T37" fmla="*/ 3230 h 47"/>
                    <a:gd name="T38" fmla="*/ 134 w 21"/>
                    <a:gd name="T39" fmla="*/ 3016 h 47"/>
                    <a:gd name="T40" fmla="*/ 134 w 21"/>
                    <a:gd name="T41" fmla="*/ 2777 h 47"/>
                    <a:gd name="T42" fmla="*/ 134 w 21"/>
                    <a:gd name="T43" fmla="*/ 2538 h 47"/>
                    <a:gd name="T44" fmla="*/ 134 w 21"/>
                    <a:gd name="T45" fmla="*/ 2422 h 47"/>
                    <a:gd name="T46" fmla="*/ 134 w 21"/>
                    <a:gd name="T47" fmla="*/ 2305 h 47"/>
                    <a:gd name="T48" fmla="*/ 555 w 21"/>
                    <a:gd name="T49" fmla="*/ 2090 h 47"/>
                    <a:gd name="T50" fmla="*/ 689 w 21"/>
                    <a:gd name="T51" fmla="*/ 1613 h 47"/>
                    <a:gd name="T52" fmla="*/ 555 w 21"/>
                    <a:gd name="T53" fmla="*/ 1379 h 47"/>
                    <a:gd name="T54" fmla="*/ 555 w 21"/>
                    <a:gd name="T55" fmla="*/ 1164 h 47"/>
                    <a:gd name="T56" fmla="*/ 555 w 21"/>
                    <a:gd name="T57" fmla="*/ 1164 h 47"/>
                    <a:gd name="T58" fmla="*/ 555 w 21"/>
                    <a:gd name="T59" fmla="*/ 1043 h 47"/>
                    <a:gd name="T60" fmla="*/ 396 w 21"/>
                    <a:gd name="T61" fmla="*/ 809 h 47"/>
                    <a:gd name="T62" fmla="*/ 555 w 21"/>
                    <a:gd name="T63" fmla="*/ 453 h 47"/>
                    <a:gd name="T64" fmla="*/ 396 w 21"/>
                    <a:gd name="T65" fmla="*/ 356 h 47"/>
                    <a:gd name="T66" fmla="*/ 396 w 21"/>
                    <a:gd name="T67" fmla="*/ 239 h 47"/>
                    <a:gd name="T68" fmla="*/ 555 w 21"/>
                    <a:gd name="T69" fmla="*/ 239 h 47"/>
                    <a:gd name="T70" fmla="*/ 689 w 21"/>
                    <a:gd name="T71" fmla="*/ 117 h 47"/>
                    <a:gd name="T72" fmla="*/ 818 w 21"/>
                    <a:gd name="T73" fmla="*/ 117 h 47"/>
                    <a:gd name="T74" fmla="*/ 818 w 21"/>
                    <a:gd name="T75" fmla="*/ 117 h 47"/>
                    <a:gd name="T76" fmla="*/ 951 w 21"/>
                    <a:gd name="T77" fmla="*/ 0 h 47"/>
                    <a:gd name="T78" fmla="*/ 2299 w 21"/>
                    <a:gd name="T79" fmla="*/ 3347 h 47"/>
                    <a:gd name="T80" fmla="*/ 2299 w 21"/>
                    <a:gd name="T81" fmla="*/ 3464 h 47"/>
                    <a:gd name="T82" fmla="*/ 2299 w 21"/>
                    <a:gd name="T83" fmla="*/ 3586 h 47"/>
                    <a:gd name="T84" fmla="*/ 2299 w 21"/>
                    <a:gd name="T85" fmla="*/ 3586 h 47"/>
                    <a:gd name="T86" fmla="*/ 2592 w 21"/>
                    <a:gd name="T87" fmla="*/ 3820 h 47"/>
                    <a:gd name="T88" fmla="*/ 2726 w 21"/>
                    <a:gd name="T89" fmla="*/ 3820 h 47"/>
                    <a:gd name="T90" fmla="*/ 2726 w 21"/>
                    <a:gd name="T91" fmla="*/ 3942 h 47"/>
                    <a:gd name="T92" fmla="*/ 2726 w 21"/>
                    <a:gd name="T93" fmla="*/ 4059 h 47"/>
                    <a:gd name="T94" fmla="*/ 2854 w 21"/>
                    <a:gd name="T95" fmla="*/ 4273 h 47"/>
                    <a:gd name="T96" fmla="*/ 2854 w 21"/>
                    <a:gd name="T97" fmla="*/ 4390 h 47"/>
                    <a:gd name="T98" fmla="*/ 2854 w 21"/>
                    <a:gd name="T99" fmla="*/ 4512 h 47"/>
                    <a:gd name="T100" fmla="*/ 2854 w 21"/>
                    <a:gd name="T101" fmla="*/ 4629 h 47"/>
                    <a:gd name="T102" fmla="*/ 2854 w 21"/>
                    <a:gd name="T103" fmla="*/ 4629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6385" name="Group 70"/>
                <p:cNvGrpSpPr>
                  <a:grpSpLocks/>
                </p:cNvGrpSpPr>
                <p:nvPr/>
              </p:nvGrpSpPr>
              <p:grpSpPr bwMode="auto">
                <a:xfrm>
                  <a:off x="1990" y="2891"/>
                  <a:ext cx="658" cy="400"/>
                  <a:chOff x="1991" y="3321"/>
                  <a:chExt cx="361" cy="231"/>
                </a:xfrm>
              </p:grpSpPr>
              <p:sp>
                <p:nvSpPr>
                  <p:cNvPr id="56386" name="Freeform 71"/>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87" name="Freeform 72"/>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88" name="Freeform 73"/>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89" name="Freeform 74"/>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90" name="Freeform 75"/>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91" name="Freeform 76"/>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92" name="Freeform 77"/>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6393" name="Freeform 78"/>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grpSp>
        </p:grpSp>
      </p:grpSp>
      <p:sp>
        <p:nvSpPr>
          <p:cNvPr id="56326" name="Rectangle 82"/>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6327" name="Rectangle 83"/>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6328" name="Rectangle 84"/>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6329" name="Rectangle 85"/>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6330" name="Rectangle 86"/>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6331" name="Rectangle 87"/>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6332" name="Rectangle 88"/>
          <p:cNvSpPr>
            <a:spLocks noChangeArrowheads="1"/>
          </p:cNvSpPr>
          <p:nvPr/>
        </p:nvSpPr>
        <p:spPr bwMode="auto">
          <a:xfrm>
            <a:off x="395111" y="5892800"/>
            <a:ext cx="6354234"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6333" name="Rectangle 89"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4"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Data       &lt;10%        10%–14%        15-19</a:t>
            </a:r>
            <a:r>
              <a:rPr lang="en-US" sz="1400" b="1">
                <a:solidFill>
                  <a:srgbClr val="000000"/>
                </a:solidFill>
                <a:latin typeface="Arial Narrow" charset="0"/>
              </a:rPr>
              <a:t>%            20-24%           25-29%            ≥30%</a:t>
            </a:r>
            <a:endParaRPr lang="en-US" sz="1400" b="1" dirty="0">
              <a:solidFill>
                <a:srgbClr val="000000"/>
              </a:solidFill>
              <a:latin typeface="Arial Narrow" charset="0"/>
            </a:endParaRPr>
          </a:p>
        </p:txBody>
      </p:sp>
      <p:sp>
        <p:nvSpPr>
          <p:cNvPr id="91" name="TextBox 90">
            <a:extLst>
              <a:ext uri="{FF2B5EF4-FFF2-40B4-BE49-F238E27FC236}">
                <a16:creationId xmlns:a16="http://schemas.microsoft.com/office/drawing/2014/main" xmlns="" id="{B3DD7B65-9BAC-4965-B613-BB8176534BD7}"/>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2007</a:t>
            </a:r>
          </a:p>
        </p:txBody>
      </p:sp>
      <p:sp>
        <p:nvSpPr>
          <p:cNvPr id="95" name="Rectangle 117">
            <a:extLst>
              <a:ext uri="{FF2B5EF4-FFF2-40B4-BE49-F238E27FC236}">
                <a16:creationId xmlns:a16="http://schemas.microsoft.com/office/drawing/2014/main" xmlns="" id="{F0919DC6-C3CB-4222-B0AC-B865D4AC5D2B}"/>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1467916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52400" y="69318"/>
            <a:ext cx="8839199" cy="1628844"/>
          </a:xfrm>
        </p:spPr>
        <p:txBody>
          <a:bodyPr>
            <a:noAutofit/>
          </a:bodyPr>
          <a:lstStyle/>
          <a:p>
            <a:r>
              <a:rPr lang="en-US" b="1" dirty="0"/>
              <a:t>2015 MAA Curriculum Guide</a:t>
            </a:r>
            <a:endParaRPr lang="en-US" sz="2400" b="1" dirty="0"/>
          </a:p>
        </p:txBody>
      </p:sp>
      <p:sp>
        <p:nvSpPr>
          <p:cNvPr id="4" name="Rectangle 3"/>
          <p:cNvSpPr/>
          <p:nvPr/>
        </p:nvSpPr>
        <p:spPr>
          <a:xfrm>
            <a:off x="152400" y="353949"/>
            <a:ext cx="8839199" cy="1130968"/>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xmlns="" id="{9893E708-3C54-4C11-A179-9B98A848419E}"/>
              </a:ext>
            </a:extLst>
          </p:cNvPr>
          <p:cNvSpPr txBox="1"/>
          <p:nvPr/>
        </p:nvSpPr>
        <p:spPr>
          <a:xfrm>
            <a:off x="152400" y="1650823"/>
            <a:ext cx="8900159" cy="5139869"/>
          </a:xfrm>
          <a:prstGeom prst="rect">
            <a:avLst/>
          </a:prstGeom>
          <a:noFill/>
        </p:spPr>
        <p:txBody>
          <a:bodyPr wrap="square" rtlCol="0">
            <a:spAutoFit/>
          </a:bodyPr>
          <a:lstStyle/>
          <a:p>
            <a:pPr marL="457200" indent="-457200">
              <a:spcAft>
                <a:spcPts val="3000"/>
              </a:spcAft>
              <a:buFont typeface="Arial" panose="020B0604020202020204" pitchFamily="34" charset="0"/>
              <a:buChar char="•"/>
            </a:pPr>
            <a:r>
              <a:rPr lang="en-US" sz="2800" dirty="0"/>
              <a:t>Approximately every 10 years, the MAA publishes a Curriculum Guide</a:t>
            </a:r>
          </a:p>
          <a:p>
            <a:pPr marL="457200" indent="-457200">
              <a:spcAft>
                <a:spcPts val="1800"/>
              </a:spcAft>
              <a:buFont typeface="Arial" panose="020B0604020202020204" pitchFamily="34" charset="0"/>
              <a:buChar char="•"/>
            </a:pPr>
            <a:r>
              <a:rPr lang="en-US" sz="2800" dirty="0"/>
              <a:t>The 2015 version focuses specifically on recommendations for students majoring in the mathematical sciences</a:t>
            </a:r>
          </a:p>
          <a:p>
            <a:pPr marL="457200" indent="-457200">
              <a:spcAft>
                <a:spcPts val="1200"/>
              </a:spcAft>
              <a:buFont typeface="Arial" panose="020B0604020202020204" pitchFamily="34" charset="0"/>
              <a:buChar char="•"/>
            </a:pPr>
            <a:r>
              <a:rPr lang="en-US" sz="2800" dirty="0"/>
              <a:t>Content Recommendations for the major:</a:t>
            </a:r>
          </a:p>
          <a:p>
            <a:pPr marL="914400" lvl="1" indent="-457200">
              <a:spcAft>
                <a:spcPts val="1200"/>
              </a:spcAft>
              <a:buFont typeface="Arial" panose="020B0604020202020204" pitchFamily="34" charset="0"/>
              <a:buChar char="•"/>
            </a:pPr>
            <a:r>
              <a:rPr lang="en-US" sz="2400" dirty="0"/>
              <a:t>Nine content recommendations (many with multiple parts)</a:t>
            </a:r>
          </a:p>
          <a:p>
            <a:pPr marL="914400" lvl="1" indent="-457200">
              <a:spcAft>
                <a:spcPts val="1200"/>
              </a:spcAft>
              <a:buFont typeface="Arial" panose="020B0604020202020204" pitchFamily="34" charset="0"/>
              <a:buChar char="•"/>
            </a:pPr>
            <a:r>
              <a:rPr lang="en-US" sz="2400" dirty="0"/>
              <a:t>Only three COURSE recommendations (rest to be incorporated flexibly)</a:t>
            </a:r>
          </a:p>
          <a:p>
            <a:endParaRPr lang="en-US" dirty="0"/>
          </a:p>
        </p:txBody>
      </p:sp>
    </p:spTree>
    <p:extLst>
      <p:ext uri="{BB962C8B-B14F-4D97-AF65-F5344CB8AC3E}">
        <p14:creationId xmlns:p14="http://schemas.microsoft.com/office/powerpoint/2010/main" val="1667139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
                                            <p:txEl>
                                              <p:pRg st="3" end="3"/>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Freeform 2"/>
          <p:cNvSpPr>
            <a:spLocks/>
          </p:cNvSpPr>
          <p:nvPr/>
        </p:nvSpPr>
        <p:spPr bwMode="auto">
          <a:xfrm>
            <a:off x="6842478" y="1887599"/>
            <a:ext cx="354188"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47" name="Freeform 3"/>
          <p:cNvSpPr>
            <a:spLocks/>
          </p:cNvSpPr>
          <p:nvPr/>
        </p:nvSpPr>
        <p:spPr bwMode="auto">
          <a:xfrm>
            <a:off x="2343861" y="1709741"/>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48" name="Freeform 4"/>
          <p:cNvSpPr>
            <a:spLocks/>
          </p:cNvSpPr>
          <p:nvPr/>
        </p:nvSpPr>
        <p:spPr bwMode="auto">
          <a:xfrm>
            <a:off x="2806700" y="1833624"/>
            <a:ext cx="585611"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49" name="Freeform 5"/>
          <p:cNvSpPr>
            <a:spLocks/>
          </p:cNvSpPr>
          <p:nvPr/>
        </p:nvSpPr>
        <p:spPr bwMode="auto">
          <a:xfrm>
            <a:off x="3053645" y="1857375"/>
            <a:ext cx="996244"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50" name="Freeform 6"/>
          <p:cNvSpPr>
            <a:spLocks/>
          </p:cNvSpPr>
          <p:nvPr/>
        </p:nvSpPr>
        <p:spPr bwMode="auto">
          <a:xfrm>
            <a:off x="4013203" y="2003425"/>
            <a:ext cx="64346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51" name="Freeform 7"/>
          <p:cNvSpPr>
            <a:spLocks/>
          </p:cNvSpPr>
          <p:nvPr/>
        </p:nvSpPr>
        <p:spPr bwMode="auto">
          <a:xfrm>
            <a:off x="3985008" y="2398713"/>
            <a:ext cx="681567"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52" name="Freeform 8"/>
          <p:cNvSpPr>
            <a:spLocks/>
          </p:cNvSpPr>
          <p:nvPr/>
        </p:nvSpPr>
        <p:spPr bwMode="auto">
          <a:xfrm>
            <a:off x="4121860" y="320363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53" name="Freeform 9"/>
          <p:cNvSpPr>
            <a:spLocks/>
          </p:cNvSpPr>
          <p:nvPr/>
        </p:nvSpPr>
        <p:spPr bwMode="auto">
          <a:xfrm>
            <a:off x="4651027" y="274008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54" name="Freeform 10"/>
          <p:cNvSpPr>
            <a:spLocks/>
          </p:cNvSpPr>
          <p:nvPr/>
        </p:nvSpPr>
        <p:spPr bwMode="auto">
          <a:xfrm>
            <a:off x="4975578" y="228288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55" name="Freeform 11"/>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56" name="Freeform 12"/>
          <p:cNvSpPr>
            <a:spLocks/>
          </p:cNvSpPr>
          <p:nvPr/>
        </p:nvSpPr>
        <p:spPr bwMode="auto">
          <a:xfrm>
            <a:off x="5590822" y="4311650"/>
            <a:ext cx="891822"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57" name="Freeform 13"/>
          <p:cNvSpPr>
            <a:spLocks/>
          </p:cNvSpPr>
          <p:nvPr/>
        </p:nvSpPr>
        <p:spPr bwMode="auto">
          <a:xfrm>
            <a:off x="2105380" y="2562225"/>
            <a:ext cx="780345"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58" name="Freeform 14"/>
          <p:cNvSpPr>
            <a:spLocks/>
          </p:cNvSpPr>
          <p:nvPr/>
        </p:nvSpPr>
        <p:spPr bwMode="auto">
          <a:xfrm>
            <a:off x="3325989" y="2452749"/>
            <a:ext cx="681566"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59" name="Freeform 15"/>
          <p:cNvSpPr>
            <a:spLocks/>
          </p:cNvSpPr>
          <p:nvPr/>
        </p:nvSpPr>
        <p:spPr bwMode="auto">
          <a:xfrm>
            <a:off x="3436060" y="3003611"/>
            <a:ext cx="715433"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60" name="Freeform 16"/>
          <p:cNvSpPr>
            <a:spLocks/>
          </p:cNvSpPr>
          <p:nvPr/>
        </p:nvSpPr>
        <p:spPr bwMode="auto">
          <a:xfrm>
            <a:off x="3341512" y="3521076"/>
            <a:ext cx="685800"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61" name="Freeform 17"/>
          <p:cNvSpPr>
            <a:spLocks/>
          </p:cNvSpPr>
          <p:nvPr/>
        </p:nvSpPr>
        <p:spPr bwMode="auto">
          <a:xfrm>
            <a:off x="3602570" y="3660836"/>
            <a:ext cx="1365956"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62" name="Freeform 18"/>
          <p:cNvSpPr>
            <a:spLocks/>
          </p:cNvSpPr>
          <p:nvPr/>
        </p:nvSpPr>
        <p:spPr bwMode="auto">
          <a:xfrm>
            <a:off x="6170792"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63" name="Freeform 19"/>
          <p:cNvSpPr>
            <a:spLocks/>
          </p:cNvSpPr>
          <p:nvPr/>
        </p:nvSpPr>
        <p:spPr bwMode="auto">
          <a:xfrm>
            <a:off x="6661887"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64" name="Freeform 20"/>
          <p:cNvSpPr>
            <a:spLocks/>
          </p:cNvSpPr>
          <p:nvPr/>
        </p:nvSpPr>
        <p:spPr bwMode="auto">
          <a:xfrm>
            <a:off x="2957697" y="2794061"/>
            <a:ext cx="550333"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65" name="Freeform 21"/>
          <p:cNvSpPr>
            <a:spLocks/>
          </p:cNvSpPr>
          <p:nvPr/>
        </p:nvSpPr>
        <p:spPr bwMode="auto">
          <a:xfrm>
            <a:off x="2168878" y="2035236"/>
            <a:ext cx="78316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66" name="Freeform 22"/>
          <p:cNvSpPr>
            <a:spLocks/>
          </p:cNvSpPr>
          <p:nvPr/>
        </p:nvSpPr>
        <p:spPr bwMode="auto">
          <a:xfrm>
            <a:off x="2452516" y="266229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67" name="Freeform 23"/>
          <p:cNvSpPr>
            <a:spLocks/>
          </p:cNvSpPr>
          <p:nvPr/>
        </p:nvSpPr>
        <p:spPr bwMode="auto">
          <a:xfrm>
            <a:off x="2777097" y="3444875"/>
            <a:ext cx="658989"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68" name="Freeform 24"/>
          <p:cNvSpPr>
            <a:spLocks/>
          </p:cNvSpPr>
          <p:nvPr/>
        </p:nvSpPr>
        <p:spPr bwMode="auto">
          <a:xfrm>
            <a:off x="4607283" y="1981261"/>
            <a:ext cx="643467"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69" name="Freeform 25"/>
          <p:cNvSpPr>
            <a:spLocks/>
          </p:cNvSpPr>
          <p:nvPr/>
        </p:nvSpPr>
        <p:spPr bwMode="auto">
          <a:xfrm>
            <a:off x="5127978" y="2855913"/>
            <a:ext cx="39087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70" name="Freeform 26" descr="75%"/>
          <p:cNvSpPr>
            <a:spLocks/>
          </p:cNvSpPr>
          <p:nvPr/>
        </p:nvSpPr>
        <p:spPr bwMode="auto">
          <a:xfrm>
            <a:off x="5988786" y="3009900"/>
            <a:ext cx="443089"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71" name="Freeform 27"/>
          <p:cNvSpPr>
            <a:spLocks/>
          </p:cNvSpPr>
          <p:nvPr/>
        </p:nvSpPr>
        <p:spPr bwMode="auto">
          <a:xfrm>
            <a:off x="4903615" y="4133911"/>
            <a:ext cx="555978"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72" name="Freeform 28" descr="20%"/>
          <p:cNvSpPr>
            <a:spLocks/>
          </p:cNvSpPr>
          <p:nvPr/>
        </p:nvSpPr>
        <p:spPr bwMode="auto">
          <a:xfrm>
            <a:off x="5171723" y="3846515"/>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73" name="Freeform 29"/>
          <p:cNvSpPr>
            <a:spLocks/>
          </p:cNvSpPr>
          <p:nvPr/>
        </p:nvSpPr>
        <p:spPr bwMode="auto">
          <a:xfrm>
            <a:off x="6114350" y="2732149"/>
            <a:ext cx="568677"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74" name="Freeform 30"/>
          <p:cNvSpPr>
            <a:spLocks/>
          </p:cNvSpPr>
          <p:nvPr/>
        </p:nvSpPr>
        <p:spPr bwMode="auto">
          <a:xfrm>
            <a:off x="5923845" y="3127436"/>
            <a:ext cx="73801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75" name="Freeform 31"/>
          <p:cNvSpPr>
            <a:spLocks/>
          </p:cNvSpPr>
          <p:nvPr/>
        </p:nvSpPr>
        <p:spPr bwMode="auto">
          <a:xfrm>
            <a:off x="3962430" y="2794000"/>
            <a:ext cx="805745"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76" name="Freeform 32"/>
          <p:cNvSpPr>
            <a:spLocks/>
          </p:cNvSpPr>
          <p:nvPr/>
        </p:nvSpPr>
        <p:spPr bwMode="auto">
          <a:xfrm>
            <a:off x="4020259" y="3590925"/>
            <a:ext cx="839611"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77" name="Freeform 33"/>
          <p:cNvSpPr>
            <a:spLocks/>
          </p:cNvSpPr>
          <p:nvPr/>
        </p:nvSpPr>
        <p:spPr bwMode="auto">
          <a:xfrm>
            <a:off x="4731461"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78" name="Freeform 34"/>
          <p:cNvSpPr>
            <a:spLocks/>
          </p:cNvSpPr>
          <p:nvPr/>
        </p:nvSpPr>
        <p:spPr bwMode="auto">
          <a:xfrm>
            <a:off x="5343909" y="3265492"/>
            <a:ext cx="71966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79" name="Freeform 35" descr="20%"/>
          <p:cNvSpPr>
            <a:spLocks/>
          </p:cNvSpPr>
          <p:nvPr/>
        </p:nvSpPr>
        <p:spPr bwMode="auto">
          <a:xfrm>
            <a:off x="5280381" y="3560769"/>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80" name="Freeform 36" descr="20%"/>
          <p:cNvSpPr>
            <a:spLocks/>
          </p:cNvSpPr>
          <p:nvPr/>
        </p:nvSpPr>
        <p:spPr bwMode="auto">
          <a:xfrm>
            <a:off x="5489253" y="3824288"/>
            <a:ext cx="376767"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81" name="Freeform 37"/>
          <p:cNvSpPr>
            <a:spLocks/>
          </p:cNvSpPr>
          <p:nvPr/>
        </p:nvSpPr>
        <p:spPr bwMode="auto">
          <a:xfrm>
            <a:off x="5844823"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82" name="Freeform 38"/>
          <p:cNvSpPr>
            <a:spLocks/>
          </p:cNvSpPr>
          <p:nvPr/>
        </p:nvSpPr>
        <p:spPr bwMode="auto">
          <a:xfrm>
            <a:off x="4844359" y="3660776"/>
            <a:ext cx="486833"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7383" name="Group 39"/>
          <p:cNvGrpSpPr>
            <a:grpSpLocks/>
          </p:cNvGrpSpPr>
          <p:nvPr/>
        </p:nvGrpSpPr>
        <p:grpSpPr bwMode="auto">
          <a:xfrm>
            <a:off x="1027319" y="3886200"/>
            <a:ext cx="1786467" cy="1390650"/>
            <a:chOff x="768" y="2832"/>
            <a:chExt cx="1203" cy="876"/>
          </a:xfrm>
        </p:grpSpPr>
        <p:sp>
          <p:nvSpPr>
            <p:cNvPr id="57417" name="Freeform 40"/>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418" name="Freeform 41"/>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419" name="Freeform 42"/>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420" name="Freeform 43"/>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421" name="Freeform 44"/>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422" name="Freeform 45"/>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423" name="Freeform 46"/>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424" name="Freeform 47"/>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425" name="Freeform 48"/>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426" name="Freeform 49"/>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427" name="Freeform 50"/>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428" name="Freeform 51"/>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429" name="Freeform 52"/>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430" name="Freeform 53"/>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431" name="Freeform 54"/>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grpSp>
        <p:nvGrpSpPr>
          <p:cNvPr id="57384" name="Group 55"/>
          <p:cNvGrpSpPr>
            <a:grpSpLocks/>
          </p:cNvGrpSpPr>
          <p:nvPr/>
        </p:nvGrpSpPr>
        <p:grpSpPr bwMode="auto">
          <a:xfrm>
            <a:off x="5177371" y="2197100"/>
            <a:ext cx="738011" cy="742950"/>
            <a:chOff x="3562" y="1636"/>
            <a:chExt cx="497" cy="468"/>
          </a:xfrm>
        </p:grpSpPr>
        <p:sp>
          <p:nvSpPr>
            <p:cNvPr id="57415" name="Freeform 56"/>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416" name="Freeform 57"/>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7385" name="Freeform 58"/>
          <p:cNvSpPr>
            <a:spLocks/>
          </p:cNvSpPr>
          <p:nvPr/>
        </p:nvSpPr>
        <p:spPr bwMode="auto">
          <a:xfrm>
            <a:off x="5475111" y="291788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86" name="Freeform 59" descr="75%"/>
          <p:cNvSpPr>
            <a:spLocks/>
          </p:cNvSpPr>
          <p:nvPr/>
        </p:nvSpPr>
        <p:spPr bwMode="auto">
          <a:xfrm>
            <a:off x="5974644" y="3730631"/>
            <a:ext cx="498123"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pattFill prst="pct75">
            <a:fgClr>
              <a:srgbClr val="AA1202"/>
            </a:fgClr>
            <a:bgClr>
              <a:schemeClr val="tx1"/>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87" name="Freeform 60"/>
          <p:cNvSpPr>
            <a:spLocks/>
          </p:cNvSpPr>
          <p:nvPr/>
        </p:nvSpPr>
        <p:spPr bwMode="auto">
          <a:xfrm>
            <a:off x="5748867" y="3784600"/>
            <a:ext cx="530578"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88" name="Freeform 61"/>
          <p:cNvSpPr>
            <a:spLocks/>
          </p:cNvSpPr>
          <p:nvPr/>
        </p:nvSpPr>
        <p:spPr bwMode="auto">
          <a:xfrm>
            <a:off x="6248430" y="3041650"/>
            <a:ext cx="45014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89" name="Freeform 62"/>
          <p:cNvSpPr>
            <a:spLocks/>
          </p:cNvSpPr>
          <p:nvPr/>
        </p:nvSpPr>
        <p:spPr bwMode="auto">
          <a:xfrm>
            <a:off x="6589889" y="3017899"/>
            <a:ext cx="108656"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90" name="Freeform 63"/>
          <p:cNvSpPr>
            <a:spLocks/>
          </p:cNvSpPr>
          <p:nvPr/>
        </p:nvSpPr>
        <p:spPr bwMode="auto">
          <a:xfrm>
            <a:off x="6618111" y="2801999"/>
            <a:ext cx="13687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91" name="Freeform 64"/>
          <p:cNvSpPr>
            <a:spLocks/>
          </p:cNvSpPr>
          <p:nvPr/>
        </p:nvSpPr>
        <p:spPr bwMode="auto">
          <a:xfrm>
            <a:off x="6740909" y="265436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92" name="Freeform 65"/>
          <p:cNvSpPr>
            <a:spLocks/>
          </p:cNvSpPr>
          <p:nvPr/>
        </p:nvSpPr>
        <p:spPr bwMode="auto">
          <a:xfrm>
            <a:off x="6733822"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93" name="Freeform 66"/>
          <p:cNvSpPr>
            <a:spLocks/>
          </p:cNvSpPr>
          <p:nvPr/>
        </p:nvSpPr>
        <p:spPr bwMode="auto">
          <a:xfrm>
            <a:off x="6886222" y="2638425"/>
            <a:ext cx="8607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394" name="Freeform 67"/>
          <p:cNvSpPr>
            <a:spLocks/>
          </p:cNvSpPr>
          <p:nvPr/>
        </p:nvSpPr>
        <p:spPr bwMode="auto">
          <a:xfrm>
            <a:off x="6791678"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7395" name="Group 68"/>
          <p:cNvGrpSpPr>
            <a:grpSpLocks/>
          </p:cNvGrpSpPr>
          <p:nvPr/>
        </p:nvGrpSpPr>
        <p:grpSpPr bwMode="auto">
          <a:xfrm>
            <a:off x="2808142" y="4589463"/>
            <a:ext cx="928511" cy="635000"/>
            <a:chOff x="1991" y="3321"/>
            <a:chExt cx="361" cy="231"/>
          </a:xfrm>
        </p:grpSpPr>
        <p:sp>
          <p:nvSpPr>
            <p:cNvPr id="57407" name="Freeform 69"/>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408" name="Freeform 70"/>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409" name="Freeform 71"/>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410" name="Freeform 72"/>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411" name="Freeform 73"/>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412" name="Freeform 74"/>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413" name="Freeform 75"/>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7414" name="Freeform 76"/>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7399" name="Rectangle 8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7400" name="Rectangle 81"/>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7401" name="Rectangle 82"/>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7402" name="Rectangle 83"/>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7403" name="Rectangle 84"/>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7404" name="Rectangle 85"/>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7405" name="Rectangle 86"/>
          <p:cNvSpPr>
            <a:spLocks noChangeArrowheads="1"/>
          </p:cNvSpPr>
          <p:nvPr/>
        </p:nvSpPr>
        <p:spPr bwMode="auto">
          <a:xfrm>
            <a:off x="395111" y="5892800"/>
            <a:ext cx="6354234"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7406" name="Rectangle 87"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1"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Data       &lt;10%        10%–14%        15-19</a:t>
            </a:r>
            <a:r>
              <a:rPr lang="en-US" sz="1400" b="1">
                <a:solidFill>
                  <a:srgbClr val="000000"/>
                </a:solidFill>
                <a:latin typeface="Arial Narrow" charset="0"/>
              </a:rPr>
              <a:t>%            20-24%           25-29%            ≥30%</a:t>
            </a:r>
            <a:endParaRPr lang="en-US" sz="1400" b="1" dirty="0">
              <a:solidFill>
                <a:srgbClr val="000000"/>
              </a:solidFill>
              <a:latin typeface="Arial Narrow" charset="0"/>
            </a:endParaRPr>
          </a:p>
        </p:txBody>
      </p:sp>
      <p:sp>
        <p:nvSpPr>
          <p:cNvPr id="88" name="TextBox 87">
            <a:extLst>
              <a:ext uri="{FF2B5EF4-FFF2-40B4-BE49-F238E27FC236}">
                <a16:creationId xmlns:a16="http://schemas.microsoft.com/office/drawing/2014/main" xmlns="" id="{FDDD58A3-DCFA-4B56-9F6D-8B47EDF305E0}"/>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2008</a:t>
            </a:r>
          </a:p>
        </p:txBody>
      </p:sp>
      <p:sp>
        <p:nvSpPr>
          <p:cNvPr id="92" name="Rectangle 117">
            <a:extLst>
              <a:ext uri="{FF2B5EF4-FFF2-40B4-BE49-F238E27FC236}">
                <a16:creationId xmlns:a16="http://schemas.microsoft.com/office/drawing/2014/main" xmlns="" id="{B87A5C3F-A7F3-4CD8-BB01-70EB3F55185E}"/>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5344970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370" name="Group 87"/>
          <p:cNvGrpSpPr>
            <a:grpSpLocks/>
          </p:cNvGrpSpPr>
          <p:nvPr/>
        </p:nvGrpSpPr>
        <p:grpSpPr bwMode="auto">
          <a:xfrm>
            <a:off x="1027289" y="1709738"/>
            <a:ext cx="6169378" cy="3567112"/>
            <a:chOff x="1155700" y="1709738"/>
            <a:chExt cx="6940550" cy="3567112"/>
          </a:xfrm>
        </p:grpSpPr>
        <p:sp>
          <p:nvSpPr>
            <p:cNvPr id="58382" name="Freeform 2"/>
            <p:cNvSpPr>
              <a:spLocks/>
            </p:cNvSpPr>
            <p:nvPr/>
          </p:nvSpPr>
          <p:spPr bwMode="auto">
            <a:xfrm>
              <a:off x="7697788" y="1887538"/>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383" name="Freeform 3"/>
            <p:cNvSpPr>
              <a:spLocks/>
            </p:cNvSpPr>
            <p:nvPr/>
          </p:nvSpPr>
          <p:spPr bwMode="auto">
            <a:xfrm>
              <a:off x="2636838" y="1709738"/>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384" name="Freeform 4"/>
            <p:cNvSpPr>
              <a:spLocks/>
            </p:cNvSpPr>
            <p:nvPr/>
          </p:nvSpPr>
          <p:spPr bwMode="auto">
            <a:xfrm>
              <a:off x="3157538" y="1833563"/>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385" name="Freeform 5"/>
            <p:cNvSpPr>
              <a:spLocks/>
            </p:cNvSpPr>
            <p:nvPr/>
          </p:nvSpPr>
          <p:spPr bwMode="auto">
            <a:xfrm>
              <a:off x="3435350"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386" name="Freeform 6"/>
            <p:cNvSpPr>
              <a:spLocks/>
            </p:cNvSpPr>
            <p:nvPr/>
          </p:nvSpPr>
          <p:spPr bwMode="auto">
            <a:xfrm>
              <a:off x="4514850"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387" name="Freeform 7"/>
            <p:cNvSpPr>
              <a:spLocks/>
            </p:cNvSpPr>
            <p:nvPr/>
          </p:nvSpPr>
          <p:spPr bwMode="auto">
            <a:xfrm>
              <a:off x="4483100" y="2398713"/>
              <a:ext cx="766763"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388" name="Freeform 8"/>
            <p:cNvSpPr>
              <a:spLocks/>
            </p:cNvSpPr>
            <p:nvPr/>
          </p:nvSpPr>
          <p:spPr bwMode="auto">
            <a:xfrm>
              <a:off x="4637088" y="3203575"/>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389" name="Freeform 9"/>
            <p:cNvSpPr>
              <a:spLocks/>
            </p:cNvSpPr>
            <p:nvPr/>
          </p:nvSpPr>
          <p:spPr bwMode="auto">
            <a:xfrm>
              <a:off x="5232400" y="2740025"/>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390" name="Freeform 10"/>
            <p:cNvSpPr>
              <a:spLocks/>
            </p:cNvSpPr>
            <p:nvPr/>
          </p:nvSpPr>
          <p:spPr bwMode="auto">
            <a:xfrm>
              <a:off x="5597525" y="2282825"/>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391" name="Freeform 11"/>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392" name="Freeform 12"/>
            <p:cNvSpPr>
              <a:spLocks/>
            </p:cNvSpPr>
            <p:nvPr/>
          </p:nvSpPr>
          <p:spPr bwMode="auto">
            <a:xfrm>
              <a:off x="6289675" y="4311650"/>
              <a:ext cx="10033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393" name="Freeform 13"/>
            <p:cNvSpPr>
              <a:spLocks/>
            </p:cNvSpPr>
            <p:nvPr/>
          </p:nvSpPr>
          <p:spPr bwMode="auto">
            <a:xfrm>
              <a:off x="2368550"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394" name="Freeform 14"/>
            <p:cNvSpPr>
              <a:spLocks/>
            </p:cNvSpPr>
            <p:nvPr/>
          </p:nvSpPr>
          <p:spPr bwMode="auto">
            <a:xfrm>
              <a:off x="3741738" y="2452688"/>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395" name="Freeform 15"/>
            <p:cNvSpPr>
              <a:spLocks/>
            </p:cNvSpPr>
            <p:nvPr/>
          </p:nvSpPr>
          <p:spPr bwMode="auto">
            <a:xfrm>
              <a:off x="3865563" y="3003550"/>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396" name="Freeform 16"/>
            <p:cNvSpPr>
              <a:spLocks/>
            </p:cNvSpPr>
            <p:nvPr/>
          </p:nvSpPr>
          <p:spPr bwMode="auto">
            <a:xfrm>
              <a:off x="3759200" y="3521075"/>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397" name="Freeform 17"/>
            <p:cNvSpPr>
              <a:spLocks/>
            </p:cNvSpPr>
            <p:nvPr/>
          </p:nvSpPr>
          <p:spPr bwMode="auto">
            <a:xfrm>
              <a:off x="4052888" y="3660775"/>
              <a:ext cx="1536700"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398" name="Freeform 18"/>
            <p:cNvSpPr>
              <a:spLocks/>
            </p:cNvSpPr>
            <p:nvPr/>
          </p:nvSpPr>
          <p:spPr bwMode="auto">
            <a:xfrm>
              <a:off x="6942138"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399" name="Freeform 19"/>
            <p:cNvSpPr>
              <a:spLocks/>
            </p:cNvSpPr>
            <p:nvPr/>
          </p:nvSpPr>
          <p:spPr bwMode="auto">
            <a:xfrm>
              <a:off x="7494588"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00" name="Freeform 20"/>
            <p:cNvSpPr>
              <a:spLocks/>
            </p:cNvSpPr>
            <p:nvPr/>
          </p:nvSpPr>
          <p:spPr bwMode="auto">
            <a:xfrm>
              <a:off x="3327400" y="2794000"/>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01" name="Freeform 21"/>
            <p:cNvSpPr>
              <a:spLocks/>
            </p:cNvSpPr>
            <p:nvPr/>
          </p:nvSpPr>
          <p:spPr bwMode="auto">
            <a:xfrm>
              <a:off x="2439988" y="2035175"/>
              <a:ext cx="881062"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02" name="Freeform 22"/>
            <p:cNvSpPr>
              <a:spLocks/>
            </p:cNvSpPr>
            <p:nvPr/>
          </p:nvSpPr>
          <p:spPr bwMode="auto">
            <a:xfrm>
              <a:off x="2759075" y="2662238"/>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03" name="Freeform 23"/>
            <p:cNvSpPr>
              <a:spLocks/>
            </p:cNvSpPr>
            <p:nvPr/>
          </p:nvSpPr>
          <p:spPr bwMode="auto">
            <a:xfrm>
              <a:off x="3124200"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04" name="Freeform 24"/>
            <p:cNvSpPr>
              <a:spLocks/>
            </p:cNvSpPr>
            <p:nvPr/>
          </p:nvSpPr>
          <p:spPr bwMode="auto">
            <a:xfrm>
              <a:off x="5183188" y="1981200"/>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05" name="Freeform 25"/>
            <p:cNvSpPr>
              <a:spLocks/>
            </p:cNvSpPr>
            <p:nvPr/>
          </p:nvSpPr>
          <p:spPr bwMode="auto">
            <a:xfrm>
              <a:off x="5768975" y="2855913"/>
              <a:ext cx="43973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06" name="Freeform 26" descr="75%"/>
            <p:cNvSpPr>
              <a:spLocks/>
            </p:cNvSpPr>
            <p:nvPr/>
          </p:nvSpPr>
          <p:spPr bwMode="auto">
            <a:xfrm>
              <a:off x="6737350" y="3009900"/>
              <a:ext cx="498475"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07" name="Freeform 27" descr="20%"/>
            <p:cNvSpPr>
              <a:spLocks/>
            </p:cNvSpPr>
            <p:nvPr/>
          </p:nvSpPr>
          <p:spPr bwMode="auto">
            <a:xfrm>
              <a:off x="5516563" y="4133850"/>
              <a:ext cx="625475"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08" name="Freeform 28" descr="20%"/>
            <p:cNvSpPr>
              <a:spLocks/>
            </p:cNvSpPr>
            <p:nvPr/>
          </p:nvSpPr>
          <p:spPr bwMode="auto">
            <a:xfrm>
              <a:off x="5818188" y="3846513"/>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09" name="Freeform 29"/>
            <p:cNvSpPr>
              <a:spLocks/>
            </p:cNvSpPr>
            <p:nvPr/>
          </p:nvSpPr>
          <p:spPr bwMode="auto">
            <a:xfrm>
              <a:off x="6878638" y="2732088"/>
              <a:ext cx="639762"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10" name="Freeform 30"/>
            <p:cNvSpPr>
              <a:spLocks/>
            </p:cNvSpPr>
            <p:nvPr/>
          </p:nvSpPr>
          <p:spPr bwMode="auto">
            <a:xfrm>
              <a:off x="6664325" y="3127375"/>
              <a:ext cx="830263"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11" name="Freeform 31"/>
            <p:cNvSpPr>
              <a:spLocks/>
            </p:cNvSpPr>
            <p:nvPr/>
          </p:nvSpPr>
          <p:spPr bwMode="auto">
            <a:xfrm>
              <a:off x="4457700" y="2794000"/>
              <a:ext cx="906463"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12" name="Freeform 32"/>
            <p:cNvSpPr>
              <a:spLocks/>
            </p:cNvSpPr>
            <p:nvPr/>
          </p:nvSpPr>
          <p:spPr bwMode="auto">
            <a:xfrm>
              <a:off x="4522788"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13" name="Freeform 33" descr="20%"/>
            <p:cNvSpPr>
              <a:spLocks/>
            </p:cNvSpPr>
            <p:nvPr/>
          </p:nvSpPr>
          <p:spPr bwMode="auto">
            <a:xfrm>
              <a:off x="53228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14" name="Freeform 34" descr="20%"/>
            <p:cNvSpPr>
              <a:spLocks/>
            </p:cNvSpPr>
            <p:nvPr/>
          </p:nvSpPr>
          <p:spPr bwMode="auto">
            <a:xfrm>
              <a:off x="6011863" y="3265488"/>
              <a:ext cx="80962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15" name="Freeform 35" descr="20%"/>
            <p:cNvSpPr>
              <a:spLocks/>
            </p:cNvSpPr>
            <p:nvPr/>
          </p:nvSpPr>
          <p:spPr bwMode="auto">
            <a:xfrm>
              <a:off x="5940425" y="3560763"/>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16" name="Freeform 36" descr="20%"/>
            <p:cNvSpPr>
              <a:spLocks/>
            </p:cNvSpPr>
            <p:nvPr/>
          </p:nvSpPr>
          <p:spPr bwMode="auto">
            <a:xfrm>
              <a:off x="6175375" y="3824288"/>
              <a:ext cx="423863"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17" name="Freeform 37"/>
            <p:cNvSpPr>
              <a:spLocks/>
            </p:cNvSpPr>
            <p:nvPr/>
          </p:nvSpPr>
          <p:spPr bwMode="auto">
            <a:xfrm>
              <a:off x="6575425" y="3459163"/>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18" name="Freeform 38" descr="20%"/>
            <p:cNvSpPr>
              <a:spLocks/>
            </p:cNvSpPr>
            <p:nvPr/>
          </p:nvSpPr>
          <p:spPr bwMode="auto">
            <a:xfrm>
              <a:off x="5449888" y="3660775"/>
              <a:ext cx="547687"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8419" name="Group 39"/>
            <p:cNvGrpSpPr>
              <a:grpSpLocks/>
            </p:cNvGrpSpPr>
            <p:nvPr/>
          </p:nvGrpSpPr>
          <p:grpSpPr bwMode="auto">
            <a:xfrm>
              <a:off x="1155700" y="3886200"/>
              <a:ext cx="2009775" cy="1390650"/>
              <a:chOff x="768" y="2832"/>
              <a:chExt cx="1203" cy="876"/>
            </a:xfrm>
          </p:grpSpPr>
          <p:sp>
            <p:nvSpPr>
              <p:cNvPr id="58442" name="Freeform 40"/>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43" name="Freeform 41"/>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44" name="Freeform 42"/>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45" name="Freeform 43"/>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46" name="Freeform 44"/>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47" name="Freeform 45"/>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48" name="Freeform 46"/>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49" name="Freeform 47"/>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50" name="Freeform 48"/>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51" name="Freeform 49"/>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52" name="Freeform 50"/>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53" name="Freeform 51"/>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54" name="Freeform 52"/>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55" name="Freeform 53"/>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56" name="Freeform 54"/>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grpSp>
          <p:nvGrpSpPr>
            <p:cNvPr id="58420" name="Group 55"/>
            <p:cNvGrpSpPr>
              <a:grpSpLocks/>
            </p:cNvGrpSpPr>
            <p:nvPr/>
          </p:nvGrpSpPr>
          <p:grpSpPr bwMode="auto">
            <a:xfrm>
              <a:off x="5824538" y="2197100"/>
              <a:ext cx="830262" cy="742950"/>
              <a:chOff x="3562" y="1636"/>
              <a:chExt cx="497" cy="468"/>
            </a:xfrm>
          </p:grpSpPr>
          <p:sp>
            <p:nvSpPr>
              <p:cNvPr id="58440" name="Freeform 56"/>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41" name="Freeform 57"/>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8421" name="Freeform 58"/>
            <p:cNvSpPr>
              <a:spLocks/>
            </p:cNvSpPr>
            <p:nvPr/>
          </p:nvSpPr>
          <p:spPr bwMode="auto">
            <a:xfrm>
              <a:off x="6159500" y="2917825"/>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22" name="Freeform 59" descr="75%"/>
            <p:cNvSpPr>
              <a:spLocks/>
            </p:cNvSpPr>
            <p:nvPr/>
          </p:nvSpPr>
          <p:spPr bwMode="auto">
            <a:xfrm>
              <a:off x="6721475" y="3730625"/>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23" name="Freeform 60"/>
            <p:cNvSpPr>
              <a:spLocks/>
            </p:cNvSpPr>
            <p:nvPr/>
          </p:nvSpPr>
          <p:spPr bwMode="auto">
            <a:xfrm>
              <a:off x="6467475" y="3784600"/>
              <a:ext cx="596900"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24" name="Freeform 61"/>
            <p:cNvSpPr>
              <a:spLocks/>
            </p:cNvSpPr>
            <p:nvPr/>
          </p:nvSpPr>
          <p:spPr bwMode="auto">
            <a:xfrm>
              <a:off x="7029450" y="3041650"/>
              <a:ext cx="50641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25" name="Freeform 62"/>
            <p:cNvSpPr>
              <a:spLocks/>
            </p:cNvSpPr>
            <p:nvPr/>
          </p:nvSpPr>
          <p:spPr bwMode="auto">
            <a:xfrm>
              <a:off x="7413625" y="3017838"/>
              <a:ext cx="122238"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26" name="Freeform 63"/>
            <p:cNvSpPr>
              <a:spLocks/>
            </p:cNvSpPr>
            <p:nvPr/>
          </p:nvSpPr>
          <p:spPr bwMode="auto">
            <a:xfrm>
              <a:off x="7445375" y="2801938"/>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27" name="Freeform 64"/>
            <p:cNvSpPr>
              <a:spLocks/>
            </p:cNvSpPr>
            <p:nvPr/>
          </p:nvSpPr>
          <p:spPr bwMode="auto">
            <a:xfrm>
              <a:off x="7583488" y="2654300"/>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28" name="Freeform 65"/>
            <p:cNvSpPr>
              <a:spLocks/>
            </p:cNvSpPr>
            <p:nvPr/>
          </p:nvSpPr>
          <p:spPr bwMode="auto">
            <a:xfrm>
              <a:off x="75755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29" name="Freeform 66"/>
            <p:cNvSpPr>
              <a:spLocks/>
            </p:cNvSpPr>
            <p:nvPr/>
          </p:nvSpPr>
          <p:spPr bwMode="auto">
            <a:xfrm>
              <a:off x="77470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30" name="Freeform 67"/>
            <p:cNvSpPr>
              <a:spLocks/>
            </p:cNvSpPr>
            <p:nvPr/>
          </p:nvSpPr>
          <p:spPr bwMode="auto">
            <a:xfrm>
              <a:off x="76406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8431" name="Group 68"/>
            <p:cNvGrpSpPr>
              <a:grpSpLocks/>
            </p:cNvGrpSpPr>
            <p:nvPr/>
          </p:nvGrpSpPr>
          <p:grpSpPr bwMode="auto">
            <a:xfrm>
              <a:off x="3159125" y="4589463"/>
              <a:ext cx="1044575" cy="635000"/>
              <a:chOff x="1991" y="3321"/>
              <a:chExt cx="361" cy="231"/>
            </a:xfrm>
          </p:grpSpPr>
          <p:sp>
            <p:nvSpPr>
              <p:cNvPr id="58432" name="Freeform 69"/>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33" name="Freeform 70"/>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34" name="Freeform 71"/>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35" name="Freeform 72"/>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36" name="Freeform 73"/>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37" name="Freeform 74"/>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38" name="Freeform 75"/>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8439" name="Freeform 76"/>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grpSp>
      <p:sp>
        <p:nvSpPr>
          <p:cNvPr id="58374" name="Rectangle 8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8375" name="Rectangle 81"/>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8376" name="Rectangle 82"/>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8377" name="Rectangle 83"/>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8378" name="Rectangle 84"/>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8379" name="Rectangle 85"/>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8380" name="Rectangle 86"/>
          <p:cNvSpPr>
            <a:spLocks noChangeArrowheads="1"/>
          </p:cNvSpPr>
          <p:nvPr/>
        </p:nvSpPr>
        <p:spPr bwMode="auto">
          <a:xfrm>
            <a:off x="395111" y="5892800"/>
            <a:ext cx="6354234"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8381" name="Rectangle 87"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2"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Data       &lt;10%        10%–14%        15-19</a:t>
            </a:r>
            <a:r>
              <a:rPr lang="en-US" sz="1400" b="1">
                <a:solidFill>
                  <a:srgbClr val="000000"/>
                </a:solidFill>
                <a:latin typeface="Arial Narrow" charset="0"/>
              </a:rPr>
              <a:t>%            20-24%           25-29%            ≥30%</a:t>
            </a:r>
            <a:endParaRPr lang="en-US" sz="1400" b="1" dirty="0">
              <a:solidFill>
                <a:srgbClr val="000000"/>
              </a:solidFill>
              <a:latin typeface="Arial Narrow" charset="0"/>
            </a:endParaRPr>
          </a:p>
        </p:txBody>
      </p:sp>
      <p:sp>
        <p:nvSpPr>
          <p:cNvPr id="89" name="TextBox 88">
            <a:extLst>
              <a:ext uri="{FF2B5EF4-FFF2-40B4-BE49-F238E27FC236}">
                <a16:creationId xmlns:a16="http://schemas.microsoft.com/office/drawing/2014/main" xmlns="" id="{615F5D58-BFB8-4C4B-8B1F-9B44269AA138}"/>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2009</a:t>
            </a:r>
          </a:p>
        </p:txBody>
      </p:sp>
      <p:sp>
        <p:nvSpPr>
          <p:cNvPr id="93" name="Rectangle 117">
            <a:extLst>
              <a:ext uri="{FF2B5EF4-FFF2-40B4-BE49-F238E27FC236}">
                <a16:creationId xmlns:a16="http://schemas.microsoft.com/office/drawing/2014/main" xmlns="" id="{12966959-84C8-402E-87A8-A0FB9E296E3A}"/>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14502152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394" name="Group 89"/>
          <p:cNvGrpSpPr>
            <a:grpSpLocks/>
          </p:cNvGrpSpPr>
          <p:nvPr/>
        </p:nvGrpSpPr>
        <p:grpSpPr bwMode="auto">
          <a:xfrm>
            <a:off x="1027289" y="1709738"/>
            <a:ext cx="6169378" cy="3567112"/>
            <a:chOff x="1155700" y="1709738"/>
            <a:chExt cx="6940550" cy="3567112"/>
          </a:xfrm>
        </p:grpSpPr>
        <p:sp>
          <p:nvSpPr>
            <p:cNvPr id="59406" name="Freeform 2"/>
            <p:cNvSpPr>
              <a:spLocks/>
            </p:cNvSpPr>
            <p:nvPr/>
          </p:nvSpPr>
          <p:spPr bwMode="auto">
            <a:xfrm>
              <a:off x="7697788" y="1887538"/>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07" name="Freeform 3"/>
            <p:cNvSpPr>
              <a:spLocks/>
            </p:cNvSpPr>
            <p:nvPr/>
          </p:nvSpPr>
          <p:spPr bwMode="auto">
            <a:xfrm>
              <a:off x="2636838" y="1709738"/>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08" name="Freeform 4"/>
            <p:cNvSpPr>
              <a:spLocks/>
            </p:cNvSpPr>
            <p:nvPr/>
          </p:nvSpPr>
          <p:spPr bwMode="auto">
            <a:xfrm>
              <a:off x="3157538" y="1833563"/>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09" name="Freeform 5"/>
            <p:cNvSpPr>
              <a:spLocks/>
            </p:cNvSpPr>
            <p:nvPr/>
          </p:nvSpPr>
          <p:spPr bwMode="auto">
            <a:xfrm>
              <a:off x="3435350"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10" name="Freeform 6"/>
            <p:cNvSpPr>
              <a:spLocks/>
            </p:cNvSpPr>
            <p:nvPr/>
          </p:nvSpPr>
          <p:spPr bwMode="auto">
            <a:xfrm>
              <a:off x="4514850"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11" name="Freeform 7"/>
            <p:cNvSpPr>
              <a:spLocks/>
            </p:cNvSpPr>
            <p:nvPr/>
          </p:nvSpPr>
          <p:spPr bwMode="auto">
            <a:xfrm>
              <a:off x="4483100" y="2398713"/>
              <a:ext cx="766763"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12" name="Freeform 8"/>
            <p:cNvSpPr>
              <a:spLocks/>
            </p:cNvSpPr>
            <p:nvPr/>
          </p:nvSpPr>
          <p:spPr bwMode="auto">
            <a:xfrm>
              <a:off x="4637088" y="3203575"/>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13" name="Freeform 9"/>
            <p:cNvSpPr>
              <a:spLocks/>
            </p:cNvSpPr>
            <p:nvPr/>
          </p:nvSpPr>
          <p:spPr bwMode="auto">
            <a:xfrm>
              <a:off x="5232400" y="2740025"/>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14" name="Freeform 10"/>
            <p:cNvSpPr>
              <a:spLocks/>
            </p:cNvSpPr>
            <p:nvPr/>
          </p:nvSpPr>
          <p:spPr bwMode="auto">
            <a:xfrm>
              <a:off x="5597525" y="2282825"/>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15" name="Freeform 11"/>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16" name="Freeform 12"/>
            <p:cNvSpPr>
              <a:spLocks/>
            </p:cNvSpPr>
            <p:nvPr/>
          </p:nvSpPr>
          <p:spPr bwMode="auto">
            <a:xfrm>
              <a:off x="6289675" y="4311650"/>
              <a:ext cx="10033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17" name="Freeform 13"/>
            <p:cNvSpPr>
              <a:spLocks/>
            </p:cNvSpPr>
            <p:nvPr/>
          </p:nvSpPr>
          <p:spPr bwMode="auto">
            <a:xfrm>
              <a:off x="2368550"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18" name="Freeform 14"/>
            <p:cNvSpPr>
              <a:spLocks/>
            </p:cNvSpPr>
            <p:nvPr/>
          </p:nvSpPr>
          <p:spPr bwMode="auto">
            <a:xfrm>
              <a:off x="3741738" y="2452688"/>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19" name="Freeform 15"/>
            <p:cNvSpPr>
              <a:spLocks/>
            </p:cNvSpPr>
            <p:nvPr/>
          </p:nvSpPr>
          <p:spPr bwMode="auto">
            <a:xfrm>
              <a:off x="3865563" y="3003550"/>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20" name="Freeform 16"/>
            <p:cNvSpPr>
              <a:spLocks/>
            </p:cNvSpPr>
            <p:nvPr/>
          </p:nvSpPr>
          <p:spPr bwMode="auto">
            <a:xfrm>
              <a:off x="3759200" y="3521075"/>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21" name="Freeform 17"/>
            <p:cNvSpPr>
              <a:spLocks/>
            </p:cNvSpPr>
            <p:nvPr/>
          </p:nvSpPr>
          <p:spPr bwMode="auto">
            <a:xfrm>
              <a:off x="4052888" y="3660775"/>
              <a:ext cx="1536700"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pattFill prst="pct20">
              <a:fgClr>
                <a:schemeClr val="tx2"/>
              </a:fgClr>
              <a:bgClr>
                <a:srgbClr val="AA1202"/>
              </a:bgClr>
            </a:pattFill>
            <a:ln w="9525">
              <a:solidFill>
                <a:schemeClr val="tx1"/>
              </a:solidFill>
              <a:miter lim="800000"/>
              <a:headEnd/>
              <a:tailEnd/>
            </a:ln>
          </p:spPr>
          <p:txBody>
            <a:bodyPr wrap="none" anchor="ct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22" name="Freeform 18"/>
            <p:cNvSpPr>
              <a:spLocks/>
            </p:cNvSpPr>
            <p:nvPr/>
          </p:nvSpPr>
          <p:spPr bwMode="auto">
            <a:xfrm>
              <a:off x="6942138"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23" name="Freeform 19"/>
            <p:cNvSpPr>
              <a:spLocks/>
            </p:cNvSpPr>
            <p:nvPr/>
          </p:nvSpPr>
          <p:spPr bwMode="auto">
            <a:xfrm>
              <a:off x="7494588"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24" name="Freeform 20"/>
            <p:cNvSpPr>
              <a:spLocks/>
            </p:cNvSpPr>
            <p:nvPr/>
          </p:nvSpPr>
          <p:spPr bwMode="auto">
            <a:xfrm>
              <a:off x="3327400" y="2794000"/>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25" name="Freeform 21"/>
            <p:cNvSpPr>
              <a:spLocks/>
            </p:cNvSpPr>
            <p:nvPr/>
          </p:nvSpPr>
          <p:spPr bwMode="auto">
            <a:xfrm>
              <a:off x="2439988" y="2035175"/>
              <a:ext cx="881062"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26" name="Freeform 22"/>
            <p:cNvSpPr>
              <a:spLocks/>
            </p:cNvSpPr>
            <p:nvPr/>
          </p:nvSpPr>
          <p:spPr bwMode="auto">
            <a:xfrm>
              <a:off x="2759075" y="2662238"/>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27" name="Freeform 23"/>
            <p:cNvSpPr>
              <a:spLocks/>
            </p:cNvSpPr>
            <p:nvPr/>
          </p:nvSpPr>
          <p:spPr bwMode="auto">
            <a:xfrm>
              <a:off x="3124200"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28" name="Freeform 24"/>
            <p:cNvSpPr>
              <a:spLocks/>
            </p:cNvSpPr>
            <p:nvPr/>
          </p:nvSpPr>
          <p:spPr bwMode="auto">
            <a:xfrm>
              <a:off x="5183188" y="1981200"/>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29" name="Freeform 25"/>
            <p:cNvSpPr>
              <a:spLocks/>
            </p:cNvSpPr>
            <p:nvPr/>
          </p:nvSpPr>
          <p:spPr bwMode="auto">
            <a:xfrm>
              <a:off x="5768975" y="2855913"/>
              <a:ext cx="43973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30" name="Freeform 26" descr="75%"/>
            <p:cNvSpPr>
              <a:spLocks/>
            </p:cNvSpPr>
            <p:nvPr/>
          </p:nvSpPr>
          <p:spPr bwMode="auto">
            <a:xfrm>
              <a:off x="6737350" y="3009900"/>
              <a:ext cx="498475"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31" name="Freeform 27" descr="20%"/>
            <p:cNvSpPr>
              <a:spLocks/>
            </p:cNvSpPr>
            <p:nvPr/>
          </p:nvSpPr>
          <p:spPr bwMode="auto">
            <a:xfrm>
              <a:off x="5516563" y="4133850"/>
              <a:ext cx="625475"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32" name="Freeform 28" descr="20%"/>
            <p:cNvSpPr>
              <a:spLocks/>
            </p:cNvSpPr>
            <p:nvPr/>
          </p:nvSpPr>
          <p:spPr bwMode="auto">
            <a:xfrm>
              <a:off x="5818188" y="3846513"/>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33" name="Freeform 29"/>
            <p:cNvSpPr>
              <a:spLocks/>
            </p:cNvSpPr>
            <p:nvPr/>
          </p:nvSpPr>
          <p:spPr bwMode="auto">
            <a:xfrm>
              <a:off x="6878638" y="2732088"/>
              <a:ext cx="639762"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34" name="Freeform 30"/>
            <p:cNvSpPr>
              <a:spLocks/>
            </p:cNvSpPr>
            <p:nvPr/>
          </p:nvSpPr>
          <p:spPr bwMode="auto">
            <a:xfrm>
              <a:off x="6664325" y="3127375"/>
              <a:ext cx="830263"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35" name="Freeform 31"/>
            <p:cNvSpPr>
              <a:spLocks/>
            </p:cNvSpPr>
            <p:nvPr/>
          </p:nvSpPr>
          <p:spPr bwMode="auto">
            <a:xfrm>
              <a:off x="4457700" y="2794000"/>
              <a:ext cx="906463"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36" name="Freeform 32"/>
            <p:cNvSpPr>
              <a:spLocks/>
            </p:cNvSpPr>
            <p:nvPr/>
          </p:nvSpPr>
          <p:spPr bwMode="auto">
            <a:xfrm>
              <a:off x="4522788"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37" name="Freeform 33" descr="20%"/>
            <p:cNvSpPr>
              <a:spLocks/>
            </p:cNvSpPr>
            <p:nvPr/>
          </p:nvSpPr>
          <p:spPr bwMode="auto">
            <a:xfrm>
              <a:off x="53228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38" name="Freeform 34" descr="20%"/>
            <p:cNvSpPr>
              <a:spLocks/>
            </p:cNvSpPr>
            <p:nvPr/>
          </p:nvSpPr>
          <p:spPr bwMode="auto">
            <a:xfrm>
              <a:off x="6011863" y="3265488"/>
              <a:ext cx="80962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39" name="Freeform 35" descr="20%"/>
            <p:cNvSpPr>
              <a:spLocks/>
            </p:cNvSpPr>
            <p:nvPr/>
          </p:nvSpPr>
          <p:spPr bwMode="auto">
            <a:xfrm>
              <a:off x="5940425" y="3560763"/>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40" name="Freeform 36" descr="20%"/>
            <p:cNvSpPr>
              <a:spLocks/>
            </p:cNvSpPr>
            <p:nvPr/>
          </p:nvSpPr>
          <p:spPr bwMode="auto">
            <a:xfrm>
              <a:off x="6175375" y="3824288"/>
              <a:ext cx="423863"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41" name="Freeform 37"/>
            <p:cNvSpPr>
              <a:spLocks/>
            </p:cNvSpPr>
            <p:nvPr/>
          </p:nvSpPr>
          <p:spPr bwMode="auto">
            <a:xfrm>
              <a:off x="6575425" y="3459163"/>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42" name="Freeform 38" descr="20%"/>
            <p:cNvSpPr>
              <a:spLocks/>
            </p:cNvSpPr>
            <p:nvPr/>
          </p:nvSpPr>
          <p:spPr bwMode="auto">
            <a:xfrm>
              <a:off x="5449888" y="3660775"/>
              <a:ext cx="547687"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9443" name="Group 39"/>
            <p:cNvGrpSpPr>
              <a:grpSpLocks/>
            </p:cNvGrpSpPr>
            <p:nvPr/>
          </p:nvGrpSpPr>
          <p:grpSpPr bwMode="auto">
            <a:xfrm>
              <a:off x="1155700" y="3886200"/>
              <a:ext cx="2009775" cy="1390650"/>
              <a:chOff x="768" y="2832"/>
              <a:chExt cx="1203" cy="876"/>
            </a:xfrm>
          </p:grpSpPr>
          <p:sp>
            <p:nvSpPr>
              <p:cNvPr id="59466" name="Freeform 40"/>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67" name="Freeform 41"/>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68" name="Freeform 42"/>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69" name="Freeform 43"/>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70" name="Freeform 44"/>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71" name="Freeform 45"/>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72" name="Freeform 46"/>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73" name="Freeform 47"/>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74" name="Freeform 48"/>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75" name="Freeform 49"/>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76" name="Freeform 50"/>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77" name="Freeform 51"/>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78" name="Freeform 52"/>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79" name="Freeform 53"/>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80" name="Freeform 54"/>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grpSp>
          <p:nvGrpSpPr>
            <p:cNvPr id="59444" name="Group 55"/>
            <p:cNvGrpSpPr>
              <a:grpSpLocks/>
            </p:cNvGrpSpPr>
            <p:nvPr/>
          </p:nvGrpSpPr>
          <p:grpSpPr bwMode="auto">
            <a:xfrm>
              <a:off x="5824538" y="2197100"/>
              <a:ext cx="830262" cy="742950"/>
              <a:chOff x="3562" y="1636"/>
              <a:chExt cx="497" cy="468"/>
            </a:xfrm>
          </p:grpSpPr>
          <p:sp>
            <p:nvSpPr>
              <p:cNvPr id="59464" name="Freeform 56"/>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pattFill prst="pct20">
                <a:fgClr>
                  <a:schemeClr val="tx2"/>
                </a:fgClr>
                <a:bgClr>
                  <a:srgbClr val="AA1202"/>
                </a:bgClr>
              </a:pattFill>
              <a:ln w="9525">
                <a:solidFill>
                  <a:schemeClr val="tx1"/>
                </a:solidFill>
                <a:miter lim="800000"/>
                <a:headEnd/>
                <a:tailEnd/>
              </a:ln>
            </p:spPr>
            <p:txBody>
              <a:bodyPr wrap="none" anchor="ct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65" name="Freeform 57"/>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pattFill prst="pct20">
                <a:fgClr>
                  <a:schemeClr val="tx2"/>
                </a:fgClr>
                <a:bgClr>
                  <a:srgbClr val="AA1202"/>
                </a:bgClr>
              </a:pattFill>
              <a:ln w="9525">
                <a:solidFill>
                  <a:schemeClr val="tx1"/>
                </a:solidFill>
                <a:miter lim="800000"/>
                <a:headEnd/>
                <a:tailEnd/>
              </a:ln>
            </p:spPr>
            <p:txBody>
              <a:bodyPr wrap="none" anchor="ct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59445" name="Freeform 58"/>
            <p:cNvSpPr>
              <a:spLocks/>
            </p:cNvSpPr>
            <p:nvPr/>
          </p:nvSpPr>
          <p:spPr bwMode="auto">
            <a:xfrm>
              <a:off x="6159500" y="2917825"/>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46" name="Freeform 59" descr="75%"/>
            <p:cNvSpPr>
              <a:spLocks/>
            </p:cNvSpPr>
            <p:nvPr/>
          </p:nvSpPr>
          <p:spPr bwMode="auto">
            <a:xfrm>
              <a:off x="6721475" y="3730625"/>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pattFill prst="pct20">
              <a:fgClr>
                <a:schemeClr val="tx2"/>
              </a:fgClr>
              <a:bgClr>
                <a:srgbClr val="AA1202"/>
              </a:bgClr>
            </a:pattFill>
            <a:ln w="9525">
              <a:solidFill>
                <a:schemeClr val="tx1"/>
              </a:solidFill>
              <a:miter lim="800000"/>
              <a:headEnd/>
              <a:tailEnd/>
            </a:ln>
          </p:spPr>
          <p:txBody>
            <a:bodyPr wrap="none" anchor="ct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47" name="Freeform 60"/>
            <p:cNvSpPr>
              <a:spLocks/>
            </p:cNvSpPr>
            <p:nvPr/>
          </p:nvSpPr>
          <p:spPr bwMode="auto">
            <a:xfrm>
              <a:off x="6467475" y="3784600"/>
              <a:ext cx="596900"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48" name="Freeform 61"/>
            <p:cNvSpPr>
              <a:spLocks/>
            </p:cNvSpPr>
            <p:nvPr/>
          </p:nvSpPr>
          <p:spPr bwMode="auto">
            <a:xfrm>
              <a:off x="7029450" y="3041650"/>
              <a:ext cx="50641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49" name="Freeform 62"/>
            <p:cNvSpPr>
              <a:spLocks/>
            </p:cNvSpPr>
            <p:nvPr/>
          </p:nvSpPr>
          <p:spPr bwMode="auto">
            <a:xfrm>
              <a:off x="7413625" y="3017838"/>
              <a:ext cx="122238"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50" name="Freeform 63"/>
            <p:cNvSpPr>
              <a:spLocks/>
            </p:cNvSpPr>
            <p:nvPr/>
          </p:nvSpPr>
          <p:spPr bwMode="auto">
            <a:xfrm>
              <a:off x="7445375" y="2801938"/>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51" name="Freeform 64"/>
            <p:cNvSpPr>
              <a:spLocks/>
            </p:cNvSpPr>
            <p:nvPr/>
          </p:nvSpPr>
          <p:spPr bwMode="auto">
            <a:xfrm>
              <a:off x="7583488" y="2654300"/>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52" name="Freeform 65"/>
            <p:cNvSpPr>
              <a:spLocks/>
            </p:cNvSpPr>
            <p:nvPr/>
          </p:nvSpPr>
          <p:spPr bwMode="auto">
            <a:xfrm>
              <a:off x="75755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53" name="Freeform 66"/>
            <p:cNvSpPr>
              <a:spLocks/>
            </p:cNvSpPr>
            <p:nvPr/>
          </p:nvSpPr>
          <p:spPr bwMode="auto">
            <a:xfrm>
              <a:off x="77470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54" name="Freeform 67"/>
            <p:cNvSpPr>
              <a:spLocks/>
            </p:cNvSpPr>
            <p:nvPr/>
          </p:nvSpPr>
          <p:spPr bwMode="auto">
            <a:xfrm>
              <a:off x="76406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59455" name="Group 68"/>
            <p:cNvGrpSpPr>
              <a:grpSpLocks/>
            </p:cNvGrpSpPr>
            <p:nvPr/>
          </p:nvGrpSpPr>
          <p:grpSpPr bwMode="auto">
            <a:xfrm>
              <a:off x="3159125" y="4589463"/>
              <a:ext cx="1044575" cy="635000"/>
              <a:chOff x="1991" y="3321"/>
              <a:chExt cx="361" cy="231"/>
            </a:xfrm>
          </p:grpSpPr>
          <p:sp>
            <p:nvSpPr>
              <p:cNvPr id="59456" name="Freeform 69"/>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57" name="Freeform 70"/>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58" name="Freeform 71"/>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59" name="Freeform 72"/>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60" name="Freeform 73"/>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61" name="Freeform 74"/>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62" name="Freeform 75"/>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59463" name="Freeform 76"/>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grpSp>
      <p:sp>
        <p:nvSpPr>
          <p:cNvPr id="59398" name="Rectangle 8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9399" name="Rectangle 81"/>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9400" name="Rectangle 82"/>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9401" name="Rectangle 83"/>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9402" name="Rectangle 84"/>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9403" name="Rectangle 85"/>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9404" name="Rectangle 86"/>
          <p:cNvSpPr>
            <a:spLocks noChangeArrowheads="1"/>
          </p:cNvSpPr>
          <p:nvPr/>
        </p:nvSpPr>
        <p:spPr bwMode="auto">
          <a:xfrm>
            <a:off x="395111" y="5892800"/>
            <a:ext cx="6354234"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9405" name="Rectangle 87"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2"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Data       &lt;10%        10%–14%        15-19</a:t>
            </a:r>
            <a:r>
              <a:rPr lang="en-US" sz="1400" b="1">
                <a:solidFill>
                  <a:srgbClr val="000000"/>
                </a:solidFill>
                <a:latin typeface="Arial Narrow" charset="0"/>
              </a:rPr>
              <a:t>%            20-24%           25-29%            ≥30%</a:t>
            </a:r>
            <a:endParaRPr lang="en-US" sz="1400" b="1" dirty="0">
              <a:solidFill>
                <a:srgbClr val="000000"/>
              </a:solidFill>
              <a:latin typeface="Arial Narrow" charset="0"/>
            </a:endParaRPr>
          </a:p>
        </p:txBody>
      </p:sp>
      <p:sp>
        <p:nvSpPr>
          <p:cNvPr id="89" name="TextBox 88">
            <a:extLst>
              <a:ext uri="{FF2B5EF4-FFF2-40B4-BE49-F238E27FC236}">
                <a16:creationId xmlns:a16="http://schemas.microsoft.com/office/drawing/2014/main" xmlns="" id="{2206C869-3F1B-46F7-AE66-EFF798ED13B3}"/>
              </a:ext>
            </a:extLst>
          </p:cNvPr>
          <p:cNvSpPr txBox="1"/>
          <p:nvPr/>
        </p:nvSpPr>
        <p:spPr>
          <a:xfrm>
            <a:off x="7348888" y="3203988"/>
            <a:ext cx="1525605" cy="769441"/>
          </a:xfrm>
          <a:prstGeom prst="rect">
            <a:avLst/>
          </a:prstGeom>
          <a:noFill/>
        </p:spPr>
        <p:txBody>
          <a:bodyPr wrap="square" rtlCol="0">
            <a:spAutoFit/>
          </a:bodyPr>
          <a:lstStyle/>
          <a:p>
            <a:r>
              <a:rPr lang="en-US" sz="4400" b="1" dirty="0">
                <a:solidFill>
                  <a:srgbClr val="FF0000"/>
                </a:solidFill>
              </a:rPr>
              <a:t>2010</a:t>
            </a:r>
          </a:p>
        </p:txBody>
      </p:sp>
      <p:sp>
        <p:nvSpPr>
          <p:cNvPr id="93" name="Rectangle 117">
            <a:extLst>
              <a:ext uri="{FF2B5EF4-FFF2-40B4-BE49-F238E27FC236}">
                <a16:creationId xmlns:a16="http://schemas.microsoft.com/office/drawing/2014/main" xmlns="" id="{4F93B0FD-E37D-4DB4-B03E-9A30FED38A60}"/>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spTree>
    <p:extLst>
      <p:ext uri="{BB962C8B-B14F-4D97-AF65-F5344CB8AC3E}">
        <p14:creationId xmlns:p14="http://schemas.microsoft.com/office/powerpoint/2010/main" val="8531703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8" name="Rectangle 8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9399" name="Rectangle 81"/>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9400" name="Rectangle 82"/>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9401" name="Rectangle 83"/>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9402" name="Rectangle 84"/>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9403" name="Rectangle 85"/>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9404" name="Rectangle 86"/>
          <p:cNvSpPr>
            <a:spLocks noChangeArrowheads="1"/>
          </p:cNvSpPr>
          <p:nvPr/>
        </p:nvSpPr>
        <p:spPr bwMode="auto">
          <a:xfrm>
            <a:off x="395111" y="5892800"/>
            <a:ext cx="6354234"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9405" name="Rectangle 87"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2"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Data       &lt;10%        10%–14%        15-19%            20-24%           25-29%            ≥30%</a:t>
            </a:r>
          </a:p>
        </p:txBody>
      </p:sp>
      <p:sp>
        <p:nvSpPr>
          <p:cNvPr id="89" name="TextBox 88">
            <a:extLst>
              <a:ext uri="{FF2B5EF4-FFF2-40B4-BE49-F238E27FC236}">
                <a16:creationId xmlns:a16="http://schemas.microsoft.com/office/drawing/2014/main" xmlns="" id="{2206C869-3F1B-46F7-AE66-EFF798ED13B3}"/>
              </a:ext>
            </a:extLst>
          </p:cNvPr>
          <p:cNvSpPr txBox="1"/>
          <p:nvPr/>
        </p:nvSpPr>
        <p:spPr>
          <a:xfrm>
            <a:off x="7348888" y="3203988"/>
            <a:ext cx="1525605" cy="769441"/>
          </a:xfrm>
          <a:prstGeom prst="rect">
            <a:avLst/>
          </a:prstGeom>
          <a:noFill/>
        </p:spPr>
        <p:txBody>
          <a:bodyPr wrap="square" rtlCol="0">
            <a:spAutoFit/>
          </a:bodyPr>
          <a:lstStyle/>
          <a:p>
            <a:r>
              <a:rPr lang="en-US" sz="4400" b="1" dirty="0" smtClean="0">
                <a:solidFill>
                  <a:srgbClr val="FF0000"/>
                </a:solidFill>
              </a:rPr>
              <a:t>2011</a:t>
            </a:r>
            <a:endParaRPr lang="en-US" sz="4400" b="1" dirty="0">
              <a:solidFill>
                <a:srgbClr val="FF0000"/>
              </a:solidFill>
            </a:endParaRPr>
          </a:p>
        </p:txBody>
      </p:sp>
      <p:sp>
        <p:nvSpPr>
          <p:cNvPr id="93" name="Rectangle 117">
            <a:extLst>
              <a:ext uri="{FF2B5EF4-FFF2-40B4-BE49-F238E27FC236}">
                <a16:creationId xmlns:a16="http://schemas.microsoft.com/office/drawing/2014/main" xmlns="" id="{4F93B0FD-E37D-4DB4-B03E-9A30FED38A60}"/>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2132" y="1281115"/>
            <a:ext cx="5699694" cy="37254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Rectangle 1"/>
          <p:cNvSpPr/>
          <p:nvPr/>
        </p:nvSpPr>
        <p:spPr>
          <a:xfrm>
            <a:off x="6749345" y="2833735"/>
            <a:ext cx="439106" cy="17563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89650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8" name="Rectangle 8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9399" name="Rectangle 81"/>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9400" name="Rectangle 82"/>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9401" name="Rectangle 83"/>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9402" name="Rectangle 84"/>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9403" name="Rectangle 85"/>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9404" name="Rectangle 86"/>
          <p:cNvSpPr>
            <a:spLocks noChangeArrowheads="1"/>
          </p:cNvSpPr>
          <p:nvPr/>
        </p:nvSpPr>
        <p:spPr bwMode="auto">
          <a:xfrm>
            <a:off x="395111" y="5892800"/>
            <a:ext cx="6354234"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59405" name="Rectangle 87"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92"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Data       &lt;10%        10%–14%        15-19%            20-24%           25-29%            ≥30%</a:t>
            </a:r>
          </a:p>
        </p:txBody>
      </p:sp>
      <p:sp>
        <p:nvSpPr>
          <p:cNvPr id="89" name="TextBox 88">
            <a:extLst>
              <a:ext uri="{FF2B5EF4-FFF2-40B4-BE49-F238E27FC236}">
                <a16:creationId xmlns:a16="http://schemas.microsoft.com/office/drawing/2014/main" xmlns="" id="{2206C869-3F1B-46F7-AE66-EFF798ED13B3}"/>
              </a:ext>
            </a:extLst>
          </p:cNvPr>
          <p:cNvSpPr txBox="1"/>
          <p:nvPr/>
        </p:nvSpPr>
        <p:spPr>
          <a:xfrm>
            <a:off x="7348888" y="3203988"/>
            <a:ext cx="1525605" cy="769441"/>
          </a:xfrm>
          <a:prstGeom prst="rect">
            <a:avLst/>
          </a:prstGeom>
          <a:noFill/>
        </p:spPr>
        <p:txBody>
          <a:bodyPr wrap="square" rtlCol="0">
            <a:spAutoFit/>
          </a:bodyPr>
          <a:lstStyle/>
          <a:p>
            <a:r>
              <a:rPr lang="en-US" sz="4400" b="1" dirty="0" smtClean="0">
                <a:solidFill>
                  <a:srgbClr val="FF0000"/>
                </a:solidFill>
              </a:rPr>
              <a:t>2012</a:t>
            </a:r>
            <a:endParaRPr lang="en-US" sz="4400" b="1" dirty="0">
              <a:solidFill>
                <a:srgbClr val="FF0000"/>
              </a:solidFill>
            </a:endParaRPr>
          </a:p>
        </p:txBody>
      </p:sp>
      <p:sp>
        <p:nvSpPr>
          <p:cNvPr id="93" name="Rectangle 117">
            <a:extLst>
              <a:ext uri="{FF2B5EF4-FFF2-40B4-BE49-F238E27FC236}">
                <a16:creationId xmlns:a16="http://schemas.microsoft.com/office/drawing/2014/main" xmlns="" id="{4F93B0FD-E37D-4DB4-B03E-9A30FED38A60}"/>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7940" y="1281113"/>
            <a:ext cx="5651457" cy="366207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5" name="Rectangle 14"/>
          <p:cNvSpPr/>
          <p:nvPr/>
        </p:nvSpPr>
        <p:spPr>
          <a:xfrm>
            <a:off x="6749345" y="2833735"/>
            <a:ext cx="439106" cy="17563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861548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TextBox 88">
            <a:extLst>
              <a:ext uri="{FF2B5EF4-FFF2-40B4-BE49-F238E27FC236}">
                <a16:creationId xmlns:a16="http://schemas.microsoft.com/office/drawing/2014/main" xmlns="" id="{2206C869-3F1B-46F7-AE66-EFF798ED13B3}"/>
              </a:ext>
            </a:extLst>
          </p:cNvPr>
          <p:cNvSpPr txBox="1"/>
          <p:nvPr/>
        </p:nvSpPr>
        <p:spPr>
          <a:xfrm>
            <a:off x="7348888" y="3203988"/>
            <a:ext cx="1525605" cy="769441"/>
          </a:xfrm>
          <a:prstGeom prst="rect">
            <a:avLst/>
          </a:prstGeom>
          <a:noFill/>
        </p:spPr>
        <p:txBody>
          <a:bodyPr wrap="square" rtlCol="0">
            <a:spAutoFit/>
          </a:bodyPr>
          <a:lstStyle/>
          <a:p>
            <a:r>
              <a:rPr lang="en-US" sz="4400" b="1" dirty="0" smtClean="0">
                <a:solidFill>
                  <a:srgbClr val="FF0000"/>
                </a:solidFill>
              </a:rPr>
              <a:t>2013</a:t>
            </a:r>
            <a:endParaRPr lang="en-US" sz="4400" b="1" dirty="0">
              <a:solidFill>
                <a:srgbClr val="FF0000"/>
              </a:solidFill>
            </a:endParaRPr>
          </a:p>
        </p:txBody>
      </p:sp>
      <p:sp>
        <p:nvSpPr>
          <p:cNvPr id="93" name="Rectangle 117">
            <a:extLst>
              <a:ext uri="{FF2B5EF4-FFF2-40B4-BE49-F238E27FC236}">
                <a16:creationId xmlns:a16="http://schemas.microsoft.com/office/drawing/2014/main" xmlns="" id="{4F93B0FD-E37D-4DB4-B03E-9A30FED38A60}"/>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pic>
        <p:nvPicPr>
          <p:cNvPr id="30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72378" y="1309689"/>
            <a:ext cx="5543233" cy="360634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75" name="Picture 3"/>
          <p:cNvPicPr>
            <a:picLocks noChangeAspect="1" noChangeArrowheads="1"/>
          </p:cNvPicPr>
          <p:nvPr/>
        </p:nvPicPr>
        <p:blipFill>
          <a:blip r:embed="rId4">
            <a:extLst>
              <a:ext uri="{BEBA8EAE-BF5A-486C-A8C5-ECC9F3942E4B}">
                <a14:imgProps xmlns:a14="http://schemas.microsoft.com/office/drawing/2010/main">
                  <a14:imgLayer r:embed="rId5">
                    <a14:imgEffect>
                      <a14:sharpenSoften amount="100000"/>
                    </a14:imgEffect>
                  </a14:imgLayer>
                </a14:imgProps>
              </a:ext>
              <a:ext uri="{28A0092B-C50C-407E-A947-70E740481C1C}">
                <a14:useLocalDpi xmlns:a14="http://schemas.microsoft.com/office/drawing/2010/main" val="0"/>
              </a:ext>
            </a:extLst>
          </a:blip>
          <a:srcRect/>
          <a:stretch>
            <a:fillRect/>
          </a:stretch>
        </p:blipFill>
        <p:spPr bwMode="auto">
          <a:xfrm>
            <a:off x="410565" y="5679936"/>
            <a:ext cx="7927833" cy="385868"/>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16" name="Rectangle 15"/>
          <p:cNvSpPr/>
          <p:nvPr/>
        </p:nvSpPr>
        <p:spPr>
          <a:xfrm>
            <a:off x="6749345" y="2833735"/>
            <a:ext cx="439106" cy="17563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783676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TextBox 88">
            <a:extLst>
              <a:ext uri="{FF2B5EF4-FFF2-40B4-BE49-F238E27FC236}">
                <a16:creationId xmlns:a16="http://schemas.microsoft.com/office/drawing/2014/main" xmlns="" id="{2206C869-3F1B-46F7-AE66-EFF798ED13B3}"/>
              </a:ext>
            </a:extLst>
          </p:cNvPr>
          <p:cNvSpPr txBox="1"/>
          <p:nvPr/>
        </p:nvSpPr>
        <p:spPr>
          <a:xfrm>
            <a:off x="7348888" y="3203988"/>
            <a:ext cx="1525605" cy="769441"/>
          </a:xfrm>
          <a:prstGeom prst="rect">
            <a:avLst/>
          </a:prstGeom>
          <a:noFill/>
        </p:spPr>
        <p:txBody>
          <a:bodyPr wrap="square" rtlCol="0">
            <a:spAutoFit/>
          </a:bodyPr>
          <a:lstStyle/>
          <a:p>
            <a:r>
              <a:rPr lang="en-US" sz="4400" b="1" dirty="0" smtClean="0">
                <a:solidFill>
                  <a:srgbClr val="FF0000"/>
                </a:solidFill>
              </a:rPr>
              <a:t>2014</a:t>
            </a:r>
            <a:endParaRPr lang="en-US" sz="4400" b="1" dirty="0">
              <a:solidFill>
                <a:srgbClr val="FF0000"/>
              </a:solidFill>
            </a:endParaRPr>
          </a:p>
        </p:txBody>
      </p:sp>
      <p:sp>
        <p:nvSpPr>
          <p:cNvPr id="93" name="Rectangle 117">
            <a:extLst>
              <a:ext uri="{FF2B5EF4-FFF2-40B4-BE49-F238E27FC236}">
                <a16:creationId xmlns:a16="http://schemas.microsoft.com/office/drawing/2014/main" xmlns="" id="{4F93B0FD-E37D-4DB4-B03E-9A30FED38A60}"/>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pic>
        <p:nvPicPr>
          <p:cNvPr id="3075" name="Picture 3"/>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100000"/>
                    </a14:imgEffect>
                  </a14:imgLayer>
                </a14:imgProps>
              </a:ext>
              <a:ext uri="{28A0092B-C50C-407E-A947-70E740481C1C}">
                <a14:useLocalDpi xmlns:a14="http://schemas.microsoft.com/office/drawing/2010/main" val="0"/>
              </a:ext>
            </a:extLst>
          </a:blip>
          <a:srcRect/>
          <a:stretch>
            <a:fillRect/>
          </a:stretch>
        </p:blipFill>
        <p:spPr bwMode="auto">
          <a:xfrm>
            <a:off x="410565" y="5679936"/>
            <a:ext cx="7927833" cy="385868"/>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4098"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62047" y="1285875"/>
            <a:ext cx="5607885" cy="365731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Rectangle 6"/>
          <p:cNvSpPr/>
          <p:nvPr/>
        </p:nvSpPr>
        <p:spPr>
          <a:xfrm>
            <a:off x="6794610" y="2833735"/>
            <a:ext cx="439106" cy="17563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327657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TextBox 88">
            <a:extLst>
              <a:ext uri="{FF2B5EF4-FFF2-40B4-BE49-F238E27FC236}">
                <a16:creationId xmlns:a16="http://schemas.microsoft.com/office/drawing/2014/main" xmlns="" id="{2206C869-3F1B-46F7-AE66-EFF798ED13B3}"/>
              </a:ext>
            </a:extLst>
          </p:cNvPr>
          <p:cNvSpPr txBox="1"/>
          <p:nvPr/>
        </p:nvSpPr>
        <p:spPr>
          <a:xfrm>
            <a:off x="7348888" y="3203988"/>
            <a:ext cx="1525605" cy="769441"/>
          </a:xfrm>
          <a:prstGeom prst="rect">
            <a:avLst/>
          </a:prstGeom>
          <a:noFill/>
        </p:spPr>
        <p:txBody>
          <a:bodyPr wrap="square" rtlCol="0">
            <a:spAutoFit/>
          </a:bodyPr>
          <a:lstStyle/>
          <a:p>
            <a:r>
              <a:rPr lang="en-US" sz="4400" b="1" dirty="0" smtClean="0">
                <a:solidFill>
                  <a:srgbClr val="FF0000"/>
                </a:solidFill>
              </a:rPr>
              <a:t>2015</a:t>
            </a:r>
            <a:endParaRPr lang="en-US" sz="4400" b="1" dirty="0">
              <a:solidFill>
                <a:srgbClr val="FF0000"/>
              </a:solidFill>
            </a:endParaRPr>
          </a:p>
        </p:txBody>
      </p:sp>
      <p:sp>
        <p:nvSpPr>
          <p:cNvPr id="93" name="Rectangle 117">
            <a:extLst>
              <a:ext uri="{FF2B5EF4-FFF2-40B4-BE49-F238E27FC236}">
                <a16:creationId xmlns:a16="http://schemas.microsoft.com/office/drawing/2014/main" xmlns="" id="{4F93B0FD-E37D-4DB4-B03E-9A30FED38A60}"/>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pic>
        <p:nvPicPr>
          <p:cNvPr id="3075" name="Picture 3"/>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100000"/>
                    </a14:imgEffect>
                  </a14:imgLayer>
                </a14:imgProps>
              </a:ext>
              <a:ext uri="{28A0092B-C50C-407E-A947-70E740481C1C}">
                <a14:useLocalDpi xmlns:a14="http://schemas.microsoft.com/office/drawing/2010/main" val="0"/>
              </a:ext>
            </a:extLst>
          </a:blip>
          <a:srcRect/>
          <a:stretch>
            <a:fillRect/>
          </a:stretch>
        </p:blipFill>
        <p:spPr bwMode="auto">
          <a:xfrm>
            <a:off x="410565" y="5679936"/>
            <a:ext cx="7927833" cy="385868"/>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5122"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93612" y="1266826"/>
            <a:ext cx="5758214" cy="376690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Rectangle 6"/>
          <p:cNvSpPr/>
          <p:nvPr/>
        </p:nvSpPr>
        <p:spPr>
          <a:xfrm>
            <a:off x="6749345" y="2833735"/>
            <a:ext cx="439106" cy="17563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813348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TextBox 88">
            <a:extLst>
              <a:ext uri="{FF2B5EF4-FFF2-40B4-BE49-F238E27FC236}">
                <a16:creationId xmlns:a16="http://schemas.microsoft.com/office/drawing/2014/main" xmlns="" id="{2206C869-3F1B-46F7-AE66-EFF798ED13B3}"/>
              </a:ext>
            </a:extLst>
          </p:cNvPr>
          <p:cNvSpPr txBox="1"/>
          <p:nvPr/>
        </p:nvSpPr>
        <p:spPr>
          <a:xfrm>
            <a:off x="7348888" y="3203988"/>
            <a:ext cx="1525605" cy="769441"/>
          </a:xfrm>
          <a:prstGeom prst="rect">
            <a:avLst/>
          </a:prstGeom>
          <a:noFill/>
        </p:spPr>
        <p:txBody>
          <a:bodyPr wrap="square" rtlCol="0">
            <a:spAutoFit/>
          </a:bodyPr>
          <a:lstStyle/>
          <a:p>
            <a:r>
              <a:rPr lang="en-US" sz="4400" b="1" dirty="0" smtClean="0">
                <a:solidFill>
                  <a:srgbClr val="FF0000"/>
                </a:solidFill>
              </a:rPr>
              <a:t>2016</a:t>
            </a:r>
            <a:endParaRPr lang="en-US" sz="4400" b="1" dirty="0">
              <a:solidFill>
                <a:srgbClr val="FF0000"/>
              </a:solidFill>
            </a:endParaRPr>
          </a:p>
        </p:txBody>
      </p:sp>
      <p:sp>
        <p:nvSpPr>
          <p:cNvPr id="93" name="Rectangle 117">
            <a:extLst>
              <a:ext uri="{FF2B5EF4-FFF2-40B4-BE49-F238E27FC236}">
                <a16:creationId xmlns:a16="http://schemas.microsoft.com/office/drawing/2014/main" xmlns="" id="{4F93B0FD-E37D-4DB4-B03E-9A30FED38A60}"/>
              </a:ext>
            </a:extLst>
          </p:cNvPr>
          <p:cNvSpPr txBox="1">
            <a:spLocks noChangeArrowheads="1"/>
          </p:cNvSpPr>
          <p:nvPr/>
        </p:nvSpPr>
        <p:spPr>
          <a:xfrm>
            <a:off x="0" y="82822"/>
            <a:ext cx="9144000" cy="1143000"/>
          </a:xfrm>
          <a:prstGeom prst="rect">
            <a:avLst/>
          </a:prstGeom>
        </p:spPr>
        <p:txBody>
          <a:bodyPr vert="horz" anchor="ctr">
            <a:normAutofit/>
          </a:bodyPr>
          <a:lstStyle>
            <a:lvl1pPr algn="ctr" rtl="0" eaLnBrk="1" latinLnBrk="0" hangingPunct="1">
              <a:spcBef>
                <a:spcPct val="0"/>
              </a:spcBef>
              <a:buNone/>
              <a:defRPr kumimoji="0" sz="4000" b="1" kern="1200">
                <a:solidFill>
                  <a:schemeClr val="tx2"/>
                </a:solidFill>
                <a:latin typeface="+mj-lt"/>
                <a:ea typeface="+mj-ea"/>
                <a:cs typeface="+mj-cs"/>
              </a:defRPr>
            </a:lvl1pPr>
          </a:lstStyle>
          <a:p>
            <a:r>
              <a:rPr lang="en-US" dirty="0">
                <a:solidFill>
                  <a:schemeClr val="tx1"/>
                </a:solidFill>
                <a:latin typeface="Calibri" panose="020F0502020204030204" pitchFamily="34" charset="0"/>
                <a:cs typeface="Calibri" panose="020F0502020204030204" pitchFamily="34" charset="0"/>
              </a:rPr>
              <a:t>Geographic Data:  Obesity</a:t>
            </a:r>
            <a:endParaRPr lang="en-US" dirty="0">
              <a:solidFill>
                <a:srgbClr val="DE3021"/>
              </a:solidFill>
            </a:endParaRPr>
          </a:p>
        </p:txBody>
      </p:sp>
      <p:pic>
        <p:nvPicPr>
          <p:cNvPr id="3075" name="Picture 3"/>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100000"/>
                    </a14:imgEffect>
                  </a14:imgLayer>
                </a14:imgProps>
              </a:ext>
              <a:ext uri="{28A0092B-C50C-407E-A947-70E740481C1C}">
                <a14:useLocalDpi xmlns:a14="http://schemas.microsoft.com/office/drawing/2010/main" val="0"/>
              </a:ext>
            </a:extLst>
          </a:blip>
          <a:srcRect/>
          <a:stretch>
            <a:fillRect/>
          </a:stretch>
        </p:blipFill>
        <p:spPr bwMode="auto">
          <a:xfrm>
            <a:off x="410565" y="5679936"/>
            <a:ext cx="7927833" cy="385868"/>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6146"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39914" y="1276351"/>
            <a:ext cx="5639072" cy="369400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Rectangle 6"/>
          <p:cNvSpPr/>
          <p:nvPr/>
        </p:nvSpPr>
        <p:spPr>
          <a:xfrm>
            <a:off x="6749345" y="2833735"/>
            <a:ext cx="439106" cy="17563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603972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2"/>
          <p:cNvSpPr txBox="1">
            <a:spLocks noChangeArrowheads="1"/>
          </p:cNvSpPr>
          <p:nvPr/>
        </p:nvSpPr>
        <p:spPr bwMode="auto">
          <a:xfrm>
            <a:off x="6862234" y="1376776"/>
            <a:ext cx="69522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a:solidFill>
                  <a:srgbClr val="000000"/>
                </a:solidFill>
                <a:latin typeface="Verdana" charset="0"/>
              </a:rPr>
              <a:t>2000</a:t>
            </a:r>
          </a:p>
        </p:txBody>
      </p:sp>
      <p:sp>
        <p:nvSpPr>
          <p:cNvPr id="32771" name="Rectangle 3"/>
          <p:cNvSpPr>
            <a:spLocks noChangeArrowheads="1"/>
          </p:cNvSpPr>
          <p:nvPr/>
        </p:nvSpPr>
        <p:spPr bwMode="auto">
          <a:xfrm>
            <a:off x="0" y="762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eaLnBrk="0" fontAlgn="base" hangingPunct="0">
              <a:spcBef>
                <a:spcPct val="0"/>
              </a:spcBef>
              <a:spcAft>
                <a:spcPct val="0"/>
              </a:spcAft>
            </a:pPr>
            <a:r>
              <a:rPr lang="en-US" sz="2400" b="1">
                <a:solidFill>
                  <a:srgbClr val="000000"/>
                </a:solidFill>
                <a:latin typeface="Verdana" charset="0"/>
                <a:ea typeface="ＭＳ Ｐゴシック" charset="0"/>
              </a:rPr>
              <a:t>Obesity Trends* Among U.S. Adults</a:t>
            </a:r>
            <a:r>
              <a:rPr lang="en-US" sz="2400" b="1">
                <a:solidFill>
                  <a:srgbClr val="201D5D"/>
                </a:solidFill>
                <a:latin typeface="Verdana" charset="0"/>
                <a:ea typeface="ＭＳ Ｐゴシック" charset="0"/>
              </a:rPr>
              <a:t/>
            </a:r>
            <a:br>
              <a:rPr lang="en-US" sz="2400" b="1">
                <a:solidFill>
                  <a:srgbClr val="201D5D"/>
                </a:solidFill>
                <a:latin typeface="Verdana" charset="0"/>
                <a:ea typeface="ＭＳ Ｐゴシック" charset="0"/>
              </a:rPr>
            </a:br>
            <a:r>
              <a:rPr lang="en-US" sz="2400" b="1">
                <a:solidFill>
                  <a:srgbClr val="DE3021"/>
                </a:solidFill>
                <a:latin typeface="Verdana" charset="0"/>
                <a:ea typeface="ＭＳ Ｐゴシック" charset="0"/>
              </a:rPr>
              <a:t>BRFSS,</a:t>
            </a:r>
            <a:r>
              <a:rPr lang="en-US" sz="2400" b="1">
                <a:solidFill>
                  <a:srgbClr val="201D5D"/>
                </a:solidFill>
                <a:latin typeface="Verdana" charset="0"/>
                <a:ea typeface="ＭＳ Ｐゴシック" charset="0"/>
              </a:rPr>
              <a:t> </a:t>
            </a:r>
            <a:r>
              <a:rPr lang="en-US" sz="2400" b="1">
                <a:solidFill>
                  <a:srgbClr val="DE3021"/>
                </a:solidFill>
                <a:latin typeface="Verdana" charset="0"/>
                <a:ea typeface="ＭＳ Ｐゴシック" charset="0"/>
              </a:rPr>
              <a:t>1990, 2000, 2010</a:t>
            </a:r>
          </a:p>
        </p:txBody>
      </p:sp>
      <p:sp>
        <p:nvSpPr>
          <p:cNvPr id="32772" name="Text Box 4"/>
          <p:cNvSpPr txBox="1">
            <a:spLocks noChangeArrowheads="1"/>
          </p:cNvSpPr>
          <p:nvPr/>
        </p:nvSpPr>
        <p:spPr bwMode="auto">
          <a:xfrm>
            <a:off x="0" y="990600"/>
            <a:ext cx="914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938">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fontAlgn="base">
              <a:spcBef>
                <a:spcPct val="50000"/>
              </a:spcBef>
              <a:spcAft>
                <a:spcPct val="0"/>
              </a:spcAft>
            </a:pPr>
            <a:r>
              <a:rPr lang="en-US" sz="1400" b="1">
                <a:solidFill>
                  <a:srgbClr val="000000"/>
                </a:solidFill>
                <a:latin typeface="Verdana" charset="0"/>
              </a:rPr>
              <a:t>(*BMI </a:t>
            </a:r>
            <a:r>
              <a:rPr lang="en-US" sz="1400" b="1">
                <a:solidFill>
                  <a:srgbClr val="000000"/>
                </a:solidFill>
                <a:latin typeface="Verdana" charset="0"/>
                <a:sym typeface="Symbol" charset="0"/>
              </a:rPr>
              <a:t></a:t>
            </a:r>
            <a:r>
              <a:rPr lang="en-US" sz="1400" b="1">
                <a:solidFill>
                  <a:srgbClr val="000000"/>
                </a:solidFill>
                <a:latin typeface="Verdana" charset="0"/>
              </a:rPr>
              <a:t>30, or about 30 lbs. overweight for 5</a:t>
            </a:r>
            <a:r>
              <a:rPr lang="ja-JP" altLang="en-US" sz="1400" b="1">
                <a:solidFill>
                  <a:srgbClr val="000000"/>
                </a:solidFill>
                <a:latin typeface="Verdana" charset="0"/>
              </a:rPr>
              <a:t>’</a:t>
            </a:r>
            <a:r>
              <a:rPr lang="en-US" sz="1400" b="1">
                <a:solidFill>
                  <a:srgbClr val="000000"/>
                </a:solidFill>
                <a:latin typeface="Verdana" charset="0"/>
              </a:rPr>
              <a:t>4</a:t>
            </a:r>
            <a:r>
              <a:rPr lang="ja-JP" altLang="en-US" sz="1400" b="1">
                <a:solidFill>
                  <a:srgbClr val="000000"/>
                </a:solidFill>
                <a:latin typeface="Verdana" charset="0"/>
              </a:rPr>
              <a:t>”</a:t>
            </a:r>
            <a:r>
              <a:rPr lang="en-US" sz="1400" b="1">
                <a:solidFill>
                  <a:srgbClr val="000000"/>
                </a:solidFill>
                <a:latin typeface="Verdana" charset="0"/>
              </a:rPr>
              <a:t> person)</a:t>
            </a:r>
          </a:p>
        </p:txBody>
      </p:sp>
      <p:sp>
        <p:nvSpPr>
          <p:cNvPr id="32773" name="Text Box 5"/>
          <p:cNvSpPr txBox="1">
            <a:spLocks noChangeArrowheads="1"/>
          </p:cNvSpPr>
          <p:nvPr/>
        </p:nvSpPr>
        <p:spPr bwMode="auto">
          <a:xfrm>
            <a:off x="4233334" y="3378202"/>
            <a:ext cx="69522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a:solidFill>
                  <a:srgbClr val="000000"/>
                </a:solidFill>
                <a:latin typeface="Verdana" charset="0"/>
              </a:rPr>
              <a:t>2010</a:t>
            </a:r>
          </a:p>
        </p:txBody>
      </p:sp>
      <p:grpSp>
        <p:nvGrpSpPr>
          <p:cNvPr id="32774" name="Group 6"/>
          <p:cNvGrpSpPr>
            <a:grpSpLocks/>
          </p:cNvGrpSpPr>
          <p:nvPr/>
        </p:nvGrpSpPr>
        <p:grpSpPr bwMode="auto">
          <a:xfrm>
            <a:off x="458611" y="1558925"/>
            <a:ext cx="3227211" cy="1866900"/>
            <a:chOff x="728" y="1077"/>
            <a:chExt cx="4371" cy="2247"/>
          </a:xfrm>
        </p:grpSpPr>
        <p:sp>
          <p:nvSpPr>
            <p:cNvPr id="32938" name="Freeform 7"/>
            <p:cNvSpPr>
              <a:spLocks/>
            </p:cNvSpPr>
            <p:nvPr/>
          </p:nvSpPr>
          <p:spPr bwMode="auto">
            <a:xfrm>
              <a:off x="1661" y="1077"/>
              <a:ext cx="460" cy="322"/>
            </a:xfrm>
            <a:custGeom>
              <a:avLst/>
              <a:gdLst>
                <a:gd name="T0" fmla="*/ 133 w 90"/>
                <a:gd name="T1" fmla="*/ 4640 h 66"/>
                <a:gd name="T2" fmla="*/ 0 w 90"/>
                <a:gd name="T3" fmla="*/ 4640 h 66"/>
                <a:gd name="T4" fmla="*/ 133 w 90"/>
                <a:gd name="T5" fmla="*/ 4308 h 66"/>
                <a:gd name="T6" fmla="*/ 133 w 90"/>
                <a:gd name="T7" fmla="*/ 4069 h 66"/>
                <a:gd name="T8" fmla="*/ 133 w 90"/>
                <a:gd name="T9" fmla="*/ 4069 h 66"/>
                <a:gd name="T10" fmla="*/ 261 w 90"/>
                <a:gd name="T11" fmla="*/ 4191 h 66"/>
                <a:gd name="T12" fmla="*/ 133 w 90"/>
                <a:gd name="T13" fmla="*/ 4308 h 66"/>
                <a:gd name="T14" fmla="*/ 394 w 90"/>
                <a:gd name="T15" fmla="*/ 4191 h 66"/>
                <a:gd name="T16" fmla="*/ 394 w 90"/>
                <a:gd name="T17" fmla="*/ 4069 h 66"/>
                <a:gd name="T18" fmla="*/ 394 w 90"/>
                <a:gd name="T19" fmla="*/ 3830 h 66"/>
                <a:gd name="T20" fmla="*/ 261 w 90"/>
                <a:gd name="T21" fmla="*/ 3474 h 66"/>
                <a:gd name="T22" fmla="*/ 394 w 90"/>
                <a:gd name="T23" fmla="*/ 3474 h 66"/>
                <a:gd name="T24" fmla="*/ 680 w 90"/>
                <a:gd name="T25" fmla="*/ 3357 h 66"/>
                <a:gd name="T26" fmla="*/ 521 w 90"/>
                <a:gd name="T27" fmla="*/ 3259 h 66"/>
                <a:gd name="T28" fmla="*/ 394 w 90"/>
                <a:gd name="T29" fmla="*/ 3357 h 66"/>
                <a:gd name="T30" fmla="*/ 394 w 90"/>
                <a:gd name="T31" fmla="*/ 2903 h 66"/>
                <a:gd name="T32" fmla="*/ 394 w 90"/>
                <a:gd name="T33" fmla="*/ 2547 h 66"/>
                <a:gd name="T34" fmla="*/ 394 w 90"/>
                <a:gd name="T35" fmla="*/ 1976 h 66"/>
                <a:gd name="T36" fmla="*/ 261 w 90"/>
                <a:gd name="T37" fmla="*/ 1283 h 66"/>
                <a:gd name="T38" fmla="*/ 261 w 90"/>
                <a:gd name="T39" fmla="*/ 688 h 66"/>
                <a:gd name="T40" fmla="*/ 1462 w 90"/>
                <a:gd name="T41" fmla="*/ 1049 h 66"/>
                <a:gd name="T42" fmla="*/ 2535 w 90"/>
                <a:gd name="T43" fmla="*/ 1498 h 66"/>
                <a:gd name="T44" fmla="*/ 3082 w 90"/>
                <a:gd name="T45" fmla="*/ 1620 h 66"/>
                <a:gd name="T46" fmla="*/ 3215 w 90"/>
                <a:gd name="T47" fmla="*/ 1737 h 66"/>
                <a:gd name="T48" fmla="*/ 3215 w 90"/>
                <a:gd name="T49" fmla="*/ 2332 h 66"/>
                <a:gd name="T50" fmla="*/ 2924 w 90"/>
                <a:gd name="T51" fmla="*/ 2664 h 66"/>
                <a:gd name="T52" fmla="*/ 2924 w 90"/>
                <a:gd name="T53" fmla="*/ 2903 h 66"/>
                <a:gd name="T54" fmla="*/ 2924 w 90"/>
                <a:gd name="T55" fmla="*/ 3142 h 66"/>
                <a:gd name="T56" fmla="*/ 3082 w 90"/>
                <a:gd name="T57" fmla="*/ 3259 h 66"/>
                <a:gd name="T58" fmla="*/ 3343 w 90"/>
                <a:gd name="T59" fmla="*/ 2786 h 66"/>
                <a:gd name="T60" fmla="*/ 3603 w 90"/>
                <a:gd name="T61" fmla="*/ 2430 h 66"/>
                <a:gd name="T62" fmla="*/ 3864 w 90"/>
                <a:gd name="T63" fmla="*/ 2093 h 66"/>
                <a:gd name="T64" fmla="*/ 3476 w 90"/>
                <a:gd name="T65" fmla="*/ 1166 h 66"/>
                <a:gd name="T66" fmla="*/ 3603 w 90"/>
                <a:gd name="T67" fmla="*/ 1049 h 66"/>
                <a:gd name="T68" fmla="*/ 3864 w 90"/>
                <a:gd name="T69" fmla="*/ 810 h 66"/>
                <a:gd name="T70" fmla="*/ 3603 w 90"/>
                <a:gd name="T71" fmla="*/ 571 h 66"/>
                <a:gd name="T72" fmla="*/ 3603 w 90"/>
                <a:gd name="T73" fmla="*/ 0 h 66"/>
                <a:gd name="T74" fmla="*/ 8280 w 90"/>
                <a:gd name="T75" fmla="*/ 1049 h 66"/>
                <a:gd name="T76" fmla="*/ 12016 w 90"/>
                <a:gd name="T77" fmla="*/ 1859 h 66"/>
                <a:gd name="T78" fmla="*/ 10682 w 90"/>
                <a:gd name="T79" fmla="*/ 6855 h 66"/>
                <a:gd name="T80" fmla="*/ 10682 w 90"/>
                <a:gd name="T81" fmla="*/ 6972 h 66"/>
                <a:gd name="T82" fmla="*/ 10682 w 90"/>
                <a:gd name="T83" fmla="*/ 7094 h 66"/>
                <a:gd name="T84" fmla="*/ 10815 w 90"/>
                <a:gd name="T85" fmla="*/ 7308 h 66"/>
                <a:gd name="T86" fmla="*/ 10682 w 90"/>
                <a:gd name="T87" fmla="*/ 7426 h 66"/>
                <a:gd name="T88" fmla="*/ 10682 w 90"/>
                <a:gd name="T89" fmla="*/ 7665 h 66"/>
                <a:gd name="T90" fmla="*/ 7340 w 90"/>
                <a:gd name="T91" fmla="*/ 7094 h 66"/>
                <a:gd name="T92" fmla="*/ 6951 w 90"/>
                <a:gd name="T93" fmla="*/ 7094 h 66"/>
                <a:gd name="T94" fmla="*/ 6685 w 90"/>
                <a:gd name="T95" fmla="*/ 6972 h 66"/>
                <a:gd name="T96" fmla="*/ 6271 w 90"/>
                <a:gd name="T97" fmla="*/ 7094 h 66"/>
                <a:gd name="T98" fmla="*/ 5878 w 90"/>
                <a:gd name="T99" fmla="*/ 6972 h 66"/>
                <a:gd name="T100" fmla="*/ 5484 w 90"/>
                <a:gd name="T101" fmla="*/ 7094 h 66"/>
                <a:gd name="T102" fmla="*/ 4937 w 90"/>
                <a:gd name="T103" fmla="*/ 6972 h 66"/>
                <a:gd name="T104" fmla="*/ 3997 w 90"/>
                <a:gd name="T105" fmla="*/ 6972 h 66"/>
                <a:gd name="T106" fmla="*/ 3215 w 90"/>
                <a:gd name="T107" fmla="*/ 6738 h 66"/>
                <a:gd name="T108" fmla="*/ 2535 w 90"/>
                <a:gd name="T109" fmla="*/ 6738 h 66"/>
                <a:gd name="T110" fmla="*/ 1595 w 90"/>
                <a:gd name="T111" fmla="*/ 6499 h 66"/>
                <a:gd name="T112" fmla="*/ 1462 w 90"/>
                <a:gd name="T113" fmla="*/ 5806 h 66"/>
                <a:gd name="T114" fmla="*/ 1462 w 90"/>
                <a:gd name="T115" fmla="*/ 5450 h 66"/>
                <a:gd name="T116" fmla="*/ 940 w 90"/>
                <a:gd name="T117" fmla="*/ 5118 h 66"/>
                <a:gd name="T118" fmla="*/ 808 w 90"/>
                <a:gd name="T119" fmla="*/ 5001 h 66"/>
                <a:gd name="T120" fmla="*/ 394 w 90"/>
                <a:gd name="T121" fmla="*/ 4879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39" name="Freeform 8"/>
            <p:cNvSpPr>
              <a:spLocks/>
            </p:cNvSpPr>
            <p:nvPr/>
          </p:nvSpPr>
          <p:spPr bwMode="auto">
            <a:xfrm>
              <a:off x="2843" y="1262"/>
              <a:ext cx="457" cy="269"/>
            </a:xfrm>
            <a:custGeom>
              <a:avLst/>
              <a:gdLst>
                <a:gd name="T0" fmla="*/ 0 w 89"/>
                <a:gd name="T1" fmla="*/ 5957 h 55"/>
                <a:gd name="T2" fmla="*/ 688 w 89"/>
                <a:gd name="T3" fmla="*/ 0 h 55"/>
                <a:gd name="T4" fmla="*/ 5956 w 89"/>
                <a:gd name="T5" fmla="*/ 357 h 55"/>
                <a:gd name="T6" fmla="*/ 11102 w 89"/>
                <a:gd name="T7" fmla="*/ 479 h 55"/>
                <a:gd name="T8" fmla="*/ 11102 w 89"/>
                <a:gd name="T9" fmla="*/ 572 h 55"/>
                <a:gd name="T10" fmla="*/ 11230 w 89"/>
                <a:gd name="T11" fmla="*/ 1052 h 55"/>
                <a:gd name="T12" fmla="*/ 11230 w 89"/>
                <a:gd name="T13" fmla="*/ 1174 h 55"/>
                <a:gd name="T14" fmla="*/ 11102 w 89"/>
                <a:gd name="T15" fmla="*/ 1531 h 55"/>
                <a:gd name="T16" fmla="*/ 11102 w 89"/>
                <a:gd name="T17" fmla="*/ 2103 h 55"/>
                <a:gd name="T18" fmla="*/ 11363 w 89"/>
                <a:gd name="T19" fmla="*/ 2680 h 55"/>
                <a:gd name="T20" fmla="*/ 11497 w 89"/>
                <a:gd name="T21" fmla="*/ 2920 h 55"/>
                <a:gd name="T22" fmla="*/ 11656 w 89"/>
                <a:gd name="T23" fmla="*/ 3517 h 55"/>
                <a:gd name="T24" fmla="*/ 11656 w 89"/>
                <a:gd name="T25" fmla="*/ 4451 h 55"/>
                <a:gd name="T26" fmla="*/ 11784 w 89"/>
                <a:gd name="T27" fmla="*/ 4690 h 55"/>
                <a:gd name="T28" fmla="*/ 11784 w 89"/>
                <a:gd name="T29" fmla="*/ 5023 h 55"/>
                <a:gd name="T30" fmla="*/ 11784 w 89"/>
                <a:gd name="T31" fmla="*/ 5145 h 55"/>
                <a:gd name="T32" fmla="*/ 12051 w 89"/>
                <a:gd name="T33" fmla="*/ 5957 h 55"/>
                <a:gd name="T34" fmla="*/ 12051 w 89"/>
                <a:gd name="T35" fmla="*/ 6197 h 55"/>
                <a:gd name="T36" fmla="*/ 12051 w 89"/>
                <a:gd name="T37" fmla="*/ 6436 h 55"/>
                <a:gd name="T38" fmla="*/ 0 w 89"/>
                <a:gd name="T39" fmla="*/ 5957 h 55"/>
                <a:gd name="T40" fmla="*/ 0 w 89"/>
                <a:gd name="T41" fmla="*/ 595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40" name="Freeform 9"/>
            <p:cNvSpPr>
              <a:spLocks/>
            </p:cNvSpPr>
            <p:nvPr/>
          </p:nvSpPr>
          <p:spPr bwMode="auto">
            <a:xfrm>
              <a:off x="2823" y="1511"/>
              <a:ext cx="483" cy="312"/>
            </a:xfrm>
            <a:custGeom>
              <a:avLst/>
              <a:gdLst>
                <a:gd name="T0" fmla="*/ 0 w 94"/>
                <a:gd name="T1" fmla="*/ 5918 h 64"/>
                <a:gd name="T2" fmla="*/ 396 w 94"/>
                <a:gd name="T3" fmla="*/ 1974 h 64"/>
                <a:gd name="T4" fmla="*/ 555 w 94"/>
                <a:gd name="T5" fmla="*/ 0 h 64"/>
                <a:gd name="T6" fmla="*/ 12620 w 94"/>
                <a:gd name="T7" fmla="*/ 473 h 64"/>
                <a:gd name="T8" fmla="*/ 12620 w 94"/>
                <a:gd name="T9" fmla="*/ 687 h 64"/>
                <a:gd name="T10" fmla="*/ 12486 w 94"/>
                <a:gd name="T11" fmla="*/ 809 h 64"/>
                <a:gd name="T12" fmla="*/ 12198 w 94"/>
                <a:gd name="T13" fmla="*/ 1165 h 64"/>
                <a:gd name="T14" fmla="*/ 12198 w 94"/>
                <a:gd name="T15" fmla="*/ 1282 h 64"/>
                <a:gd name="T16" fmla="*/ 12753 w 94"/>
                <a:gd name="T17" fmla="*/ 1736 h 64"/>
                <a:gd name="T18" fmla="*/ 12753 w 94"/>
                <a:gd name="T19" fmla="*/ 5324 h 64"/>
                <a:gd name="T20" fmla="*/ 12753 w 94"/>
                <a:gd name="T21" fmla="*/ 5324 h 64"/>
                <a:gd name="T22" fmla="*/ 12486 w 94"/>
                <a:gd name="T23" fmla="*/ 5324 h 64"/>
                <a:gd name="T24" fmla="*/ 12620 w 94"/>
                <a:gd name="T25" fmla="*/ 5441 h 64"/>
                <a:gd name="T26" fmla="*/ 12753 w 94"/>
                <a:gd name="T27" fmla="*/ 5562 h 64"/>
                <a:gd name="T28" fmla="*/ 12620 w 94"/>
                <a:gd name="T29" fmla="*/ 5796 h 64"/>
                <a:gd name="T30" fmla="*/ 12753 w 94"/>
                <a:gd name="T31" fmla="*/ 5918 h 64"/>
                <a:gd name="T32" fmla="*/ 12753 w 94"/>
                <a:gd name="T33" fmla="*/ 6250 h 64"/>
                <a:gd name="T34" fmla="*/ 12620 w 94"/>
                <a:gd name="T35" fmla="*/ 6250 h 64"/>
                <a:gd name="T36" fmla="*/ 12753 w 94"/>
                <a:gd name="T37" fmla="*/ 6489 h 64"/>
                <a:gd name="T38" fmla="*/ 12486 w 94"/>
                <a:gd name="T39" fmla="*/ 6845 h 64"/>
                <a:gd name="T40" fmla="*/ 12753 w 94"/>
                <a:gd name="T41" fmla="*/ 7176 h 64"/>
                <a:gd name="T42" fmla="*/ 12753 w 94"/>
                <a:gd name="T43" fmla="*/ 7415 h 64"/>
                <a:gd name="T44" fmla="*/ 12753 w 94"/>
                <a:gd name="T45" fmla="*/ 7415 h 64"/>
                <a:gd name="T46" fmla="*/ 12358 w 94"/>
                <a:gd name="T47" fmla="*/ 7176 h 64"/>
                <a:gd name="T48" fmla="*/ 11669 w 94"/>
                <a:gd name="T49" fmla="*/ 6845 h 64"/>
                <a:gd name="T50" fmla="*/ 11407 w 94"/>
                <a:gd name="T51" fmla="*/ 6728 h 64"/>
                <a:gd name="T52" fmla="*/ 11114 w 94"/>
                <a:gd name="T53" fmla="*/ 6728 h 64"/>
                <a:gd name="T54" fmla="*/ 10852 w 94"/>
                <a:gd name="T55" fmla="*/ 6937 h 64"/>
                <a:gd name="T56" fmla="*/ 10718 w 94"/>
                <a:gd name="T57" fmla="*/ 6937 h 64"/>
                <a:gd name="T58" fmla="*/ 10456 w 94"/>
                <a:gd name="T59" fmla="*/ 6937 h 64"/>
                <a:gd name="T60" fmla="*/ 10323 w 94"/>
                <a:gd name="T61" fmla="*/ 6606 h 64"/>
                <a:gd name="T62" fmla="*/ 10164 w 94"/>
                <a:gd name="T63" fmla="*/ 6489 h 64"/>
                <a:gd name="T64" fmla="*/ 9902 w 94"/>
                <a:gd name="T65" fmla="*/ 6606 h 64"/>
                <a:gd name="T66" fmla="*/ 9634 w 94"/>
                <a:gd name="T67" fmla="*/ 6606 h 64"/>
                <a:gd name="T68" fmla="*/ 9372 w 94"/>
                <a:gd name="T69" fmla="*/ 6250 h 64"/>
                <a:gd name="T70" fmla="*/ 0 w 94"/>
                <a:gd name="T71" fmla="*/ 5918 h 64"/>
                <a:gd name="T72" fmla="*/ 0 w 94"/>
                <a:gd name="T73" fmla="*/ 5918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41" name="Freeform 10"/>
            <p:cNvSpPr>
              <a:spLocks/>
            </p:cNvSpPr>
            <p:nvPr/>
          </p:nvSpPr>
          <p:spPr bwMode="auto">
            <a:xfrm>
              <a:off x="2807" y="1760"/>
              <a:ext cx="571" cy="268"/>
            </a:xfrm>
            <a:custGeom>
              <a:avLst/>
              <a:gdLst>
                <a:gd name="T0" fmla="*/ 0 w 111"/>
                <a:gd name="T1" fmla="*/ 3942 h 55"/>
                <a:gd name="T2" fmla="*/ 396 w 111"/>
                <a:gd name="T3" fmla="*/ 0 h 55"/>
                <a:gd name="T4" fmla="*/ 9789 w 111"/>
                <a:gd name="T5" fmla="*/ 356 h 55"/>
                <a:gd name="T6" fmla="*/ 10083 w 111"/>
                <a:gd name="T7" fmla="*/ 687 h 55"/>
                <a:gd name="T8" fmla="*/ 10345 w 111"/>
                <a:gd name="T9" fmla="*/ 687 h 55"/>
                <a:gd name="T10" fmla="*/ 10612 w 111"/>
                <a:gd name="T11" fmla="*/ 570 h 55"/>
                <a:gd name="T12" fmla="*/ 10746 w 111"/>
                <a:gd name="T13" fmla="*/ 687 h 55"/>
                <a:gd name="T14" fmla="*/ 10900 w 111"/>
                <a:gd name="T15" fmla="*/ 1043 h 55"/>
                <a:gd name="T16" fmla="*/ 11168 w 111"/>
                <a:gd name="T17" fmla="*/ 1043 h 55"/>
                <a:gd name="T18" fmla="*/ 11302 w 111"/>
                <a:gd name="T19" fmla="*/ 1043 h 55"/>
                <a:gd name="T20" fmla="*/ 11564 w 111"/>
                <a:gd name="T21" fmla="*/ 809 h 55"/>
                <a:gd name="T22" fmla="*/ 11857 w 111"/>
                <a:gd name="T23" fmla="*/ 809 h 55"/>
                <a:gd name="T24" fmla="*/ 12120 w 111"/>
                <a:gd name="T25" fmla="*/ 926 h 55"/>
                <a:gd name="T26" fmla="*/ 12809 w 111"/>
                <a:gd name="T27" fmla="*/ 1282 h 55"/>
                <a:gd name="T28" fmla="*/ 13205 w 111"/>
                <a:gd name="T29" fmla="*/ 1496 h 55"/>
                <a:gd name="T30" fmla="*/ 13205 w 111"/>
                <a:gd name="T31" fmla="*/ 1735 h 55"/>
                <a:gd name="T32" fmla="*/ 13467 w 111"/>
                <a:gd name="T33" fmla="*/ 1852 h 55"/>
                <a:gd name="T34" fmla="*/ 13467 w 111"/>
                <a:gd name="T35" fmla="*/ 1969 h 55"/>
                <a:gd name="T36" fmla="*/ 13339 w 111"/>
                <a:gd name="T37" fmla="*/ 2207 h 55"/>
                <a:gd name="T38" fmla="*/ 13467 w 111"/>
                <a:gd name="T39" fmla="*/ 2422 h 55"/>
                <a:gd name="T40" fmla="*/ 13601 w 111"/>
                <a:gd name="T41" fmla="*/ 2777 h 55"/>
                <a:gd name="T42" fmla="*/ 13761 w 111"/>
                <a:gd name="T43" fmla="*/ 2894 h 55"/>
                <a:gd name="T44" fmla="*/ 13761 w 111"/>
                <a:gd name="T45" fmla="*/ 3016 h 55"/>
                <a:gd name="T46" fmla="*/ 13761 w 111"/>
                <a:gd name="T47" fmla="*/ 3231 h 55"/>
                <a:gd name="T48" fmla="*/ 14023 w 111"/>
                <a:gd name="T49" fmla="*/ 3348 h 55"/>
                <a:gd name="T50" fmla="*/ 14157 w 111"/>
                <a:gd name="T51" fmla="*/ 3465 h 55"/>
                <a:gd name="T52" fmla="*/ 14023 w 111"/>
                <a:gd name="T53" fmla="*/ 3703 h 55"/>
                <a:gd name="T54" fmla="*/ 14023 w 111"/>
                <a:gd name="T55" fmla="*/ 3942 h 55"/>
                <a:gd name="T56" fmla="*/ 14290 w 111"/>
                <a:gd name="T57" fmla="*/ 4059 h 55"/>
                <a:gd name="T58" fmla="*/ 14290 w 111"/>
                <a:gd name="T59" fmla="*/ 4273 h 55"/>
                <a:gd name="T60" fmla="*/ 14157 w 111"/>
                <a:gd name="T61" fmla="*/ 4390 h 55"/>
                <a:gd name="T62" fmla="*/ 14290 w 111"/>
                <a:gd name="T63" fmla="*/ 4512 h 55"/>
                <a:gd name="T64" fmla="*/ 14424 w 111"/>
                <a:gd name="T65" fmla="*/ 4751 h 55"/>
                <a:gd name="T66" fmla="*/ 14290 w 111"/>
                <a:gd name="T67" fmla="*/ 4868 h 55"/>
                <a:gd name="T68" fmla="*/ 14424 w 111"/>
                <a:gd name="T69" fmla="*/ 5082 h 55"/>
                <a:gd name="T70" fmla="*/ 14424 w 111"/>
                <a:gd name="T71" fmla="*/ 5199 h 55"/>
                <a:gd name="T72" fmla="*/ 14553 w 111"/>
                <a:gd name="T73" fmla="*/ 5316 h 55"/>
                <a:gd name="T74" fmla="*/ 14712 w 111"/>
                <a:gd name="T75" fmla="*/ 5555 h 55"/>
                <a:gd name="T76" fmla="*/ 14846 w 111"/>
                <a:gd name="T77" fmla="*/ 5794 h 55"/>
                <a:gd name="T78" fmla="*/ 15108 w 111"/>
                <a:gd name="T79" fmla="*/ 6008 h 55"/>
                <a:gd name="T80" fmla="*/ 15108 w 111"/>
                <a:gd name="T81" fmla="*/ 6125 h 55"/>
                <a:gd name="T82" fmla="*/ 15108 w 111"/>
                <a:gd name="T83" fmla="*/ 6247 h 55"/>
                <a:gd name="T84" fmla="*/ 15108 w 111"/>
                <a:gd name="T85" fmla="*/ 6364 h 55"/>
                <a:gd name="T86" fmla="*/ 3416 w 111"/>
                <a:gd name="T87" fmla="*/ 6125 h 55"/>
                <a:gd name="T88" fmla="*/ 3544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42" name="Freeform 11"/>
            <p:cNvSpPr>
              <a:spLocks/>
            </p:cNvSpPr>
            <p:nvPr/>
          </p:nvSpPr>
          <p:spPr bwMode="auto">
            <a:xfrm>
              <a:off x="2921" y="2018"/>
              <a:ext cx="512" cy="259"/>
            </a:xfrm>
            <a:custGeom>
              <a:avLst/>
              <a:gdLst>
                <a:gd name="T0" fmla="*/ 394 w 100"/>
                <a:gd name="T1" fmla="*/ 0 h 53"/>
                <a:gd name="T2" fmla="*/ 11955 w 100"/>
                <a:gd name="T3" fmla="*/ 239 h 53"/>
                <a:gd name="T4" fmla="*/ 12739 w 100"/>
                <a:gd name="T5" fmla="*/ 694 h 53"/>
                <a:gd name="T6" fmla="*/ 12477 w 100"/>
                <a:gd name="T7" fmla="*/ 933 h 53"/>
                <a:gd name="T8" fmla="*/ 12477 w 100"/>
                <a:gd name="T9" fmla="*/ 1168 h 53"/>
                <a:gd name="T10" fmla="*/ 12611 w 100"/>
                <a:gd name="T11" fmla="*/ 1407 h 53"/>
                <a:gd name="T12" fmla="*/ 12739 w 100"/>
                <a:gd name="T13" fmla="*/ 1407 h 53"/>
                <a:gd name="T14" fmla="*/ 12897 w 100"/>
                <a:gd name="T15" fmla="*/ 1745 h 53"/>
                <a:gd name="T16" fmla="*/ 13030 w 100"/>
                <a:gd name="T17" fmla="*/ 1862 h 53"/>
                <a:gd name="T18" fmla="*/ 13292 w 100"/>
                <a:gd name="T19" fmla="*/ 1862 h 53"/>
                <a:gd name="T20" fmla="*/ 13292 w 100"/>
                <a:gd name="T21" fmla="*/ 1984 h 53"/>
                <a:gd name="T22" fmla="*/ 13420 w 100"/>
                <a:gd name="T23" fmla="*/ 6187 h 53"/>
                <a:gd name="T24" fmla="*/ 0 w 100"/>
                <a:gd name="T25" fmla="*/ 5947 h 53"/>
                <a:gd name="T26" fmla="*/ 394 w 100"/>
                <a:gd name="T27" fmla="*/ 0 h 53"/>
                <a:gd name="T28" fmla="*/ 394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43" name="Freeform 12"/>
            <p:cNvSpPr>
              <a:spLocks/>
            </p:cNvSpPr>
            <p:nvPr/>
          </p:nvSpPr>
          <p:spPr bwMode="auto">
            <a:xfrm>
              <a:off x="2848" y="2262"/>
              <a:ext cx="595" cy="293"/>
            </a:xfrm>
            <a:custGeom>
              <a:avLst/>
              <a:gdLst>
                <a:gd name="T0" fmla="*/ 1893 w 116"/>
                <a:gd name="T1" fmla="*/ 117 h 60"/>
                <a:gd name="T2" fmla="*/ 0 w 116"/>
                <a:gd name="T3" fmla="*/ 1050 h 60"/>
                <a:gd name="T4" fmla="*/ 5396 w 116"/>
                <a:gd name="T5" fmla="*/ 5128 h 60"/>
                <a:gd name="T6" fmla="*/ 5658 w 116"/>
                <a:gd name="T7" fmla="*/ 5245 h 60"/>
                <a:gd name="T8" fmla="*/ 6078 w 116"/>
                <a:gd name="T9" fmla="*/ 5582 h 60"/>
                <a:gd name="T10" fmla="*/ 6473 w 116"/>
                <a:gd name="T11" fmla="*/ 5484 h 60"/>
                <a:gd name="T12" fmla="*/ 6735 w 116"/>
                <a:gd name="T13" fmla="*/ 5582 h 60"/>
                <a:gd name="T14" fmla="*/ 6894 w 116"/>
                <a:gd name="T15" fmla="*/ 5821 h 60"/>
                <a:gd name="T16" fmla="*/ 7417 w 116"/>
                <a:gd name="T17" fmla="*/ 5938 h 60"/>
                <a:gd name="T18" fmla="*/ 7684 w 116"/>
                <a:gd name="T19" fmla="*/ 6055 h 60"/>
                <a:gd name="T20" fmla="*/ 7971 w 116"/>
                <a:gd name="T21" fmla="*/ 5938 h 60"/>
                <a:gd name="T22" fmla="*/ 8233 w 116"/>
                <a:gd name="T23" fmla="*/ 6177 h 60"/>
                <a:gd name="T24" fmla="*/ 8761 w 116"/>
                <a:gd name="T25" fmla="*/ 6177 h 60"/>
                <a:gd name="T26" fmla="*/ 9048 w 116"/>
                <a:gd name="T27" fmla="*/ 6417 h 60"/>
                <a:gd name="T28" fmla="*/ 9181 w 116"/>
                <a:gd name="T29" fmla="*/ 6632 h 60"/>
                <a:gd name="T30" fmla="*/ 9576 w 116"/>
                <a:gd name="T31" fmla="*/ 6509 h 60"/>
                <a:gd name="T32" fmla="*/ 10130 w 116"/>
                <a:gd name="T33" fmla="*/ 6749 h 60"/>
                <a:gd name="T34" fmla="*/ 10392 w 116"/>
                <a:gd name="T35" fmla="*/ 6632 h 60"/>
                <a:gd name="T36" fmla="*/ 10654 w 116"/>
                <a:gd name="T37" fmla="*/ 6632 h 60"/>
                <a:gd name="T38" fmla="*/ 10654 w 116"/>
                <a:gd name="T39" fmla="*/ 6988 h 60"/>
                <a:gd name="T40" fmla="*/ 10787 w 116"/>
                <a:gd name="T41" fmla="*/ 6749 h 60"/>
                <a:gd name="T42" fmla="*/ 11074 w 116"/>
                <a:gd name="T43" fmla="*/ 6509 h 60"/>
                <a:gd name="T44" fmla="*/ 11208 w 116"/>
                <a:gd name="T45" fmla="*/ 6632 h 60"/>
                <a:gd name="T46" fmla="*/ 11469 w 116"/>
                <a:gd name="T47" fmla="*/ 6749 h 60"/>
                <a:gd name="T48" fmla="*/ 11736 w 116"/>
                <a:gd name="T49" fmla="*/ 6632 h 60"/>
                <a:gd name="T50" fmla="*/ 11736 w 116"/>
                <a:gd name="T51" fmla="*/ 6749 h 60"/>
                <a:gd name="T52" fmla="*/ 12156 w 116"/>
                <a:gd name="T53" fmla="*/ 6988 h 60"/>
                <a:gd name="T54" fmla="*/ 12551 w 116"/>
                <a:gd name="T55" fmla="*/ 6749 h 60"/>
                <a:gd name="T56" fmla="*/ 13367 w 116"/>
                <a:gd name="T57" fmla="*/ 6509 h 60"/>
                <a:gd name="T58" fmla="*/ 13629 w 116"/>
                <a:gd name="T59" fmla="*/ 6509 h 60"/>
                <a:gd name="T60" fmla="*/ 14311 w 116"/>
                <a:gd name="T61" fmla="*/ 6509 h 60"/>
                <a:gd name="T62" fmla="*/ 15260 w 116"/>
                <a:gd name="T63" fmla="*/ 6866 h 60"/>
                <a:gd name="T64" fmla="*/ 15521 w 116"/>
                <a:gd name="T65" fmla="*/ 6988 h 60"/>
                <a:gd name="T66" fmla="*/ 15655 w 116"/>
                <a:gd name="T67" fmla="*/ 3599 h 60"/>
                <a:gd name="T68" fmla="*/ 15393 w 116"/>
                <a:gd name="T69" fmla="*/ 3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44" name="Freeform 13"/>
            <p:cNvSpPr>
              <a:spLocks/>
            </p:cNvSpPr>
            <p:nvPr/>
          </p:nvSpPr>
          <p:spPr bwMode="auto">
            <a:xfrm>
              <a:off x="3296"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45" name="Freeform 14"/>
            <p:cNvSpPr>
              <a:spLocks/>
            </p:cNvSpPr>
            <p:nvPr/>
          </p:nvSpPr>
          <p:spPr bwMode="auto">
            <a:xfrm>
              <a:off x="3353"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46" name="Freeform 15"/>
            <p:cNvSpPr>
              <a:spLocks/>
            </p:cNvSpPr>
            <p:nvPr/>
          </p:nvSpPr>
          <p:spPr bwMode="auto">
            <a:xfrm>
              <a:off x="3526" y="1438"/>
              <a:ext cx="364" cy="371"/>
            </a:xfrm>
            <a:custGeom>
              <a:avLst/>
              <a:gdLst>
                <a:gd name="T0" fmla="*/ 3917 w 71"/>
                <a:gd name="T1" fmla="*/ 8723 h 76"/>
                <a:gd name="T2" fmla="*/ 3235 w 71"/>
                <a:gd name="T3" fmla="*/ 8362 h 76"/>
                <a:gd name="T4" fmla="*/ 2968 w 71"/>
                <a:gd name="T5" fmla="*/ 7552 h 76"/>
                <a:gd name="T6" fmla="*/ 3102 w 71"/>
                <a:gd name="T7" fmla="*/ 7342 h 76"/>
                <a:gd name="T8" fmla="*/ 2840 w 71"/>
                <a:gd name="T9" fmla="*/ 6864 h 76"/>
                <a:gd name="T10" fmla="*/ 2840 w 71"/>
                <a:gd name="T11" fmla="*/ 6292 h 76"/>
                <a:gd name="T12" fmla="*/ 2287 w 71"/>
                <a:gd name="T13" fmla="*/ 5814 h 76"/>
                <a:gd name="T14" fmla="*/ 1630 w 71"/>
                <a:gd name="T15" fmla="*/ 5243 h 76"/>
                <a:gd name="T16" fmla="*/ 1077 w 71"/>
                <a:gd name="T17" fmla="*/ 5004 h 76"/>
                <a:gd name="T18" fmla="*/ 948 w 71"/>
                <a:gd name="T19" fmla="*/ 4886 h 76"/>
                <a:gd name="T20" fmla="*/ 395 w 71"/>
                <a:gd name="T21" fmla="*/ 4764 h 76"/>
                <a:gd name="T22" fmla="*/ 133 w 71"/>
                <a:gd name="T23" fmla="*/ 4525 h 76"/>
                <a:gd name="T24" fmla="*/ 261 w 71"/>
                <a:gd name="T25" fmla="*/ 3598 h 76"/>
                <a:gd name="T26" fmla="*/ 395 w 71"/>
                <a:gd name="T27" fmla="*/ 3266 h 76"/>
                <a:gd name="T28" fmla="*/ 0 w 71"/>
                <a:gd name="T29" fmla="*/ 2909 h 76"/>
                <a:gd name="T30" fmla="*/ 133 w 71"/>
                <a:gd name="T31" fmla="*/ 2548 h 76"/>
                <a:gd name="T32" fmla="*/ 682 w 71"/>
                <a:gd name="T33" fmla="*/ 1977 h 76"/>
                <a:gd name="T34" fmla="*/ 948 w 71"/>
                <a:gd name="T35" fmla="*/ 1860 h 76"/>
                <a:gd name="T36" fmla="*/ 948 w 71"/>
                <a:gd name="T37" fmla="*/ 693 h 76"/>
                <a:gd name="T38" fmla="*/ 1210 w 71"/>
                <a:gd name="T39" fmla="*/ 571 h 76"/>
                <a:gd name="T40" fmla="*/ 1758 w 71"/>
                <a:gd name="T41" fmla="*/ 571 h 76"/>
                <a:gd name="T42" fmla="*/ 2968 w 71"/>
                <a:gd name="T43" fmla="*/ 117 h 76"/>
                <a:gd name="T44" fmla="*/ 3235 w 71"/>
                <a:gd name="T45" fmla="*/ 117 h 76"/>
                <a:gd name="T46" fmla="*/ 3102 w 71"/>
                <a:gd name="T47" fmla="*/ 356 h 76"/>
                <a:gd name="T48" fmla="*/ 2968 w 71"/>
                <a:gd name="T49" fmla="*/ 693 h 76"/>
                <a:gd name="T50" fmla="*/ 3496 w 71"/>
                <a:gd name="T51" fmla="*/ 571 h 76"/>
                <a:gd name="T52" fmla="*/ 3784 w 71"/>
                <a:gd name="T53" fmla="*/ 693 h 76"/>
                <a:gd name="T54" fmla="*/ 4178 w 71"/>
                <a:gd name="T55" fmla="*/ 928 h 76"/>
                <a:gd name="T56" fmla="*/ 4312 w 71"/>
                <a:gd name="T57" fmla="*/ 1167 h 76"/>
                <a:gd name="T58" fmla="*/ 5942 w 71"/>
                <a:gd name="T59" fmla="*/ 1504 h 76"/>
                <a:gd name="T60" fmla="*/ 6465 w 71"/>
                <a:gd name="T61" fmla="*/ 1738 h 76"/>
                <a:gd name="T62" fmla="*/ 6726 w 71"/>
                <a:gd name="T63" fmla="*/ 1738 h 76"/>
                <a:gd name="T64" fmla="*/ 6860 w 71"/>
                <a:gd name="T65" fmla="*/ 1738 h 76"/>
                <a:gd name="T66" fmla="*/ 7541 w 71"/>
                <a:gd name="T67" fmla="*/ 1860 h 76"/>
                <a:gd name="T68" fmla="*/ 7541 w 71"/>
                <a:gd name="T69" fmla="*/ 1977 h 76"/>
                <a:gd name="T70" fmla="*/ 7808 w 71"/>
                <a:gd name="T71" fmla="*/ 2099 h 76"/>
                <a:gd name="T72" fmla="*/ 8228 w 71"/>
                <a:gd name="T73" fmla="*/ 2455 h 76"/>
                <a:gd name="T74" fmla="*/ 8095 w 71"/>
                <a:gd name="T75" fmla="*/ 2909 h 76"/>
                <a:gd name="T76" fmla="*/ 8490 w 71"/>
                <a:gd name="T77" fmla="*/ 2909 h 76"/>
                <a:gd name="T78" fmla="*/ 8357 w 71"/>
                <a:gd name="T79" fmla="*/ 3144 h 76"/>
                <a:gd name="T80" fmla="*/ 8623 w 71"/>
                <a:gd name="T81" fmla="*/ 3481 h 76"/>
                <a:gd name="T82" fmla="*/ 8228 w 71"/>
                <a:gd name="T83" fmla="*/ 3837 h 76"/>
                <a:gd name="T84" fmla="*/ 7936 w 71"/>
                <a:gd name="T85" fmla="*/ 4432 h 76"/>
                <a:gd name="T86" fmla="*/ 7936 w 71"/>
                <a:gd name="T87" fmla="*/ 4525 h 76"/>
                <a:gd name="T88" fmla="*/ 8490 w 71"/>
                <a:gd name="T89" fmla="*/ 4076 h 76"/>
                <a:gd name="T90" fmla="*/ 8885 w 71"/>
                <a:gd name="T91" fmla="*/ 3837 h 76"/>
                <a:gd name="T92" fmla="*/ 9172 w 71"/>
                <a:gd name="T93" fmla="*/ 3598 h 76"/>
                <a:gd name="T94" fmla="*/ 9172 w 71"/>
                <a:gd name="T95" fmla="*/ 3266 h 76"/>
                <a:gd name="T96" fmla="*/ 9305 w 71"/>
                <a:gd name="T97" fmla="*/ 3144 h 76"/>
                <a:gd name="T98" fmla="*/ 9438 w 71"/>
                <a:gd name="T99" fmla="*/ 2909 h 76"/>
                <a:gd name="T100" fmla="*/ 9567 w 71"/>
                <a:gd name="T101" fmla="*/ 3027 h 76"/>
                <a:gd name="T102" fmla="*/ 9305 w 71"/>
                <a:gd name="T103" fmla="*/ 3837 h 76"/>
                <a:gd name="T104" fmla="*/ 9172 w 71"/>
                <a:gd name="T105" fmla="*/ 4076 h 76"/>
                <a:gd name="T106" fmla="*/ 8885 w 71"/>
                <a:gd name="T107" fmla="*/ 4647 h 76"/>
                <a:gd name="T108" fmla="*/ 8885 w 71"/>
                <a:gd name="T109" fmla="*/ 5243 h 76"/>
                <a:gd name="T110" fmla="*/ 8623 w 71"/>
                <a:gd name="T111" fmla="*/ 5458 h 76"/>
                <a:gd name="T112" fmla="*/ 8751 w 71"/>
                <a:gd name="T113" fmla="*/ 6292 h 76"/>
                <a:gd name="T114" fmla="*/ 8490 w 71"/>
                <a:gd name="T115" fmla="*/ 6864 h 76"/>
                <a:gd name="T116" fmla="*/ 8751 w 71"/>
                <a:gd name="T117" fmla="*/ 8147 h 76"/>
                <a:gd name="T118" fmla="*/ 8751 w 71"/>
                <a:gd name="T119" fmla="*/ 8269 h 76"/>
                <a:gd name="T120" fmla="*/ 8751 w 71"/>
                <a:gd name="T121" fmla="*/ 8601 h 76"/>
                <a:gd name="T122" fmla="*/ 4050 w 71"/>
                <a:gd name="T123" fmla="*/ 884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47" name="Freeform 16"/>
            <p:cNvSpPr>
              <a:spLocks/>
            </p:cNvSpPr>
            <p:nvPr/>
          </p:nvSpPr>
          <p:spPr bwMode="auto">
            <a:xfrm>
              <a:off x="3787" y="2057"/>
              <a:ext cx="509" cy="249"/>
            </a:xfrm>
            <a:custGeom>
              <a:avLst/>
              <a:gdLst>
                <a:gd name="T0" fmla="*/ 2725 w 99"/>
                <a:gd name="T1" fmla="*/ 5698 h 51"/>
                <a:gd name="T2" fmla="*/ 2591 w 99"/>
                <a:gd name="T3" fmla="*/ 5458 h 51"/>
                <a:gd name="T4" fmla="*/ 2987 w 99"/>
                <a:gd name="T5" fmla="*/ 5458 h 51"/>
                <a:gd name="T6" fmla="*/ 10864 w 99"/>
                <a:gd name="T7" fmla="*/ 4765 h 51"/>
                <a:gd name="T8" fmla="*/ 11553 w 99"/>
                <a:gd name="T9" fmla="*/ 4433 h 51"/>
                <a:gd name="T10" fmla="*/ 12108 w 99"/>
                <a:gd name="T11" fmla="*/ 4077 h 51"/>
                <a:gd name="T12" fmla="*/ 12108 w 99"/>
                <a:gd name="T13" fmla="*/ 3838 h 51"/>
                <a:gd name="T14" fmla="*/ 12237 w 99"/>
                <a:gd name="T15" fmla="*/ 3598 h 51"/>
                <a:gd name="T16" fmla="*/ 13455 w 99"/>
                <a:gd name="T17" fmla="*/ 2671 h 51"/>
                <a:gd name="T18" fmla="*/ 13321 w 99"/>
                <a:gd name="T19" fmla="*/ 2549 h 51"/>
                <a:gd name="T20" fmla="*/ 13193 w 99"/>
                <a:gd name="T21" fmla="*/ 2456 h 51"/>
                <a:gd name="T22" fmla="*/ 12900 w 99"/>
                <a:gd name="T23" fmla="*/ 2334 h 51"/>
                <a:gd name="T24" fmla="*/ 12766 w 99"/>
                <a:gd name="T25" fmla="*/ 2334 h 51"/>
                <a:gd name="T26" fmla="*/ 12237 w 99"/>
                <a:gd name="T27" fmla="*/ 1621 h 51"/>
                <a:gd name="T28" fmla="*/ 12108 w 99"/>
                <a:gd name="T29" fmla="*/ 1406 h 51"/>
                <a:gd name="T30" fmla="*/ 12108 w 99"/>
                <a:gd name="T31" fmla="*/ 928 h 51"/>
                <a:gd name="T32" fmla="*/ 11815 w 99"/>
                <a:gd name="T33" fmla="*/ 810 h 51"/>
                <a:gd name="T34" fmla="*/ 11419 w 99"/>
                <a:gd name="T35" fmla="*/ 478 h 51"/>
                <a:gd name="T36" fmla="*/ 11157 w 99"/>
                <a:gd name="T37" fmla="*/ 478 h 51"/>
                <a:gd name="T38" fmla="*/ 10997 w 99"/>
                <a:gd name="T39" fmla="*/ 693 h 51"/>
                <a:gd name="T40" fmla="*/ 10602 w 99"/>
                <a:gd name="T41" fmla="*/ 693 h 51"/>
                <a:gd name="T42" fmla="*/ 10206 w 99"/>
                <a:gd name="T43" fmla="*/ 693 h 51"/>
                <a:gd name="T44" fmla="*/ 9650 w 99"/>
                <a:gd name="T45" fmla="*/ 571 h 51"/>
                <a:gd name="T46" fmla="*/ 8961 w 99"/>
                <a:gd name="T47" fmla="*/ 478 h 51"/>
                <a:gd name="T48" fmla="*/ 8566 w 99"/>
                <a:gd name="T49" fmla="*/ 0 h 51"/>
                <a:gd name="T50" fmla="*/ 8298 w 99"/>
                <a:gd name="T51" fmla="*/ 117 h 51"/>
                <a:gd name="T52" fmla="*/ 7877 w 99"/>
                <a:gd name="T53" fmla="*/ 0 h 51"/>
                <a:gd name="T54" fmla="*/ 7877 w 99"/>
                <a:gd name="T55" fmla="*/ 239 h 51"/>
                <a:gd name="T56" fmla="*/ 7877 w 99"/>
                <a:gd name="T57" fmla="*/ 693 h 51"/>
                <a:gd name="T58" fmla="*/ 7481 w 99"/>
                <a:gd name="T59" fmla="*/ 928 h 51"/>
                <a:gd name="T60" fmla="*/ 6925 w 99"/>
                <a:gd name="T61" fmla="*/ 928 h 51"/>
                <a:gd name="T62" fmla="*/ 6267 w 99"/>
                <a:gd name="T63" fmla="*/ 2099 h 51"/>
                <a:gd name="T64" fmla="*/ 5712 w 99"/>
                <a:gd name="T65" fmla="*/ 2456 h 51"/>
                <a:gd name="T66" fmla="*/ 5311 w 99"/>
                <a:gd name="T67" fmla="*/ 2217 h 51"/>
                <a:gd name="T68" fmla="*/ 5023 w 99"/>
                <a:gd name="T69" fmla="*/ 2788 h 51"/>
                <a:gd name="T70" fmla="*/ 4756 w 99"/>
                <a:gd name="T71" fmla="*/ 2788 h 51"/>
                <a:gd name="T72" fmla="*/ 4360 w 99"/>
                <a:gd name="T73" fmla="*/ 2671 h 51"/>
                <a:gd name="T74" fmla="*/ 4072 w 99"/>
                <a:gd name="T75" fmla="*/ 3027 h 51"/>
                <a:gd name="T76" fmla="*/ 3542 w 99"/>
                <a:gd name="T77" fmla="*/ 2788 h 51"/>
                <a:gd name="T78" fmla="*/ 2725 w 99"/>
                <a:gd name="T79" fmla="*/ 2910 h 51"/>
                <a:gd name="T80" fmla="*/ 2725 w 99"/>
                <a:gd name="T81" fmla="*/ 3144 h 51"/>
                <a:gd name="T82" fmla="*/ 2458 w 99"/>
                <a:gd name="T83" fmla="*/ 3144 h 51"/>
                <a:gd name="T84" fmla="*/ 2458 w 99"/>
                <a:gd name="T85" fmla="*/ 3144 h 51"/>
                <a:gd name="T86" fmla="*/ 2298 w 99"/>
                <a:gd name="T87" fmla="*/ 3481 h 51"/>
                <a:gd name="T88" fmla="*/ 2298 w 99"/>
                <a:gd name="T89" fmla="*/ 3481 h 51"/>
                <a:gd name="T90" fmla="*/ 2458 w 99"/>
                <a:gd name="T91" fmla="*/ 3838 h 51"/>
                <a:gd name="T92" fmla="*/ 1640 w 99"/>
                <a:gd name="T93" fmla="*/ 3955 h 51"/>
                <a:gd name="T94" fmla="*/ 1769 w 99"/>
                <a:gd name="T95" fmla="*/ 4648 h 51"/>
                <a:gd name="T96" fmla="*/ 1347 w 99"/>
                <a:gd name="T97" fmla="*/ 4531 h 51"/>
                <a:gd name="T98" fmla="*/ 817 w 99"/>
                <a:gd name="T99" fmla="*/ 4433 h 51"/>
                <a:gd name="T100" fmla="*/ 555 w 99"/>
                <a:gd name="T101" fmla="*/ 4887 h 51"/>
                <a:gd name="T102" fmla="*/ 555 w 99"/>
                <a:gd name="T103" fmla="*/ 4887 h 51"/>
                <a:gd name="T104" fmla="*/ 689 w 99"/>
                <a:gd name="T105" fmla="*/ 5126 h 51"/>
                <a:gd name="T106" fmla="*/ 396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48" name="Freeform 17"/>
            <p:cNvSpPr>
              <a:spLocks/>
            </p:cNvSpPr>
            <p:nvPr/>
          </p:nvSpPr>
          <p:spPr bwMode="auto">
            <a:xfrm>
              <a:off x="3742"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49" name="Freeform 18"/>
            <p:cNvSpPr>
              <a:spLocks/>
            </p:cNvSpPr>
            <p:nvPr/>
          </p:nvSpPr>
          <p:spPr bwMode="auto">
            <a:xfrm>
              <a:off x="3890" y="2409"/>
              <a:ext cx="266" cy="404"/>
            </a:xfrm>
            <a:custGeom>
              <a:avLst/>
              <a:gdLst>
                <a:gd name="T0" fmla="*/ 0 w 52"/>
                <a:gd name="T1" fmla="*/ 355 h 83"/>
                <a:gd name="T2" fmla="*/ 133 w 52"/>
                <a:gd name="T3" fmla="*/ 569 h 83"/>
                <a:gd name="T4" fmla="*/ 0 w 52"/>
                <a:gd name="T5" fmla="*/ 6347 h 83"/>
                <a:gd name="T6" fmla="*/ 0 w 52"/>
                <a:gd name="T7" fmla="*/ 6561 h 83"/>
                <a:gd name="T8" fmla="*/ 394 w 52"/>
                <a:gd name="T9" fmla="*/ 9453 h 83"/>
                <a:gd name="T10" fmla="*/ 522 w 52"/>
                <a:gd name="T11" fmla="*/ 9453 h 83"/>
                <a:gd name="T12" fmla="*/ 680 w 52"/>
                <a:gd name="T13" fmla="*/ 9336 h 83"/>
                <a:gd name="T14" fmla="*/ 941 w 52"/>
                <a:gd name="T15" fmla="*/ 9453 h 83"/>
                <a:gd name="T16" fmla="*/ 1074 w 52"/>
                <a:gd name="T17" fmla="*/ 9336 h 83"/>
                <a:gd name="T18" fmla="*/ 1074 w 52"/>
                <a:gd name="T19" fmla="*/ 8883 h 83"/>
                <a:gd name="T20" fmla="*/ 1202 w 52"/>
                <a:gd name="T21" fmla="*/ 8649 h 83"/>
                <a:gd name="T22" fmla="*/ 1335 w 52"/>
                <a:gd name="T23" fmla="*/ 8883 h 83"/>
                <a:gd name="T24" fmla="*/ 1335 w 52"/>
                <a:gd name="T25" fmla="*/ 9005 h 83"/>
                <a:gd name="T26" fmla="*/ 1463 w 52"/>
                <a:gd name="T27" fmla="*/ 9214 h 83"/>
                <a:gd name="T28" fmla="*/ 1755 w 52"/>
                <a:gd name="T29" fmla="*/ 9569 h 83"/>
                <a:gd name="T30" fmla="*/ 1882 w 52"/>
                <a:gd name="T31" fmla="*/ 9569 h 83"/>
                <a:gd name="T32" fmla="*/ 2015 w 52"/>
                <a:gd name="T33" fmla="*/ 9569 h 83"/>
                <a:gd name="T34" fmla="*/ 2276 w 52"/>
                <a:gd name="T35" fmla="*/ 9336 h 83"/>
                <a:gd name="T36" fmla="*/ 2276 w 52"/>
                <a:gd name="T37" fmla="*/ 9336 h 83"/>
                <a:gd name="T38" fmla="*/ 2409 w 52"/>
                <a:gd name="T39" fmla="*/ 9214 h 83"/>
                <a:gd name="T40" fmla="*/ 2409 w 52"/>
                <a:gd name="T41" fmla="*/ 9214 h 83"/>
                <a:gd name="T42" fmla="*/ 2409 w 52"/>
                <a:gd name="T43" fmla="*/ 9122 h 83"/>
                <a:gd name="T44" fmla="*/ 2276 w 52"/>
                <a:gd name="T45" fmla="*/ 9122 h 83"/>
                <a:gd name="T46" fmla="*/ 2276 w 52"/>
                <a:gd name="T47" fmla="*/ 9005 h 83"/>
                <a:gd name="T48" fmla="*/ 2409 w 52"/>
                <a:gd name="T49" fmla="*/ 8883 h 83"/>
                <a:gd name="T50" fmla="*/ 2409 w 52"/>
                <a:gd name="T51" fmla="*/ 8766 h 83"/>
                <a:gd name="T52" fmla="*/ 2143 w 52"/>
                <a:gd name="T53" fmla="*/ 8649 h 83"/>
                <a:gd name="T54" fmla="*/ 2143 w 52"/>
                <a:gd name="T55" fmla="*/ 8649 h 83"/>
                <a:gd name="T56" fmla="*/ 2015 w 52"/>
                <a:gd name="T57" fmla="*/ 8649 h 83"/>
                <a:gd name="T58" fmla="*/ 1882 w 52"/>
                <a:gd name="T59" fmla="*/ 8411 h 83"/>
                <a:gd name="T60" fmla="*/ 1882 w 52"/>
                <a:gd name="T61" fmla="*/ 8294 h 83"/>
                <a:gd name="T62" fmla="*/ 1882 w 52"/>
                <a:gd name="T63" fmla="*/ 8197 h 83"/>
                <a:gd name="T64" fmla="*/ 1882 w 52"/>
                <a:gd name="T65" fmla="*/ 8197 h 83"/>
                <a:gd name="T66" fmla="*/ 1882 w 52"/>
                <a:gd name="T67" fmla="*/ 8080 h 83"/>
                <a:gd name="T68" fmla="*/ 6962 w 52"/>
                <a:gd name="T69" fmla="*/ 7603 h 83"/>
                <a:gd name="T70" fmla="*/ 6962 w 52"/>
                <a:gd name="T71" fmla="*/ 7486 h 83"/>
                <a:gd name="T72" fmla="*/ 6701 w 52"/>
                <a:gd name="T73" fmla="*/ 7272 h 83"/>
                <a:gd name="T74" fmla="*/ 6701 w 52"/>
                <a:gd name="T75" fmla="*/ 6683 h 83"/>
                <a:gd name="T76" fmla="*/ 6435 w 52"/>
                <a:gd name="T77" fmla="*/ 6347 h 83"/>
                <a:gd name="T78" fmla="*/ 6435 w 52"/>
                <a:gd name="T79" fmla="*/ 5992 h 83"/>
                <a:gd name="T80" fmla="*/ 6568 w 52"/>
                <a:gd name="T81" fmla="*/ 5758 h 83"/>
                <a:gd name="T82" fmla="*/ 6568 w 52"/>
                <a:gd name="T83" fmla="*/ 5427 h 83"/>
                <a:gd name="T84" fmla="*/ 6701 w 52"/>
                <a:gd name="T85" fmla="*/ 5189 h 83"/>
                <a:gd name="T86" fmla="*/ 6829 w 52"/>
                <a:gd name="T87" fmla="*/ 5189 h 83"/>
                <a:gd name="T88" fmla="*/ 6568 w 52"/>
                <a:gd name="T89" fmla="*/ 5072 h 83"/>
                <a:gd name="T90" fmla="*/ 6701 w 52"/>
                <a:gd name="T91" fmla="*/ 4833 h 83"/>
                <a:gd name="T92" fmla="*/ 6568 w 52"/>
                <a:gd name="T93" fmla="*/ 4736 h 83"/>
                <a:gd name="T94" fmla="*/ 6435 w 52"/>
                <a:gd name="T95" fmla="*/ 4619 h 83"/>
                <a:gd name="T96" fmla="*/ 6282 w 52"/>
                <a:gd name="T97" fmla="*/ 4502 h 83"/>
                <a:gd name="T98" fmla="*/ 6149 w 52"/>
                <a:gd name="T99" fmla="*/ 4264 h 83"/>
                <a:gd name="T100" fmla="*/ 6021 w 52"/>
                <a:gd name="T101" fmla="*/ 4147 h 83"/>
                <a:gd name="T102" fmla="*/ 4814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50" name="Freeform 19"/>
            <p:cNvSpPr>
              <a:spLocks/>
            </p:cNvSpPr>
            <p:nvPr/>
          </p:nvSpPr>
          <p:spPr bwMode="auto">
            <a:xfrm>
              <a:off x="4060" y="1789"/>
              <a:ext cx="291" cy="307"/>
            </a:xfrm>
            <a:custGeom>
              <a:avLst/>
              <a:gdLst>
                <a:gd name="T0" fmla="*/ 679 w 57"/>
                <a:gd name="T1" fmla="*/ 6364 h 63"/>
                <a:gd name="T2" fmla="*/ 1067 w 57"/>
                <a:gd name="T3" fmla="*/ 6481 h 63"/>
                <a:gd name="T4" fmla="*/ 1327 w 57"/>
                <a:gd name="T5" fmla="*/ 6364 h 63"/>
                <a:gd name="T6" fmla="*/ 1720 w 57"/>
                <a:gd name="T7" fmla="*/ 6837 h 63"/>
                <a:gd name="T8" fmla="*/ 2399 w 57"/>
                <a:gd name="T9" fmla="*/ 6934 h 63"/>
                <a:gd name="T10" fmla="*/ 2920 w 57"/>
                <a:gd name="T11" fmla="*/ 7051 h 63"/>
                <a:gd name="T12" fmla="*/ 3334 w 57"/>
                <a:gd name="T13" fmla="*/ 7051 h 63"/>
                <a:gd name="T14" fmla="*/ 3727 w 57"/>
                <a:gd name="T15" fmla="*/ 7051 h 63"/>
                <a:gd name="T16" fmla="*/ 3860 w 57"/>
                <a:gd name="T17" fmla="*/ 6837 h 63"/>
                <a:gd name="T18" fmla="*/ 4120 w 57"/>
                <a:gd name="T19" fmla="*/ 6837 h 63"/>
                <a:gd name="T20" fmla="*/ 4533 w 57"/>
                <a:gd name="T21" fmla="*/ 7173 h 63"/>
                <a:gd name="T22" fmla="*/ 4794 w 57"/>
                <a:gd name="T23" fmla="*/ 7290 h 63"/>
                <a:gd name="T24" fmla="*/ 5187 w 57"/>
                <a:gd name="T25" fmla="*/ 7051 h 63"/>
                <a:gd name="T26" fmla="*/ 5315 w 57"/>
                <a:gd name="T27" fmla="*/ 6720 h 63"/>
                <a:gd name="T28" fmla="*/ 5447 w 57"/>
                <a:gd name="T29" fmla="*/ 6008 h 63"/>
                <a:gd name="T30" fmla="*/ 5866 w 57"/>
                <a:gd name="T31" fmla="*/ 6247 h 63"/>
                <a:gd name="T32" fmla="*/ 5994 w 57"/>
                <a:gd name="T33" fmla="*/ 5911 h 63"/>
                <a:gd name="T34" fmla="*/ 6254 w 57"/>
                <a:gd name="T35" fmla="*/ 5438 h 63"/>
                <a:gd name="T36" fmla="*/ 6387 w 57"/>
                <a:gd name="T37" fmla="*/ 5200 h 63"/>
                <a:gd name="T38" fmla="*/ 6775 w 57"/>
                <a:gd name="T39" fmla="*/ 5083 h 63"/>
                <a:gd name="T40" fmla="*/ 7066 w 57"/>
                <a:gd name="T41" fmla="*/ 4751 h 63"/>
                <a:gd name="T42" fmla="*/ 7326 w 57"/>
                <a:gd name="T43" fmla="*/ 4512 h 63"/>
                <a:gd name="T44" fmla="*/ 7326 w 57"/>
                <a:gd name="T45" fmla="*/ 4157 h 63"/>
                <a:gd name="T46" fmla="*/ 7454 w 57"/>
                <a:gd name="T47" fmla="*/ 3942 h 63"/>
                <a:gd name="T48" fmla="*/ 7193 w 57"/>
                <a:gd name="T49" fmla="*/ 3016 h 63"/>
                <a:gd name="T50" fmla="*/ 7326 w 57"/>
                <a:gd name="T51" fmla="*/ 2661 h 63"/>
                <a:gd name="T52" fmla="*/ 7586 w 57"/>
                <a:gd name="T53" fmla="*/ 2539 h 63"/>
                <a:gd name="T54" fmla="*/ 6126 w 57"/>
                <a:gd name="T55" fmla="*/ 356 h 63"/>
                <a:gd name="T56" fmla="*/ 5580 w 57"/>
                <a:gd name="T57" fmla="*/ 687 h 63"/>
                <a:gd name="T58" fmla="*/ 4927 w 57"/>
                <a:gd name="T59" fmla="*/ 1165 h 63"/>
                <a:gd name="T60" fmla="*/ 4533 w 57"/>
                <a:gd name="T61" fmla="*/ 1165 h 63"/>
                <a:gd name="T62" fmla="*/ 3987 w 57"/>
                <a:gd name="T63" fmla="*/ 1496 h 63"/>
                <a:gd name="T64" fmla="*/ 3599 w 57"/>
                <a:gd name="T65" fmla="*/ 1379 h 63"/>
                <a:gd name="T66" fmla="*/ 3334 w 57"/>
                <a:gd name="T67" fmla="*/ 1379 h 63"/>
                <a:gd name="T68" fmla="*/ 3334 w 57"/>
                <a:gd name="T69" fmla="*/ 1282 h 63"/>
                <a:gd name="T70" fmla="*/ 2527 w 57"/>
                <a:gd name="T71" fmla="*/ 1043 h 63"/>
                <a:gd name="T72" fmla="*/ 2267 w 57"/>
                <a:gd name="T73" fmla="*/ 1165 h 63"/>
                <a:gd name="T74" fmla="*/ 0 w 57"/>
                <a:gd name="T75" fmla="*/ 1282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51" name="Freeform 20"/>
            <p:cNvSpPr>
              <a:spLocks/>
            </p:cNvSpPr>
            <p:nvPr/>
          </p:nvSpPr>
          <p:spPr bwMode="auto">
            <a:xfrm>
              <a:off x="4141"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52" name="Freeform 21"/>
            <p:cNvSpPr>
              <a:spLocks/>
            </p:cNvSpPr>
            <p:nvPr/>
          </p:nvSpPr>
          <p:spPr bwMode="auto">
            <a:xfrm>
              <a:off x="3962" y="2716"/>
              <a:ext cx="630" cy="453"/>
            </a:xfrm>
            <a:custGeom>
              <a:avLst/>
              <a:gdLst>
                <a:gd name="T0" fmla="*/ 0 w 123"/>
                <a:gd name="T1" fmla="*/ 925 h 93"/>
                <a:gd name="T2" fmla="*/ 0 w 123"/>
                <a:gd name="T3" fmla="*/ 1164 h 93"/>
                <a:gd name="T4" fmla="*/ 261 w 123"/>
                <a:gd name="T5" fmla="*/ 1378 h 93"/>
                <a:gd name="T6" fmla="*/ 394 w 123"/>
                <a:gd name="T7" fmla="*/ 1734 h 93"/>
                <a:gd name="T8" fmla="*/ 522 w 123"/>
                <a:gd name="T9" fmla="*/ 1968 h 93"/>
                <a:gd name="T10" fmla="*/ 394 w 123"/>
                <a:gd name="T11" fmla="*/ 2207 h 93"/>
                <a:gd name="T12" fmla="*/ 942 w 123"/>
                <a:gd name="T13" fmla="*/ 2090 h 93"/>
                <a:gd name="T14" fmla="*/ 1209 w 123"/>
                <a:gd name="T15" fmla="*/ 1734 h 93"/>
                <a:gd name="T16" fmla="*/ 1337 w 123"/>
                <a:gd name="T17" fmla="*/ 1734 h 93"/>
                <a:gd name="T18" fmla="*/ 1209 w 123"/>
                <a:gd name="T19" fmla="*/ 1968 h 93"/>
                <a:gd name="T20" fmla="*/ 2546 w 123"/>
                <a:gd name="T21" fmla="*/ 1612 h 93"/>
                <a:gd name="T22" fmla="*/ 2546 w 123"/>
                <a:gd name="T23" fmla="*/ 1851 h 93"/>
                <a:gd name="T24" fmla="*/ 3360 w 123"/>
                <a:gd name="T25" fmla="*/ 1968 h 93"/>
                <a:gd name="T26" fmla="*/ 3908 w 123"/>
                <a:gd name="T27" fmla="*/ 2090 h 93"/>
                <a:gd name="T28" fmla="*/ 4169 w 123"/>
                <a:gd name="T29" fmla="*/ 2207 h 93"/>
                <a:gd name="T30" fmla="*/ 4169 w 123"/>
                <a:gd name="T31" fmla="*/ 2299 h 93"/>
                <a:gd name="T32" fmla="*/ 4825 w 123"/>
                <a:gd name="T33" fmla="*/ 2776 h 93"/>
                <a:gd name="T34" fmla="*/ 4697 w 123"/>
                <a:gd name="T35" fmla="*/ 2893 h 93"/>
                <a:gd name="T36" fmla="*/ 4564 w 123"/>
                <a:gd name="T37" fmla="*/ 3015 h 93"/>
                <a:gd name="T38" fmla="*/ 5511 w 123"/>
                <a:gd name="T39" fmla="*/ 2776 h 93"/>
                <a:gd name="T40" fmla="*/ 6715 w 123"/>
                <a:gd name="T41" fmla="*/ 2421 h 93"/>
                <a:gd name="T42" fmla="*/ 6715 w 123"/>
                <a:gd name="T43" fmla="*/ 2090 h 93"/>
                <a:gd name="T44" fmla="*/ 8185 w 123"/>
                <a:gd name="T45" fmla="*/ 2421 h 93"/>
                <a:gd name="T46" fmla="*/ 9260 w 123"/>
                <a:gd name="T47" fmla="*/ 3225 h 93"/>
                <a:gd name="T48" fmla="*/ 9942 w 123"/>
                <a:gd name="T49" fmla="*/ 3463 h 93"/>
                <a:gd name="T50" fmla="*/ 10336 w 123"/>
                <a:gd name="T51" fmla="*/ 4150 h 93"/>
                <a:gd name="T52" fmla="*/ 10203 w 123"/>
                <a:gd name="T53" fmla="*/ 5553 h 93"/>
                <a:gd name="T54" fmla="*/ 10756 w 123"/>
                <a:gd name="T55" fmla="*/ 6240 h 93"/>
                <a:gd name="T56" fmla="*/ 10623 w 123"/>
                <a:gd name="T57" fmla="*/ 5792 h 93"/>
                <a:gd name="T58" fmla="*/ 11017 w 123"/>
                <a:gd name="T59" fmla="*/ 5884 h 93"/>
                <a:gd name="T60" fmla="*/ 11150 w 123"/>
                <a:gd name="T61" fmla="*/ 5792 h 93"/>
                <a:gd name="T62" fmla="*/ 11150 w 123"/>
                <a:gd name="T63" fmla="*/ 6123 h 93"/>
                <a:gd name="T64" fmla="*/ 10756 w 123"/>
                <a:gd name="T65" fmla="*/ 6595 h 93"/>
                <a:gd name="T66" fmla="*/ 11150 w 123"/>
                <a:gd name="T67" fmla="*/ 7048 h 93"/>
                <a:gd name="T68" fmla="*/ 11965 w 123"/>
                <a:gd name="T69" fmla="*/ 7852 h 93"/>
                <a:gd name="T70" fmla="*/ 12226 w 123"/>
                <a:gd name="T71" fmla="*/ 7974 h 93"/>
                <a:gd name="T72" fmla="*/ 12620 w 123"/>
                <a:gd name="T73" fmla="*/ 8544 h 93"/>
                <a:gd name="T74" fmla="*/ 13302 w 123"/>
                <a:gd name="T75" fmla="*/ 9469 h 93"/>
                <a:gd name="T76" fmla="*/ 14505 w 123"/>
                <a:gd name="T77" fmla="*/ 10180 h 93"/>
                <a:gd name="T78" fmla="*/ 14925 w 123"/>
                <a:gd name="T79" fmla="*/ 10390 h 93"/>
                <a:gd name="T80" fmla="*/ 14772 w 123"/>
                <a:gd name="T81" fmla="*/ 10512 h 93"/>
                <a:gd name="T82" fmla="*/ 14639 w 123"/>
                <a:gd name="T83" fmla="*/ 10628 h 93"/>
                <a:gd name="T84" fmla="*/ 15192 w 123"/>
                <a:gd name="T85" fmla="*/ 10628 h 93"/>
                <a:gd name="T86" fmla="*/ 16267 w 123"/>
                <a:gd name="T87" fmla="*/ 10180 h 93"/>
                <a:gd name="T88" fmla="*/ 16267 w 123"/>
                <a:gd name="T89" fmla="*/ 9469 h 93"/>
                <a:gd name="T90" fmla="*/ 16395 w 123"/>
                <a:gd name="T91" fmla="*/ 8544 h 93"/>
                <a:gd name="T92" fmla="*/ 16267 w 123"/>
                <a:gd name="T93" fmla="*/ 7048 h 93"/>
                <a:gd name="T94" fmla="*/ 15192 w 123"/>
                <a:gd name="T95" fmla="*/ 5553 h 93"/>
                <a:gd name="T96" fmla="*/ 14772 w 123"/>
                <a:gd name="T97" fmla="*/ 4959 h 93"/>
                <a:gd name="T98" fmla="*/ 14772 w 123"/>
                <a:gd name="T99" fmla="*/ 4389 h 93"/>
                <a:gd name="T100" fmla="*/ 13850 w 123"/>
                <a:gd name="T101" fmla="*/ 3346 h 93"/>
                <a:gd name="T102" fmla="*/ 13302 w 123"/>
                <a:gd name="T103" fmla="*/ 2776 h 93"/>
                <a:gd name="T104" fmla="*/ 12354 w 123"/>
                <a:gd name="T105" fmla="*/ 925 h 93"/>
                <a:gd name="T106" fmla="*/ 12093 w 123"/>
                <a:gd name="T107" fmla="*/ 687 h 93"/>
                <a:gd name="T108" fmla="*/ 11832 w 123"/>
                <a:gd name="T109" fmla="*/ 117 h 93"/>
                <a:gd name="T110" fmla="*/ 11017 w 123"/>
                <a:gd name="T111" fmla="*/ 117 h 93"/>
                <a:gd name="T112" fmla="*/ 11017 w 123"/>
                <a:gd name="T113" fmla="*/ 809 h 93"/>
                <a:gd name="T114" fmla="*/ 10756 w 123"/>
                <a:gd name="T115" fmla="*/ 925 h 93"/>
                <a:gd name="T116" fmla="*/ 5245 w 123"/>
                <a:gd name="T117" fmla="*/ 809 h 93"/>
                <a:gd name="T118" fmla="*/ 5117 w 123"/>
                <a:gd name="T119" fmla="*/ 356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53" name="Freeform 22"/>
            <p:cNvSpPr>
              <a:spLocks/>
            </p:cNvSpPr>
            <p:nvPr/>
          </p:nvSpPr>
          <p:spPr bwMode="auto">
            <a:xfrm>
              <a:off x="4243" y="1896"/>
              <a:ext cx="313" cy="293"/>
            </a:xfrm>
            <a:custGeom>
              <a:avLst/>
              <a:gdLst>
                <a:gd name="T0" fmla="*/ 2714 w 61"/>
                <a:gd name="T1" fmla="*/ 0 h 60"/>
                <a:gd name="T2" fmla="*/ 2714 w 61"/>
                <a:gd name="T3" fmla="*/ 356 h 60"/>
                <a:gd name="T4" fmla="*/ 2843 w 61"/>
                <a:gd name="T5" fmla="*/ 571 h 60"/>
                <a:gd name="T6" fmla="*/ 2555 w 61"/>
                <a:gd name="T7" fmla="*/ 1504 h 60"/>
                <a:gd name="T8" fmla="*/ 2555 w 61"/>
                <a:gd name="T9" fmla="*/ 1738 h 60"/>
                <a:gd name="T10" fmla="*/ 2422 w 61"/>
                <a:gd name="T11" fmla="*/ 2217 h 60"/>
                <a:gd name="T12" fmla="*/ 2027 w 61"/>
                <a:gd name="T13" fmla="*/ 2554 h 60"/>
                <a:gd name="T14" fmla="*/ 1765 w 61"/>
                <a:gd name="T15" fmla="*/ 2671 h 60"/>
                <a:gd name="T16" fmla="*/ 1473 w 61"/>
                <a:gd name="T17" fmla="*/ 2788 h 60"/>
                <a:gd name="T18" fmla="*/ 1344 w 61"/>
                <a:gd name="T19" fmla="*/ 3028 h 60"/>
                <a:gd name="T20" fmla="*/ 1211 w 61"/>
                <a:gd name="T21" fmla="*/ 3506 h 60"/>
                <a:gd name="T22" fmla="*/ 816 w 61"/>
                <a:gd name="T23" fmla="*/ 3506 h 60"/>
                <a:gd name="T24" fmla="*/ 554 w 61"/>
                <a:gd name="T25" fmla="*/ 3960 h 60"/>
                <a:gd name="T26" fmla="*/ 554 w 61"/>
                <a:gd name="T27" fmla="*/ 4434 h 60"/>
                <a:gd name="T28" fmla="*/ 262 w 61"/>
                <a:gd name="T29" fmla="*/ 4771 h 60"/>
                <a:gd name="T30" fmla="*/ 0 w 61"/>
                <a:gd name="T31" fmla="*/ 5010 h 60"/>
                <a:gd name="T32" fmla="*/ 0 w 61"/>
                <a:gd name="T33" fmla="*/ 5367 h 60"/>
                <a:gd name="T34" fmla="*/ 395 w 61"/>
                <a:gd name="T35" fmla="*/ 5938 h 60"/>
                <a:gd name="T36" fmla="*/ 816 w 61"/>
                <a:gd name="T37" fmla="*/ 6295 h 60"/>
                <a:gd name="T38" fmla="*/ 1078 w 61"/>
                <a:gd name="T39" fmla="*/ 6295 h 60"/>
                <a:gd name="T40" fmla="*/ 1078 w 61"/>
                <a:gd name="T41" fmla="*/ 6417 h 60"/>
                <a:gd name="T42" fmla="*/ 1344 w 61"/>
                <a:gd name="T43" fmla="*/ 6417 h 60"/>
                <a:gd name="T44" fmla="*/ 1344 w 61"/>
                <a:gd name="T45" fmla="*/ 6632 h 60"/>
                <a:gd name="T46" fmla="*/ 2027 w 61"/>
                <a:gd name="T47" fmla="*/ 6988 h 60"/>
                <a:gd name="T48" fmla="*/ 2422 w 61"/>
                <a:gd name="T49" fmla="*/ 6866 h 60"/>
                <a:gd name="T50" fmla="*/ 2555 w 61"/>
                <a:gd name="T51" fmla="*/ 6632 h 60"/>
                <a:gd name="T52" fmla="*/ 2843 w 61"/>
                <a:gd name="T53" fmla="*/ 6866 h 60"/>
                <a:gd name="T54" fmla="*/ 3371 w 61"/>
                <a:gd name="T55" fmla="*/ 6632 h 60"/>
                <a:gd name="T56" fmla="*/ 3499 w 61"/>
                <a:gd name="T57" fmla="*/ 6417 h 60"/>
                <a:gd name="T58" fmla="*/ 4054 w 61"/>
                <a:gd name="T59" fmla="*/ 6177 h 60"/>
                <a:gd name="T60" fmla="*/ 4449 w 61"/>
                <a:gd name="T61" fmla="*/ 5938 h 60"/>
                <a:gd name="T62" fmla="*/ 4449 w 61"/>
                <a:gd name="T63" fmla="*/ 5582 h 60"/>
                <a:gd name="T64" fmla="*/ 5136 w 61"/>
                <a:gd name="T65" fmla="*/ 3721 h 60"/>
                <a:gd name="T66" fmla="*/ 5398 w 61"/>
                <a:gd name="T67" fmla="*/ 3838 h 60"/>
                <a:gd name="T68" fmla="*/ 5531 w 61"/>
                <a:gd name="T69" fmla="*/ 4078 h 60"/>
                <a:gd name="T70" fmla="*/ 5952 w 61"/>
                <a:gd name="T71" fmla="*/ 3721 h 60"/>
                <a:gd name="T72" fmla="*/ 6214 w 61"/>
                <a:gd name="T73" fmla="*/ 3150 h 60"/>
                <a:gd name="T74" fmla="*/ 6609 w 61"/>
                <a:gd name="T75" fmla="*/ 2910 h 60"/>
                <a:gd name="T76" fmla="*/ 6896 w 61"/>
                <a:gd name="T77" fmla="*/ 2671 h 60"/>
                <a:gd name="T78" fmla="*/ 7030 w 61"/>
                <a:gd name="T79" fmla="*/ 2339 h 60"/>
                <a:gd name="T80" fmla="*/ 7030 w 61"/>
                <a:gd name="T81" fmla="*/ 2217 h 60"/>
                <a:gd name="T82" fmla="*/ 7030 w 61"/>
                <a:gd name="T83" fmla="*/ 1738 h 60"/>
                <a:gd name="T84" fmla="*/ 7979 w 61"/>
                <a:gd name="T85" fmla="*/ 2217 h 60"/>
                <a:gd name="T86" fmla="*/ 8107 w 61"/>
                <a:gd name="T87" fmla="*/ 2217 h 60"/>
                <a:gd name="T88" fmla="*/ 7979 w 61"/>
                <a:gd name="T89" fmla="*/ 1504 h 60"/>
                <a:gd name="T90" fmla="*/ 7846 w 61"/>
                <a:gd name="T91" fmla="*/ 1289 h 60"/>
                <a:gd name="T92" fmla="*/ 7558 w 61"/>
                <a:gd name="T93" fmla="*/ 1289 h 60"/>
                <a:gd name="T94" fmla="*/ 6896 w 61"/>
                <a:gd name="T95" fmla="*/ 1406 h 60"/>
                <a:gd name="T96" fmla="*/ 6609 w 61"/>
                <a:gd name="T97" fmla="*/ 1621 h 60"/>
                <a:gd name="T98" fmla="*/ 6214 w 61"/>
                <a:gd name="T99" fmla="*/ 1504 h 60"/>
                <a:gd name="T100" fmla="*/ 6080 w 61"/>
                <a:gd name="T101" fmla="*/ 1738 h 60"/>
                <a:gd name="T102" fmla="*/ 5685 w 61"/>
                <a:gd name="T103" fmla="*/ 1978 h 60"/>
                <a:gd name="T104" fmla="*/ 5265 w 61"/>
                <a:gd name="T105" fmla="*/ 2339 h 60"/>
                <a:gd name="T106" fmla="*/ 4869 w 61"/>
                <a:gd name="T107" fmla="*/ 1504 h 60"/>
                <a:gd name="T108" fmla="*/ 2843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54" name="Freeform 23"/>
            <p:cNvSpPr>
              <a:spLocks/>
            </p:cNvSpPr>
            <p:nvPr/>
          </p:nvSpPr>
          <p:spPr bwMode="auto">
            <a:xfrm>
              <a:off x="3433" y="2306"/>
              <a:ext cx="344" cy="302"/>
            </a:xfrm>
            <a:custGeom>
              <a:avLst/>
              <a:gdLst>
                <a:gd name="T0" fmla="*/ 0 w 67"/>
                <a:gd name="T1" fmla="*/ 356 h 62"/>
                <a:gd name="T2" fmla="*/ 8117 w 67"/>
                <a:gd name="T3" fmla="*/ 0 h 62"/>
                <a:gd name="T4" fmla="*/ 8117 w 67"/>
                <a:gd name="T5" fmla="*/ 117 h 62"/>
                <a:gd name="T6" fmla="*/ 8251 w 67"/>
                <a:gd name="T7" fmla="*/ 239 h 62"/>
                <a:gd name="T8" fmla="*/ 8384 w 67"/>
                <a:gd name="T9" fmla="*/ 356 h 62"/>
                <a:gd name="T10" fmla="*/ 8251 w 67"/>
                <a:gd name="T11" fmla="*/ 570 h 62"/>
                <a:gd name="T12" fmla="*/ 8117 w 67"/>
                <a:gd name="T13" fmla="*/ 687 h 62"/>
                <a:gd name="T14" fmla="*/ 7856 w 67"/>
                <a:gd name="T15" fmla="*/ 925 h 62"/>
                <a:gd name="T16" fmla="*/ 7856 w 67"/>
                <a:gd name="T17" fmla="*/ 1042 h 62"/>
                <a:gd name="T18" fmla="*/ 9067 w 67"/>
                <a:gd name="T19" fmla="*/ 1042 h 62"/>
                <a:gd name="T20" fmla="*/ 9067 w 67"/>
                <a:gd name="T21" fmla="*/ 1042 h 62"/>
                <a:gd name="T22" fmla="*/ 9067 w 67"/>
                <a:gd name="T23" fmla="*/ 1164 h 62"/>
                <a:gd name="T24" fmla="*/ 8939 w 67"/>
                <a:gd name="T25" fmla="*/ 1378 h 62"/>
                <a:gd name="T26" fmla="*/ 8805 w 67"/>
                <a:gd name="T27" fmla="*/ 1495 h 62"/>
                <a:gd name="T28" fmla="*/ 8672 w 67"/>
                <a:gd name="T29" fmla="*/ 1968 h 62"/>
                <a:gd name="T30" fmla="*/ 8384 w 67"/>
                <a:gd name="T31" fmla="*/ 2207 h 62"/>
                <a:gd name="T32" fmla="*/ 8384 w 67"/>
                <a:gd name="T33" fmla="*/ 2538 h 62"/>
                <a:gd name="T34" fmla="*/ 8384 w 67"/>
                <a:gd name="T35" fmla="*/ 2893 h 62"/>
                <a:gd name="T36" fmla="*/ 8384 w 67"/>
                <a:gd name="T37" fmla="*/ 2893 h 62"/>
                <a:gd name="T38" fmla="*/ 8117 w 67"/>
                <a:gd name="T39" fmla="*/ 3015 h 62"/>
                <a:gd name="T40" fmla="*/ 8117 w 67"/>
                <a:gd name="T41" fmla="*/ 3132 h 62"/>
                <a:gd name="T42" fmla="*/ 7722 w 67"/>
                <a:gd name="T43" fmla="*/ 3346 h 62"/>
                <a:gd name="T44" fmla="*/ 7722 w 67"/>
                <a:gd name="T45" fmla="*/ 3702 h 62"/>
                <a:gd name="T46" fmla="*/ 7722 w 67"/>
                <a:gd name="T47" fmla="*/ 4033 h 62"/>
                <a:gd name="T48" fmla="*/ 7594 w 67"/>
                <a:gd name="T49" fmla="*/ 4150 h 62"/>
                <a:gd name="T50" fmla="*/ 7301 w 67"/>
                <a:gd name="T51" fmla="*/ 4389 h 62"/>
                <a:gd name="T52" fmla="*/ 7039 w 67"/>
                <a:gd name="T53" fmla="*/ 4627 h 62"/>
                <a:gd name="T54" fmla="*/ 6906 w 67"/>
                <a:gd name="T55" fmla="*/ 4744 h 62"/>
                <a:gd name="T56" fmla="*/ 6906 w 67"/>
                <a:gd name="T57" fmla="*/ 4959 h 62"/>
                <a:gd name="T58" fmla="*/ 6777 w 67"/>
                <a:gd name="T59" fmla="*/ 5197 h 62"/>
                <a:gd name="T60" fmla="*/ 6777 w 67"/>
                <a:gd name="T61" fmla="*/ 5314 h 62"/>
                <a:gd name="T62" fmla="*/ 6644 w 67"/>
                <a:gd name="T63" fmla="*/ 5670 h 62"/>
                <a:gd name="T64" fmla="*/ 6485 w 67"/>
                <a:gd name="T65" fmla="*/ 5884 h 62"/>
                <a:gd name="T66" fmla="*/ 6644 w 67"/>
                <a:gd name="T67" fmla="*/ 6240 h 62"/>
                <a:gd name="T68" fmla="*/ 6777 w 67"/>
                <a:gd name="T69" fmla="*/ 6357 h 62"/>
                <a:gd name="T70" fmla="*/ 6777 w 67"/>
                <a:gd name="T71" fmla="*/ 6595 h 62"/>
                <a:gd name="T72" fmla="*/ 6777 w 67"/>
                <a:gd name="T73" fmla="*/ 6595 h 62"/>
                <a:gd name="T74" fmla="*/ 6777 w 67"/>
                <a:gd name="T75" fmla="*/ 6712 h 62"/>
                <a:gd name="T76" fmla="*/ 6777 w 67"/>
                <a:gd name="T77" fmla="*/ 6712 h 62"/>
                <a:gd name="T78" fmla="*/ 6644 w 67"/>
                <a:gd name="T79" fmla="*/ 6927 h 62"/>
                <a:gd name="T80" fmla="*/ 6777 w 67"/>
                <a:gd name="T81" fmla="*/ 7048 h 62"/>
                <a:gd name="T82" fmla="*/ 1083 w 67"/>
                <a:gd name="T83" fmla="*/ 7165 h 62"/>
                <a:gd name="T84" fmla="*/ 1083 w 67"/>
                <a:gd name="T85" fmla="*/ 6123 h 62"/>
                <a:gd name="T86" fmla="*/ 816 w 67"/>
                <a:gd name="T87" fmla="*/ 6001 h 62"/>
                <a:gd name="T88" fmla="*/ 555 w 67"/>
                <a:gd name="T89" fmla="*/ 6123 h 62"/>
                <a:gd name="T90" fmla="*/ 555 w 67"/>
                <a:gd name="T91" fmla="*/ 6123 h 62"/>
                <a:gd name="T92" fmla="*/ 262 w 67"/>
                <a:gd name="T93" fmla="*/ 5884 h 62"/>
                <a:gd name="T94" fmla="*/ 262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55" name="Freeform 24"/>
            <p:cNvSpPr>
              <a:spLocks/>
            </p:cNvSpPr>
            <p:nvPr/>
          </p:nvSpPr>
          <p:spPr bwMode="auto">
            <a:xfrm>
              <a:off x="1491" y="1614"/>
              <a:ext cx="553" cy="897"/>
            </a:xfrm>
            <a:custGeom>
              <a:avLst/>
              <a:gdLst>
                <a:gd name="T0" fmla="*/ 8182 w 108"/>
                <a:gd name="T1" fmla="*/ 20748 h 184"/>
                <a:gd name="T2" fmla="*/ 8182 w 108"/>
                <a:gd name="T3" fmla="*/ 20509 h 184"/>
                <a:gd name="T4" fmla="*/ 8049 w 108"/>
                <a:gd name="T5" fmla="*/ 20270 h 184"/>
                <a:gd name="T6" fmla="*/ 7655 w 108"/>
                <a:gd name="T7" fmla="*/ 18896 h 184"/>
                <a:gd name="T8" fmla="*/ 6713 w 108"/>
                <a:gd name="T9" fmla="*/ 18086 h 184"/>
                <a:gd name="T10" fmla="*/ 6452 w 108"/>
                <a:gd name="T11" fmla="*/ 17730 h 184"/>
                <a:gd name="T12" fmla="*/ 6185 w 108"/>
                <a:gd name="T13" fmla="*/ 17375 h 184"/>
                <a:gd name="T14" fmla="*/ 5243 w 108"/>
                <a:gd name="T15" fmla="*/ 17038 h 184"/>
                <a:gd name="T16" fmla="*/ 4429 w 108"/>
                <a:gd name="T17" fmla="*/ 16326 h 184"/>
                <a:gd name="T18" fmla="*/ 2965 w 108"/>
                <a:gd name="T19" fmla="*/ 15756 h 184"/>
                <a:gd name="T20" fmla="*/ 2965 w 108"/>
                <a:gd name="T21" fmla="*/ 15308 h 184"/>
                <a:gd name="T22" fmla="*/ 3093 w 108"/>
                <a:gd name="T23" fmla="*/ 14713 h 184"/>
                <a:gd name="T24" fmla="*/ 2832 w 108"/>
                <a:gd name="T25" fmla="*/ 14142 h 184"/>
                <a:gd name="T26" fmla="*/ 2965 w 108"/>
                <a:gd name="T27" fmla="*/ 13904 h 184"/>
                <a:gd name="T28" fmla="*/ 2151 w 108"/>
                <a:gd name="T29" fmla="*/ 12621 h 184"/>
                <a:gd name="T30" fmla="*/ 1598 w 108"/>
                <a:gd name="T31" fmla="*/ 11812 h 184"/>
                <a:gd name="T32" fmla="*/ 1889 w 108"/>
                <a:gd name="T33" fmla="*/ 11120 h 184"/>
                <a:gd name="T34" fmla="*/ 1889 w 108"/>
                <a:gd name="T35" fmla="*/ 10550 h 184"/>
                <a:gd name="T36" fmla="*/ 1208 w 108"/>
                <a:gd name="T37" fmla="*/ 9960 h 184"/>
                <a:gd name="T38" fmla="*/ 1208 w 108"/>
                <a:gd name="T39" fmla="*/ 9029 h 184"/>
                <a:gd name="T40" fmla="*/ 1470 w 108"/>
                <a:gd name="T41" fmla="*/ 8697 h 184"/>
                <a:gd name="T42" fmla="*/ 1598 w 108"/>
                <a:gd name="T43" fmla="*/ 9150 h 184"/>
                <a:gd name="T44" fmla="*/ 2017 w 108"/>
                <a:gd name="T45" fmla="*/ 9029 h 184"/>
                <a:gd name="T46" fmla="*/ 1889 w 108"/>
                <a:gd name="T47" fmla="*/ 8224 h 184"/>
                <a:gd name="T48" fmla="*/ 1598 w 108"/>
                <a:gd name="T49" fmla="*/ 8463 h 184"/>
                <a:gd name="T50" fmla="*/ 942 w 108"/>
                <a:gd name="T51" fmla="*/ 8102 h 184"/>
                <a:gd name="T52" fmla="*/ 814 w 108"/>
                <a:gd name="T53" fmla="*/ 7059 h 184"/>
                <a:gd name="T54" fmla="*/ 133 w 108"/>
                <a:gd name="T55" fmla="*/ 5918 h 184"/>
                <a:gd name="T56" fmla="*/ 133 w 108"/>
                <a:gd name="T57" fmla="*/ 5324 h 184"/>
                <a:gd name="T58" fmla="*/ 522 w 108"/>
                <a:gd name="T59" fmla="*/ 4636 h 184"/>
                <a:gd name="T60" fmla="*/ 261 w 108"/>
                <a:gd name="T61" fmla="*/ 3710 h 184"/>
                <a:gd name="T62" fmla="*/ 0 w 108"/>
                <a:gd name="T63" fmla="*/ 3232 h 184"/>
                <a:gd name="T64" fmla="*/ 0 w 108"/>
                <a:gd name="T65" fmla="*/ 2779 h 184"/>
                <a:gd name="T66" fmla="*/ 814 w 108"/>
                <a:gd name="T67" fmla="*/ 1736 h 184"/>
                <a:gd name="T68" fmla="*/ 1208 w 108"/>
                <a:gd name="T69" fmla="*/ 1165 h 184"/>
                <a:gd name="T70" fmla="*/ 1208 w 108"/>
                <a:gd name="T71" fmla="*/ 117 h 184"/>
                <a:gd name="T72" fmla="*/ 6452 w 108"/>
                <a:gd name="T73" fmla="*/ 7415 h 184"/>
                <a:gd name="T74" fmla="*/ 13973 w 108"/>
                <a:gd name="T75" fmla="*/ 17253 h 184"/>
                <a:gd name="T76" fmla="*/ 14107 w 108"/>
                <a:gd name="T77" fmla="*/ 17730 h 184"/>
                <a:gd name="T78" fmla="*/ 14235 w 108"/>
                <a:gd name="T79" fmla="*/ 18179 h 184"/>
                <a:gd name="T80" fmla="*/ 14368 w 108"/>
                <a:gd name="T81" fmla="*/ 18535 h 184"/>
                <a:gd name="T82" fmla="*/ 13815 w 108"/>
                <a:gd name="T83" fmla="*/ 18774 h 184"/>
                <a:gd name="T84" fmla="*/ 13159 w 108"/>
                <a:gd name="T85" fmla="*/ 19939 h 184"/>
                <a:gd name="T86" fmla="*/ 13031 w 108"/>
                <a:gd name="T87" fmla="*/ 20153 h 184"/>
                <a:gd name="T88" fmla="*/ 12898 w 108"/>
                <a:gd name="T89" fmla="*/ 20626 h 184"/>
                <a:gd name="T90" fmla="*/ 13159 w 108"/>
                <a:gd name="T91" fmla="*/ 20963 h 184"/>
                <a:gd name="T92" fmla="*/ 12898 w 108"/>
                <a:gd name="T93" fmla="*/ 2131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56" name="Freeform 25"/>
            <p:cNvSpPr>
              <a:spLocks/>
            </p:cNvSpPr>
            <p:nvPr/>
          </p:nvSpPr>
          <p:spPr bwMode="auto">
            <a:xfrm>
              <a:off x="2356" y="1545"/>
              <a:ext cx="483" cy="381"/>
            </a:xfrm>
            <a:custGeom>
              <a:avLst/>
              <a:gdLst>
                <a:gd name="T0" fmla="*/ 11936 w 94"/>
                <a:gd name="T1" fmla="*/ 9090 h 78"/>
                <a:gd name="T2" fmla="*/ 12358 w 94"/>
                <a:gd name="T3" fmla="*/ 5129 h 78"/>
                <a:gd name="T4" fmla="*/ 12753 w 94"/>
                <a:gd name="T5" fmla="*/ 1167 h 78"/>
                <a:gd name="T6" fmla="*/ 1346 w 94"/>
                <a:gd name="T7" fmla="*/ 0 h 78"/>
                <a:gd name="T8" fmla="*/ 1213 w 94"/>
                <a:gd name="T9" fmla="*/ 928 h 78"/>
                <a:gd name="T10" fmla="*/ 396 w 94"/>
                <a:gd name="T11" fmla="*/ 5822 h 78"/>
                <a:gd name="T12" fmla="*/ 262 w 94"/>
                <a:gd name="T13" fmla="*/ 5822 h 78"/>
                <a:gd name="T14" fmla="*/ 0 w 94"/>
                <a:gd name="T15" fmla="*/ 7801 h 78"/>
                <a:gd name="T16" fmla="*/ 3381 w 94"/>
                <a:gd name="T17" fmla="*/ 8279 h 78"/>
                <a:gd name="T18" fmla="*/ 11936 w 94"/>
                <a:gd name="T19" fmla="*/ 9090 h 78"/>
                <a:gd name="T20" fmla="*/ 11936 w 94"/>
                <a:gd name="T21" fmla="*/ 9090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57" name="Freeform 26"/>
            <p:cNvSpPr>
              <a:spLocks/>
            </p:cNvSpPr>
            <p:nvPr/>
          </p:nvSpPr>
          <p:spPr bwMode="auto">
            <a:xfrm>
              <a:off x="2434" y="1892"/>
              <a:ext cx="508" cy="375"/>
            </a:xfrm>
            <a:custGeom>
              <a:avLst/>
              <a:gdLst>
                <a:gd name="T0" fmla="*/ 0 w 99"/>
                <a:gd name="T1" fmla="*/ 7734 h 77"/>
                <a:gd name="T2" fmla="*/ 1344 w 99"/>
                <a:gd name="T3" fmla="*/ 0 h 77"/>
                <a:gd name="T4" fmla="*/ 9873 w 99"/>
                <a:gd name="T5" fmla="*/ 808 h 77"/>
                <a:gd name="T6" fmla="*/ 13377 w 99"/>
                <a:gd name="T7" fmla="*/ 1042 h 77"/>
                <a:gd name="T8" fmla="*/ 13244 w 99"/>
                <a:gd name="T9" fmla="*/ 3015 h 77"/>
                <a:gd name="T10" fmla="*/ 12823 w 99"/>
                <a:gd name="T11" fmla="*/ 8893 h 77"/>
                <a:gd name="T12" fmla="*/ 11084 w 99"/>
                <a:gd name="T13" fmla="*/ 8776 h 77"/>
                <a:gd name="T14" fmla="*/ 0 w 99"/>
                <a:gd name="T15" fmla="*/ 7734 h 77"/>
                <a:gd name="T16" fmla="*/ 0 w 99"/>
                <a:gd name="T17" fmla="*/ 7734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58" name="Freeform 27"/>
            <p:cNvSpPr>
              <a:spLocks/>
            </p:cNvSpPr>
            <p:nvPr/>
          </p:nvSpPr>
          <p:spPr bwMode="auto">
            <a:xfrm>
              <a:off x="2368" y="2218"/>
              <a:ext cx="485" cy="478"/>
            </a:xfrm>
            <a:custGeom>
              <a:avLst/>
              <a:gdLst>
                <a:gd name="T0" fmla="*/ 1720 w 95"/>
                <a:gd name="T1" fmla="*/ 0 h 98"/>
                <a:gd name="T2" fmla="*/ 0 w 95"/>
                <a:gd name="T3" fmla="*/ 11135 h 98"/>
                <a:gd name="T4" fmla="*/ 0 w 95"/>
                <a:gd name="T5" fmla="*/ 11135 h 98"/>
                <a:gd name="T6" fmla="*/ 1588 w 95"/>
                <a:gd name="T7" fmla="*/ 11370 h 98"/>
                <a:gd name="T8" fmla="*/ 1720 w 95"/>
                <a:gd name="T9" fmla="*/ 10443 h 98"/>
                <a:gd name="T10" fmla="*/ 4927 w 95"/>
                <a:gd name="T11" fmla="*/ 10799 h 98"/>
                <a:gd name="T12" fmla="*/ 4927 w 95"/>
                <a:gd name="T13" fmla="*/ 10799 h 98"/>
                <a:gd name="T14" fmla="*/ 4794 w 95"/>
                <a:gd name="T15" fmla="*/ 10682 h 98"/>
                <a:gd name="T16" fmla="*/ 4927 w 95"/>
                <a:gd name="T17" fmla="*/ 10565 h 98"/>
                <a:gd name="T18" fmla="*/ 4794 w 95"/>
                <a:gd name="T19" fmla="*/ 10443 h 98"/>
                <a:gd name="T20" fmla="*/ 4794 w 95"/>
                <a:gd name="T21" fmla="*/ 10443 h 98"/>
                <a:gd name="T22" fmla="*/ 4794 w 95"/>
                <a:gd name="T23" fmla="*/ 10443 h 98"/>
                <a:gd name="T24" fmla="*/ 11574 w 95"/>
                <a:gd name="T25" fmla="*/ 10896 h 98"/>
                <a:gd name="T26" fmla="*/ 12380 w 95"/>
                <a:gd name="T27" fmla="*/ 2092 h 98"/>
                <a:gd name="T28" fmla="*/ 12513 w 95"/>
                <a:gd name="T29" fmla="*/ 2092 h 98"/>
                <a:gd name="T30" fmla="*/ 12641 w 95"/>
                <a:gd name="T31" fmla="*/ 1049 h 98"/>
                <a:gd name="T32" fmla="*/ 1720 w 95"/>
                <a:gd name="T33" fmla="*/ 0 h 98"/>
                <a:gd name="T34" fmla="*/ 1720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59" name="Freeform 28"/>
            <p:cNvSpPr>
              <a:spLocks/>
            </p:cNvSpPr>
            <p:nvPr/>
          </p:nvSpPr>
          <p:spPr bwMode="auto">
            <a:xfrm>
              <a:off x="2552" y="2306"/>
              <a:ext cx="969" cy="898"/>
            </a:xfrm>
            <a:custGeom>
              <a:avLst/>
              <a:gdLst>
                <a:gd name="T0" fmla="*/ 23051 w 189"/>
                <a:gd name="T1" fmla="*/ 5813 h 184"/>
                <a:gd name="T2" fmla="*/ 21421 w 189"/>
                <a:gd name="T3" fmla="*/ 5456 h 184"/>
                <a:gd name="T4" fmla="*/ 20344 w 189"/>
                <a:gd name="T5" fmla="*/ 5691 h 184"/>
                <a:gd name="T6" fmla="*/ 19529 w 189"/>
                <a:gd name="T7" fmla="*/ 5691 h 184"/>
                <a:gd name="T8" fmla="*/ 19267 w 189"/>
                <a:gd name="T9" fmla="*/ 5691 h 184"/>
                <a:gd name="T10" fmla="*/ 18872 w 189"/>
                <a:gd name="T11" fmla="*/ 5456 h 184"/>
                <a:gd name="T12" fmla="*/ 18452 w 189"/>
                <a:gd name="T13" fmla="*/ 5930 h 184"/>
                <a:gd name="T14" fmla="*/ 18191 w 189"/>
                <a:gd name="T15" fmla="*/ 5573 h 184"/>
                <a:gd name="T16" fmla="*/ 17375 w 189"/>
                <a:gd name="T17" fmla="*/ 5456 h 184"/>
                <a:gd name="T18" fmla="*/ 16847 w 189"/>
                <a:gd name="T19" fmla="*/ 5359 h 184"/>
                <a:gd name="T20" fmla="*/ 16032 w 189"/>
                <a:gd name="T21" fmla="*/ 5120 h 184"/>
                <a:gd name="T22" fmla="*/ 15509 w 189"/>
                <a:gd name="T23" fmla="*/ 5002 h 184"/>
                <a:gd name="T24" fmla="*/ 14694 w 189"/>
                <a:gd name="T25" fmla="*/ 4763 h 184"/>
                <a:gd name="T26" fmla="*/ 14274 w 189"/>
                <a:gd name="T27" fmla="*/ 4407 h 184"/>
                <a:gd name="T28" fmla="*/ 13484 w 189"/>
                <a:gd name="T29" fmla="*/ 4192 h 184"/>
                <a:gd name="T30" fmla="*/ 7808 w 189"/>
                <a:gd name="T31" fmla="*/ 0 h 184"/>
                <a:gd name="T32" fmla="*/ 0 w 189"/>
                <a:gd name="T33" fmla="*/ 8360 h 184"/>
                <a:gd name="T34" fmla="*/ 133 w 189"/>
                <a:gd name="T35" fmla="*/ 8716 h 184"/>
                <a:gd name="T36" fmla="*/ 682 w 189"/>
                <a:gd name="T37" fmla="*/ 9409 h 184"/>
                <a:gd name="T38" fmla="*/ 3102 w 189"/>
                <a:gd name="T39" fmla="*/ 11503 h 184"/>
                <a:gd name="T40" fmla="*/ 3363 w 189"/>
                <a:gd name="T41" fmla="*/ 12099 h 184"/>
                <a:gd name="T42" fmla="*/ 5127 w 189"/>
                <a:gd name="T43" fmla="*/ 14290 h 184"/>
                <a:gd name="T44" fmla="*/ 6598 w 189"/>
                <a:gd name="T45" fmla="*/ 14529 h 184"/>
                <a:gd name="T46" fmla="*/ 7542 w 189"/>
                <a:gd name="T47" fmla="*/ 13246 h 184"/>
                <a:gd name="T48" fmla="*/ 8096 w 189"/>
                <a:gd name="T49" fmla="*/ 13123 h 184"/>
                <a:gd name="T50" fmla="*/ 9044 w 189"/>
                <a:gd name="T51" fmla="*/ 13363 h 184"/>
                <a:gd name="T52" fmla="*/ 10121 w 189"/>
                <a:gd name="T53" fmla="*/ 13841 h 184"/>
                <a:gd name="T54" fmla="*/ 10382 w 189"/>
                <a:gd name="T55" fmla="*/ 14075 h 184"/>
                <a:gd name="T56" fmla="*/ 11197 w 189"/>
                <a:gd name="T57" fmla="*/ 15007 h 184"/>
                <a:gd name="T58" fmla="*/ 12669 w 189"/>
                <a:gd name="T59" fmla="*/ 17316 h 184"/>
                <a:gd name="T60" fmla="*/ 13484 w 189"/>
                <a:gd name="T61" fmla="*/ 18009 h 184"/>
                <a:gd name="T62" fmla="*/ 13745 w 189"/>
                <a:gd name="T63" fmla="*/ 19175 h 184"/>
                <a:gd name="T64" fmla="*/ 14955 w 189"/>
                <a:gd name="T65" fmla="*/ 20459 h 184"/>
                <a:gd name="T66" fmla="*/ 16981 w 189"/>
                <a:gd name="T67" fmla="*/ 21030 h 184"/>
                <a:gd name="T68" fmla="*/ 18191 w 189"/>
                <a:gd name="T69" fmla="*/ 21152 h 184"/>
                <a:gd name="T70" fmla="*/ 18057 w 189"/>
                <a:gd name="T71" fmla="*/ 20913 h 184"/>
                <a:gd name="T72" fmla="*/ 17662 w 189"/>
                <a:gd name="T73" fmla="*/ 18838 h 184"/>
                <a:gd name="T74" fmla="*/ 17534 w 189"/>
                <a:gd name="T75" fmla="*/ 18604 h 184"/>
                <a:gd name="T76" fmla="*/ 17929 w 189"/>
                <a:gd name="T77" fmla="*/ 17794 h 184"/>
                <a:gd name="T78" fmla="*/ 18057 w 189"/>
                <a:gd name="T79" fmla="*/ 17555 h 184"/>
                <a:gd name="T80" fmla="*/ 18452 w 189"/>
                <a:gd name="T81" fmla="*/ 16862 h 184"/>
                <a:gd name="T82" fmla="*/ 18744 w 189"/>
                <a:gd name="T83" fmla="*/ 16862 h 184"/>
                <a:gd name="T84" fmla="*/ 19006 w 189"/>
                <a:gd name="T85" fmla="*/ 16506 h 184"/>
                <a:gd name="T86" fmla="*/ 19267 w 189"/>
                <a:gd name="T87" fmla="*/ 16506 h 184"/>
                <a:gd name="T88" fmla="*/ 19821 w 189"/>
                <a:gd name="T89" fmla="*/ 16266 h 184"/>
                <a:gd name="T90" fmla="*/ 20082 w 189"/>
                <a:gd name="T91" fmla="*/ 15817 h 184"/>
                <a:gd name="T92" fmla="*/ 20216 w 189"/>
                <a:gd name="T93" fmla="*/ 16052 h 184"/>
                <a:gd name="T94" fmla="*/ 22236 w 189"/>
                <a:gd name="T95" fmla="*/ 15100 h 184"/>
                <a:gd name="T96" fmla="*/ 22631 w 189"/>
                <a:gd name="T97" fmla="*/ 14075 h 184"/>
                <a:gd name="T98" fmla="*/ 23051 w 189"/>
                <a:gd name="T99" fmla="*/ 13958 h 184"/>
                <a:gd name="T100" fmla="*/ 24394 w 189"/>
                <a:gd name="T101" fmla="*/ 13841 h 184"/>
                <a:gd name="T102" fmla="*/ 24789 w 189"/>
                <a:gd name="T103" fmla="*/ 13602 h 184"/>
                <a:gd name="T104" fmla="*/ 24917 w 189"/>
                <a:gd name="T105" fmla="*/ 13246 h 184"/>
                <a:gd name="T106" fmla="*/ 25076 w 189"/>
                <a:gd name="T107" fmla="*/ 12313 h 184"/>
                <a:gd name="T108" fmla="*/ 25338 w 189"/>
                <a:gd name="T109" fmla="*/ 11742 h 184"/>
                <a:gd name="T110" fmla="*/ 25209 w 189"/>
                <a:gd name="T111" fmla="*/ 10576 h 184"/>
                <a:gd name="T112" fmla="*/ 24917 w 189"/>
                <a:gd name="T113" fmla="*/ 10220 h 184"/>
                <a:gd name="T114" fmla="*/ 24789 w 189"/>
                <a:gd name="T115" fmla="*/ 9527 h 184"/>
                <a:gd name="T116" fmla="*/ 24261 w 189"/>
                <a:gd name="T117" fmla="*/ 6169 h 184"/>
                <a:gd name="T118" fmla="*/ 23446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60" name="Freeform 29"/>
            <p:cNvSpPr>
              <a:spLocks/>
            </p:cNvSpPr>
            <p:nvPr/>
          </p:nvSpPr>
          <p:spPr bwMode="auto">
            <a:xfrm>
              <a:off x="4372" y="1453"/>
              <a:ext cx="522" cy="380"/>
            </a:xfrm>
            <a:custGeom>
              <a:avLst/>
              <a:gdLst>
                <a:gd name="T0" fmla="*/ 10450 w 102"/>
                <a:gd name="T1" fmla="*/ 8092 h 78"/>
                <a:gd name="T2" fmla="*/ 10189 w 102"/>
                <a:gd name="T3" fmla="*/ 8448 h 78"/>
                <a:gd name="T4" fmla="*/ 10056 w 102"/>
                <a:gd name="T5" fmla="*/ 8662 h 78"/>
                <a:gd name="T6" fmla="*/ 10056 w 102"/>
                <a:gd name="T7" fmla="*/ 9018 h 78"/>
                <a:gd name="T8" fmla="*/ 10317 w 102"/>
                <a:gd name="T9" fmla="*/ 8784 h 78"/>
                <a:gd name="T10" fmla="*/ 10870 w 102"/>
                <a:gd name="T11" fmla="*/ 8662 h 78"/>
                <a:gd name="T12" fmla="*/ 11653 w 102"/>
                <a:gd name="T13" fmla="*/ 8448 h 78"/>
                <a:gd name="T14" fmla="*/ 12861 w 102"/>
                <a:gd name="T15" fmla="*/ 7644 h 78"/>
                <a:gd name="T16" fmla="*/ 13280 w 102"/>
                <a:gd name="T17" fmla="*/ 7405 h 78"/>
                <a:gd name="T18" fmla="*/ 13669 w 102"/>
                <a:gd name="T19" fmla="*/ 7049 h 78"/>
                <a:gd name="T20" fmla="*/ 13408 w 102"/>
                <a:gd name="T21" fmla="*/ 7166 h 78"/>
                <a:gd name="T22" fmla="*/ 12989 w 102"/>
                <a:gd name="T23" fmla="*/ 7405 h 78"/>
                <a:gd name="T24" fmla="*/ 12600 w 102"/>
                <a:gd name="T25" fmla="*/ 7522 h 78"/>
                <a:gd name="T26" fmla="*/ 12989 w 102"/>
                <a:gd name="T27" fmla="*/ 7049 h 78"/>
                <a:gd name="T28" fmla="*/ 12728 w 102"/>
                <a:gd name="T29" fmla="*/ 7166 h 78"/>
                <a:gd name="T30" fmla="*/ 11525 w 102"/>
                <a:gd name="T31" fmla="*/ 7736 h 78"/>
                <a:gd name="T32" fmla="*/ 10711 w 102"/>
                <a:gd name="T33" fmla="*/ 8331 h 78"/>
                <a:gd name="T34" fmla="*/ 10583 w 102"/>
                <a:gd name="T35" fmla="*/ 7858 h 78"/>
                <a:gd name="T36" fmla="*/ 10870 w 102"/>
                <a:gd name="T37" fmla="*/ 7405 h 78"/>
                <a:gd name="T38" fmla="*/ 10583 w 102"/>
                <a:gd name="T39" fmla="*/ 5671 h 78"/>
                <a:gd name="T40" fmla="*/ 10317 w 102"/>
                <a:gd name="T41" fmla="*/ 3941 h 78"/>
                <a:gd name="T42" fmla="*/ 10056 w 102"/>
                <a:gd name="T43" fmla="*/ 2894 h 78"/>
                <a:gd name="T44" fmla="*/ 9928 w 102"/>
                <a:gd name="T45" fmla="*/ 2777 h 78"/>
                <a:gd name="T46" fmla="*/ 9795 w 102"/>
                <a:gd name="T47" fmla="*/ 2421 h 78"/>
                <a:gd name="T48" fmla="*/ 9637 w 102"/>
                <a:gd name="T49" fmla="*/ 1379 h 78"/>
                <a:gd name="T50" fmla="*/ 9248 w 102"/>
                <a:gd name="T51" fmla="*/ 356 h 78"/>
                <a:gd name="T52" fmla="*/ 9115 w 102"/>
                <a:gd name="T53" fmla="*/ 0 h 78"/>
                <a:gd name="T54" fmla="*/ 6837 w 102"/>
                <a:gd name="T55" fmla="*/ 453 h 78"/>
                <a:gd name="T56" fmla="*/ 5629 w 102"/>
                <a:gd name="T57" fmla="*/ 1613 h 78"/>
                <a:gd name="T58" fmla="*/ 5501 w 102"/>
                <a:gd name="T59" fmla="*/ 2090 h 78"/>
                <a:gd name="T60" fmla="*/ 4821 w 102"/>
                <a:gd name="T61" fmla="*/ 2660 h 78"/>
                <a:gd name="T62" fmla="*/ 5082 w 102"/>
                <a:gd name="T63" fmla="*/ 2894 h 78"/>
                <a:gd name="T64" fmla="*/ 5082 w 102"/>
                <a:gd name="T65" fmla="*/ 3133 h 78"/>
                <a:gd name="T66" fmla="*/ 5240 w 102"/>
                <a:gd name="T67" fmla="*/ 3703 h 78"/>
                <a:gd name="T68" fmla="*/ 4033 w 102"/>
                <a:gd name="T69" fmla="*/ 4511 h 78"/>
                <a:gd name="T70" fmla="*/ 2538 w 102"/>
                <a:gd name="T71" fmla="*/ 4511 h 78"/>
                <a:gd name="T72" fmla="*/ 1203 w 102"/>
                <a:gd name="T73" fmla="*/ 4867 h 78"/>
                <a:gd name="T74" fmla="*/ 814 w 102"/>
                <a:gd name="T75" fmla="*/ 5315 h 78"/>
                <a:gd name="T76" fmla="*/ 1203 w 102"/>
                <a:gd name="T77" fmla="*/ 6007 h 78"/>
                <a:gd name="T78" fmla="*/ 261 w 102"/>
                <a:gd name="T79" fmla="*/ 6933 h 78"/>
                <a:gd name="T80" fmla="*/ 7518 w 102"/>
                <a:gd name="T81" fmla="*/ 6363 h 78"/>
                <a:gd name="T82" fmla="*/ 7646 w 102"/>
                <a:gd name="T83" fmla="*/ 6596 h 78"/>
                <a:gd name="T84" fmla="*/ 7912 w 102"/>
                <a:gd name="T85" fmla="*/ 6718 h 78"/>
                <a:gd name="T86" fmla="*/ 8301 w 102"/>
                <a:gd name="T87" fmla="*/ 7288 h 78"/>
                <a:gd name="T88" fmla="*/ 8854 w 102"/>
                <a:gd name="T89" fmla="*/ 7405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61" name="Freeform 30"/>
            <p:cNvSpPr>
              <a:spLocks/>
            </p:cNvSpPr>
            <p:nvPr/>
          </p:nvSpPr>
          <p:spPr bwMode="auto">
            <a:xfrm>
              <a:off x="4720" y="1428"/>
              <a:ext cx="118" cy="205"/>
            </a:xfrm>
            <a:custGeom>
              <a:avLst/>
              <a:gdLst>
                <a:gd name="T0" fmla="*/ 0 w 23"/>
                <a:gd name="T1" fmla="*/ 571 h 42"/>
                <a:gd name="T2" fmla="*/ 133 w 23"/>
                <a:gd name="T3" fmla="*/ 810 h 42"/>
                <a:gd name="T4" fmla="*/ 0 w 23"/>
                <a:gd name="T5" fmla="*/ 927 h 42"/>
                <a:gd name="T6" fmla="*/ 133 w 23"/>
                <a:gd name="T7" fmla="*/ 927 h 42"/>
                <a:gd name="T8" fmla="*/ 133 w 23"/>
                <a:gd name="T9" fmla="*/ 1049 h 42"/>
                <a:gd name="T10" fmla="*/ 395 w 23"/>
                <a:gd name="T11" fmla="*/ 1620 h 42"/>
                <a:gd name="T12" fmla="*/ 554 w 23"/>
                <a:gd name="T13" fmla="*/ 1977 h 42"/>
                <a:gd name="T14" fmla="*/ 395 w 23"/>
                <a:gd name="T15" fmla="*/ 2216 h 42"/>
                <a:gd name="T16" fmla="*/ 395 w 23"/>
                <a:gd name="T17" fmla="*/ 2455 h 42"/>
                <a:gd name="T18" fmla="*/ 682 w 23"/>
                <a:gd name="T19" fmla="*/ 3026 h 42"/>
                <a:gd name="T20" fmla="*/ 682 w 23"/>
                <a:gd name="T21" fmla="*/ 3265 h 42"/>
                <a:gd name="T22" fmla="*/ 682 w 23"/>
                <a:gd name="T23" fmla="*/ 3383 h 42"/>
                <a:gd name="T24" fmla="*/ 816 w 23"/>
                <a:gd name="T25" fmla="*/ 3383 h 42"/>
                <a:gd name="T26" fmla="*/ 682 w 23"/>
                <a:gd name="T27" fmla="*/ 3265 h 42"/>
                <a:gd name="T28" fmla="*/ 816 w 23"/>
                <a:gd name="T29" fmla="*/ 3265 h 42"/>
                <a:gd name="T30" fmla="*/ 949 w 23"/>
                <a:gd name="T31" fmla="*/ 3480 h 42"/>
                <a:gd name="T32" fmla="*/ 1077 w 23"/>
                <a:gd name="T33" fmla="*/ 3954 h 42"/>
                <a:gd name="T34" fmla="*/ 1077 w 23"/>
                <a:gd name="T35" fmla="*/ 4310 h 42"/>
                <a:gd name="T36" fmla="*/ 1211 w 23"/>
                <a:gd name="T37" fmla="*/ 4525 h 42"/>
                <a:gd name="T38" fmla="*/ 1344 w 23"/>
                <a:gd name="T39" fmla="*/ 4886 h 42"/>
                <a:gd name="T40" fmla="*/ 2709 w 23"/>
                <a:gd name="T41" fmla="*/ 4647 h 42"/>
                <a:gd name="T42" fmla="*/ 2555 w 23"/>
                <a:gd name="T43" fmla="*/ 4525 h 42"/>
                <a:gd name="T44" fmla="*/ 2422 w 23"/>
                <a:gd name="T45" fmla="*/ 4408 h 42"/>
                <a:gd name="T46" fmla="*/ 2422 w 23"/>
                <a:gd name="T47" fmla="*/ 4310 h 42"/>
                <a:gd name="T48" fmla="*/ 2555 w 23"/>
                <a:gd name="T49" fmla="*/ 4193 h 42"/>
                <a:gd name="T50" fmla="*/ 2422 w 23"/>
                <a:gd name="T51" fmla="*/ 3954 h 42"/>
                <a:gd name="T52" fmla="*/ 2422 w 23"/>
                <a:gd name="T53" fmla="*/ 3143 h 42"/>
                <a:gd name="T54" fmla="*/ 2422 w 23"/>
                <a:gd name="T55" fmla="*/ 2904 h 42"/>
                <a:gd name="T56" fmla="*/ 2555 w 23"/>
                <a:gd name="T57" fmla="*/ 2455 h 42"/>
                <a:gd name="T58" fmla="*/ 2555 w 23"/>
                <a:gd name="T59" fmla="*/ 2216 h 42"/>
                <a:gd name="T60" fmla="*/ 2555 w 23"/>
                <a:gd name="T61" fmla="*/ 1977 h 42"/>
                <a:gd name="T62" fmla="*/ 2555 w 23"/>
                <a:gd name="T63" fmla="*/ 1738 h 42"/>
                <a:gd name="T64" fmla="*/ 2555 w 23"/>
                <a:gd name="T65" fmla="*/ 1620 h 42"/>
                <a:gd name="T66" fmla="*/ 2555 w 23"/>
                <a:gd name="T67" fmla="*/ 1498 h 42"/>
                <a:gd name="T68" fmla="*/ 2976 w 23"/>
                <a:gd name="T69" fmla="*/ 1289 h 42"/>
                <a:gd name="T70" fmla="*/ 3104 w 23"/>
                <a:gd name="T71" fmla="*/ 810 h 42"/>
                <a:gd name="T72" fmla="*/ 2976 w 23"/>
                <a:gd name="T73" fmla="*/ 571 h 42"/>
                <a:gd name="T74" fmla="*/ 2976 w 23"/>
                <a:gd name="T75" fmla="*/ 356 h 42"/>
                <a:gd name="T76" fmla="*/ 2976 w 23"/>
                <a:gd name="T77" fmla="*/ 356 h 42"/>
                <a:gd name="T78" fmla="*/ 2976 w 23"/>
                <a:gd name="T79" fmla="*/ 239 h 42"/>
                <a:gd name="T80" fmla="*/ 2842 w 23"/>
                <a:gd name="T81" fmla="*/ 0 h 42"/>
                <a:gd name="T82" fmla="*/ 0 w 23"/>
                <a:gd name="T83" fmla="*/ 571 h 42"/>
                <a:gd name="T84" fmla="*/ 0 w 23"/>
                <a:gd name="T85" fmla="*/ 571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2962" name="Group 31"/>
            <p:cNvGrpSpPr>
              <a:grpSpLocks/>
            </p:cNvGrpSpPr>
            <p:nvPr/>
          </p:nvGrpSpPr>
          <p:grpSpPr bwMode="auto">
            <a:xfrm>
              <a:off x="728" y="2448"/>
              <a:ext cx="1266" cy="876"/>
              <a:chOff x="728" y="2532"/>
              <a:chExt cx="1266" cy="876"/>
            </a:xfrm>
          </p:grpSpPr>
          <p:sp>
            <p:nvSpPr>
              <p:cNvPr id="32997" name="Freeform 32"/>
              <p:cNvSpPr>
                <a:spLocks/>
              </p:cNvSpPr>
              <p:nvPr/>
            </p:nvSpPr>
            <p:spPr bwMode="auto">
              <a:xfrm>
                <a:off x="1031" y="2532"/>
                <a:ext cx="963" cy="780"/>
              </a:xfrm>
              <a:custGeom>
                <a:avLst/>
                <a:gdLst>
                  <a:gd name="T0" fmla="*/ 1890 w 188"/>
                  <a:gd name="T1" fmla="*/ 3588 h 160"/>
                  <a:gd name="T2" fmla="*/ 3488 w 188"/>
                  <a:gd name="T3" fmla="*/ 4636 h 160"/>
                  <a:gd name="T4" fmla="*/ 2413 w 188"/>
                  <a:gd name="T5" fmla="*/ 5796 h 160"/>
                  <a:gd name="T6" fmla="*/ 2151 w 188"/>
                  <a:gd name="T7" fmla="*/ 4992 h 160"/>
                  <a:gd name="T8" fmla="*/ 681 w 188"/>
                  <a:gd name="T9" fmla="*/ 6372 h 160"/>
                  <a:gd name="T10" fmla="*/ 1470 w 188"/>
                  <a:gd name="T11" fmla="*/ 7415 h 160"/>
                  <a:gd name="T12" fmla="*/ 3621 w 188"/>
                  <a:gd name="T13" fmla="*/ 7059 h 160"/>
                  <a:gd name="T14" fmla="*/ 2966 w 188"/>
                  <a:gd name="T15" fmla="*/ 8580 h 160"/>
                  <a:gd name="T16" fmla="*/ 2413 w 188"/>
                  <a:gd name="T17" fmla="*/ 9150 h 160"/>
                  <a:gd name="T18" fmla="*/ 1337 w 188"/>
                  <a:gd name="T19" fmla="*/ 9506 h 160"/>
                  <a:gd name="T20" fmla="*/ 814 w 188"/>
                  <a:gd name="T21" fmla="*/ 11359 h 160"/>
                  <a:gd name="T22" fmla="*/ 1470 w 188"/>
                  <a:gd name="T23" fmla="*/ 12407 h 160"/>
                  <a:gd name="T24" fmla="*/ 2966 w 188"/>
                  <a:gd name="T25" fmla="*/ 12977 h 160"/>
                  <a:gd name="T26" fmla="*/ 2966 w 188"/>
                  <a:gd name="T27" fmla="*/ 13904 h 160"/>
                  <a:gd name="T28" fmla="*/ 4697 w 188"/>
                  <a:gd name="T29" fmla="*/ 14259 h 160"/>
                  <a:gd name="T30" fmla="*/ 5640 w 188"/>
                  <a:gd name="T31" fmla="*/ 14474 h 160"/>
                  <a:gd name="T32" fmla="*/ 3908 w 188"/>
                  <a:gd name="T33" fmla="*/ 16326 h 160"/>
                  <a:gd name="T34" fmla="*/ 2546 w 188"/>
                  <a:gd name="T35" fmla="*/ 17038 h 160"/>
                  <a:gd name="T36" fmla="*/ 394 w 188"/>
                  <a:gd name="T37" fmla="*/ 17964 h 160"/>
                  <a:gd name="T38" fmla="*/ 394 w 188"/>
                  <a:gd name="T39" fmla="*/ 18535 h 160"/>
                  <a:gd name="T40" fmla="*/ 3908 w 188"/>
                  <a:gd name="T41" fmla="*/ 17253 h 160"/>
                  <a:gd name="T42" fmla="*/ 8344 w 188"/>
                  <a:gd name="T43" fmla="*/ 13904 h 160"/>
                  <a:gd name="T44" fmla="*/ 7924 w 188"/>
                  <a:gd name="T45" fmla="*/ 13548 h 160"/>
                  <a:gd name="T46" fmla="*/ 10337 w 188"/>
                  <a:gd name="T47" fmla="*/ 11003 h 160"/>
                  <a:gd name="T48" fmla="*/ 9681 w 188"/>
                  <a:gd name="T49" fmla="*/ 11690 h 160"/>
                  <a:gd name="T50" fmla="*/ 9814 w 188"/>
                  <a:gd name="T51" fmla="*/ 12621 h 160"/>
                  <a:gd name="T52" fmla="*/ 9681 w 188"/>
                  <a:gd name="T53" fmla="*/ 13216 h 160"/>
                  <a:gd name="T54" fmla="*/ 11571 w 188"/>
                  <a:gd name="T55" fmla="*/ 12285 h 160"/>
                  <a:gd name="T56" fmla="*/ 11571 w 188"/>
                  <a:gd name="T57" fmla="*/ 11359 h 160"/>
                  <a:gd name="T58" fmla="*/ 14378 w 188"/>
                  <a:gd name="T59" fmla="*/ 11929 h 160"/>
                  <a:gd name="T60" fmla="*/ 16269 w 188"/>
                  <a:gd name="T61" fmla="*/ 11690 h 160"/>
                  <a:gd name="T62" fmla="*/ 19496 w 188"/>
                  <a:gd name="T63" fmla="*/ 12621 h 160"/>
                  <a:gd name="T64" fmla="*/ 20571 w 188"/>
                  <a:gd name="T65" fmla="*/ 13787 h 160"/>
                  <a:gd name="T66" fmla="*/ 22303 w 188"/>
                  <a:gd name="T67" fmla="*/ 14830 h 160"/>
                  <a:gd name="T68" fmla="*/ 25269 w 188"/>
                  <a:gd name="T69" fmla="*/ 15069 h 160"/>
                  <a:gd name="T70" fmla="*/ 24874 w 188"/>
                  <a:gd name="T71" fmla="*/ 13548 h 160"/>
                  <a:gd name="T72" fmla="*/ 23665 w 188"/>
                  <a:gd name="T73" fmla="*/ 13333 h 160"/>
                  <a:gd name="T74" fmla="*/ 21908 w 188"/>
                  <a:gd name="T75" fmla="*/ 12285 h 160"/>
                  <a:gd name="T76" fmla="*/ 19757 w 188"/>
                  <a:gd name="T77" fmla="*/ 11003 h 160"/>
                  <a:gd name="T78" fmla="*/ 18942 w 188"/>
                  <a:gd name="T79" fmla="*/ 11929 h 160"/>
                  <a:gd name="T80" fmla="*/ 17344 w 188"/>
                  <a:gd name="T81" fmla="*/ 10764 h 160"/>
                  <a:gd name="T82" fmla="*/ 15715 w 188"/>
                  <a:gd name="T83" fmla="*/ 9267 h 160"/>
                  <a:gd name="T84" fmla="*/ 13697 w 188"/>
                  <a:gd name="T85" fmla="*/ 2423 h 160"/>
                  <a:gd name="T86" fmla="*/ 12094 w 188"/>
                  <a:gd name="T87" fmla="*/ 570 h 160"/>
                  <a:gd name="T88" fmla="*/ 9261 w 188"/>
                  <a:gd name="T89" fmla="*/ 570 h 160"/>
                  <a:gd name="T90" fmla="*/ 7924 w 188"/>
                  <a:gd name="T91" fmla="*/ 570 h 160"/>
                  <a:gd name="T92" fmla="*/ 6060 w 188"/>
                  <a:gd name="T93" fmla="*/ 0 h 160"/>
                  <a:gd name="T94" fmla="*/ 4697 w 188"/>
                  <a:gd name="T95" fmla="*/ 478 h 160"/>
                  <a:gd name="T96" fmla="*/ 3227 w 188"/>
                  <a:gd name="T97" fmla="*/ 1497 h 160"/>
                  <a:gd name="T98" fmla="*/ 2546 w 188"/>
                  <a:gd name="T99" fmla="*/ 2423 h 160"/>
                  <a:gd name="T100" fmla="*/ 1337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98" name="Freeform 33"/>
              <p:cNvSpPr>
                <a:spLocks/>
              </p:cNvSpPr>
              <p:nvPr/>
            </p:nvSpPr>
            <p:spPr bwMode="auto">
              <a:xfrm>
                <a:off x="995" y="33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99" name="Freeform 34"/>
              <p:cNvSpPr>
                <a:spLocks/>
              </p:cNvSpPr>
              <p:nvPr/>
            </p:nvSpPr>
            <p:spPr bwMode="auto">
              <a:xfrm>
                <a:off x="949" y="3310"/>
                <a:ext cx="46" cy="30"/>
              </a:xfrm>
              <a:custGeom>
                <a:avLst/>
                <a:gdLst>
                  <a:gd name="T0" fmla="*/ 940 w 9"/>
                  <a:gd name="T1" fmla="*/ 0 h 6"/>
                  <a:gd name="T2" fmla="*/ 521 w 9"/>
                  <a:gd name="T3" fmla="*/ 0 h 6"/>
                  <a:gd name="T4" fmla="*/ 394 w 9"/>
                  <a:gd name="T5" fmla="*/ 125 h 6"/>
                  <a:gd name="T6" fmla="*/ 394 w 9"/>
                  <a:gd name="T7" fmla="*/ 125 h 6"/>
                  <a:gd name="T8" fmla="*/ 394 w 9"/>
                  <a:gd name="T9" fmla="*/ 250 h 6"/>
                  <a:gd name="T10" fmla="*/ 394 w 9"/>
                  <a:gd name="T11" fmla="*/ 375 h 6"/>
                  <a:gd name="T12" fmla="*/ 261 w 9"/>
                  <a:gd name="T13" fmla="*/ 375 h 6"/>
                  <a:gd name="T14" fmla="*/ 261 w 9"/>
                  <a:gd name="T15" fmla="*/ 375 h 6"/>
                  <a:gd name="T16" fmla="*/ 133 w 9"/>
                  <a:gd name="T17" fmla="*/ 375 h 6"/>
                  <a:gd name="T18" fmla="*/ 133 w 9"/>
                  <a:gd name="T19" fmla="*/ 500 h 6"/>
                  <a:gd name="T20" fmla="*/ 133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33 w 9"/>
                  <a:gd name="T39" fmla="*/ 750 h 6"/>
                  <a:gd name="T40" fmla="*/ 261 w 9"/>
                  <a:gd name="T41" fmla="*/ 750 h 6"/>
                  <a:gd name="T42" fmla="*/ 394 w 9"/>
                  <a:gd name="T43" fmla="*/ 625 h 6"/>
                  <a:gd name="T44" fmla="*/ 808 w 9"/>
                  <a:gd name="T45" fmla="*/ 375 h 6"/>
                  <a:gd name="T46" fmla="*/ 940 w 9"/>
                  <a:gd name="T47" fmla="*/ 250 h 6"/>
                  <a:gd name="T48" fmla="*/ 1073 w 9"/>
                  <a:gd name="T49" fmla="*/ 250 h 6"/>
                  <a:gd name="T50" fmla="*/ 1201 w 9"/>
                  <a:gd name="T51" fmla="*/ 125 h 6"/>
                  <a:gd name="T52" fmla="*/ 1201 w 9"/>
                  <a:gd name="T53" fmla="*/ 125 h 6"/>
                  <a:gd name="T54" fmla="*/ 1201 w 9"/>
                  <a:gd name="T55" fmla="*/ 125 h 6"/>
                  <a:gd name="T56" fmla="*/ 1073 w 9"/>
                  <a:gd name="T57" fmla="*/ 0 h 6"/>
                  <a:gd name="T58" fmla="*/ 1073 w 9"/>
                  <a:gd name="T59" fmla="*/ 0 h 6"/>
                  <a:gd name="T60" fmla="*/ 1073 w 9"/>
                  <a:gd name="T61" fmla="*/ 0 h 6"/>
                  <a:gd name="T62" fmla="*/ 10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000" name="Freeform 35"/>
              <p:cNvSpPr>
                <a:spLocks/>
              </p:cNvSpPr>
              <p:nvPr/>
            </p:nvSpPr>
            <p:spPr bwMode="auto">
              <a:xfrm>
                <a:off x="903" y="3332"/>
                <a:ext cx="46" cy="34"/>
              </a:xfrm>
              <a:custGeom>
                <a:avLst/>
                <a:gdLst>
                  <a:gd name="T0" fmla="*/ 1073 w 9"/>
                  <a:gd name="T1" fmla="*/ 355 h 7"/>
                  <a:gd name="T2" fmla="*/ 1073 w 9"/>
                  <a:gd name="T3" fmla="*/ 117 h 7"/>
                  <a:gd name="T4" fmla="*/ 680 w 9"/>
                  <a:gd name="T5" fmla="*/ 355 h 7"/>
                  <a:gd name="T6" fmla="*/ 521 w 9"/>
                  <a:gd name="T7" fmla="*/ 447 h 7"/>
                  <a:gd name="T8" fmla="*/ 521 w 9"/>
                  <a:gd name="T9" fmla="*/ 447 h 7"/>
                  <a:gd name="T10" fmla="*/ 261 w 9"/>
                  <a:gd name="T11" fmla="*/ 568 h 7"/>
                  <a:gd name="T12" fmla="*/ 133 w 9"/>
                  <a:gd name="T13" fmla="*/ 685 h 7"/>
                  <a:gd name="T14" fmla="*/ 0 w 9"/>
                  <a:gd name="T15" fmla="*/ 685 h 7"/>
                  <a:gd name="T16" fmla="*/ 261 w 9"/>
                  <a:gd name="T17" fmla="*/ 685 h 7"/>
                  <a:gd name="T18" fmla="*/ 394 w 9"/>
                  <a:gd name="T19" fmla="*/ 568 h 7"/>
                  <a:gd name="T20" fmla="*/ 808 w 9"/>
                  <a:gd name="T21" fmla="*/ 447 h 7"/>
                  <a:gd name="T22" fmla="*/ 1073 w 9"/>
                  <a:gd name="T23" fmla="*/ 355 h 7"/>
                  <a:gd name="T24" fmla="*/ 1073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001" name="Freeform 36"/>
              <p:cNvSpPr>
                <a:spLocks/>
              </p:cNvSpPr>
              <p:nvPr/>
            </p:nvSpPr>
            <p:spPr bwMode="auto">
              <a:xfrm>
                <a:off x="903" y="3337"/>
                <a:ext cx="41" cy="29"/>
              </a:xfrm>
              <a:custGeom>
                <a:avLst/>
                <a:gdLst>
                  <a:gd name="T0" fmla="*/ 1076 w 8"/>
                  <a:gd name="T1" fmla="*/ 232 h 6"/>
                  <a:gd name="T2" fmla="*/ 1076 w 8"/>
                  <a:gd name="T3" fmla="*/ 116 h 6"/>
                  <a:gd name="T4" fmla="*/ 1076 w 8"/>
                  <a:gd name="T5" fmla="*/ 116 h 6"/>
                  <a:gd name="T6" fmla="*/ 1076 w 8"/>
                  <a:gd name="T7" fmla="*/ 0 h 6"/>
                  <a:gd name="T8" fmla="*/ 1076 w 8"/>
                  <a:gd name="T9" fmla="*/ 0 h 6"/>
                  <a:gd name="T10" fmla="*/ 1076 w 8"/>
                  <a:gd name="T11" fmla="*/ 0 h 6"/>
                  <a:gd name="T12" fmla="*/ 1076 w 8"/>
                  <a:gd name="T13" fmla="*/ 0 h 6"/>
                  <a:gd name="T14" fmla="*/ 1076 w 8"/>
                  <a:gd name="T15" fmla="*/ 0 h 6"/>
                  <a:gd name="T16" fmla="*/ 1076 w 8"/>
                  <a:gd name="T17" fmla="*/ 0 h 6"/>
                  <a:gd name="T18" fmla="*/ 1076 w 8"/>
                  <a:gd name="T19" fmla="*/ 0 h 6"/>
                  <a:gd name="T20" fmla="*/ 943 w 8"/>
                  <a:gd name="T21" fmla="*/ 0 h 6"/>
                  <a:gd name="T22" fmla="*/ 943 w 8"/>
                  <a:gd name="T23" fmla="*/ 0 h 6"/>
                  <a:gd name="T24" fmla="*/ 815 w 8"/>
                  <a:gd name="T25" fmla="*/ 0 h 6"/>
                  <a:gd name="T26" fmla="*/ 682 w 8"/>
                  <a:gd name="T27" fmla="*/ 116 h 6"/>
                  <a:gd name="T28" fmla="*/ 682 w 8"/>
                  <a:gd name="T29" fmla="*/ 232 h 6"/>
                  <a:gd name="T30" fmla="*/ 682 w 8"/>
                  <a:gd name="T31" fmla="*/ 232 h 6"/>
                  <a:gd name="T32" fmla="*/ 554 w 8"/>
                  <a:gd name="T33" fmla="*/ 232 h 6"/>
                  <a:gd name="T34" fmla="*/ 554 w 8"/>
                  <a:gd name="T35" fmla="*/ 232 h 6"/>
                  <a:gd name="T36" fmla="*/ 554 w 8"/>
                  <a:gd name="T37" fmla="*/ 232 h 6"/>
                  <a:gd name="T38" fmla="*/ 554 w 8"/>
                  <a:gd name="T39" fmla="*/ 348 h 6"/>
                  <a:gd name="T40" fmla="*/ 554 w 8"/>
                  <a:gd name="T41" fmla="*/ 348 h 6"/>
                  <a:gd name="T42" fmla="*/ 554 w 8"/>
                  <a:gd name="T43" fmla="*/ 348 h 6"/>
                  <a:gd name="T44" fmla="*/ 554 w 8"/>
                  <a:gd name="T45" fmla="*/ 348 h 6"/>
                  <a:gd name="T46" fmla="*/ 261 w 8"/>
                  <a:gd name="T47" fmla="*/ 445 h 6"/>
                  <a:gd name="T48" fmla="*/ 261 w 8"/>
                  <a:gd name="T49" fmla="*/ 445 h 6"/>
                  <a:gd name="T50" fmla="*/ 261 w 8"/>
                  <a:gd name="T51" fmla="*/ 445 h 6"/>
                  <a:gd name="T52" fmla="*/ 261 w 8"/>
                  <a:gd name="T53" fmla="*/ 445 h 6"/>
                  <a:gd name="T54" fmla="*/ 133 w 8"/>
                  <a:gd name="T55" fmla="*/ 445 h 6"/>
                  <a:gd name="T56" fmla="*/ 133 w 8"/>
                  <a:gd name="T57" fmla="*/ 561 h 6"/>
                  <a:gd name="T58" fmla="*/ 133 w 8"/>
                  <a:gd name="T59" fmla="*/ 561 h 6"/>
                  <a:gd name="T60" fmla="*/ 0 w 8"/>
                  <a:gd name="T61" fmla="*/ 561 h 6"/>
                  <a:gd name="T62" fmla="*/ 0 w 8"/>
                  <a:gd name="T63" fmla="*/ 561 h 6"/>
                  <a:gd name="T64" fmla="*/ 0 w 8"/>
                  <a:gd name="T65" fmla="*/ 561 h 6"/>
                  <a:gd name="T66" fmla="*/ 133 w 8"/>
                  <a:gd name="T67" fmla="*/ 677 h 6"/>
                  <a:gd name="T68" fmla="*/ 133 w 8"/>
                  <a:gd name="T69" fmla="*/ 677 h 6"/>
                  <a:gd name="T70" fmla="*/ 133 w 8"/>
                  <a:gd name="T71" fmla="*/ 677 h 6"/>
                  <a:gd name="T72" fmla="*/ 133 w 8"/>
                  <a:gd name="T73" fmla="*/ 677 h 6"/>
                  <a:gd name="T74" fmla="*/ 261 w 8"/>
                  <a:gd name="T75" fmla="*/ 561 h 6"/>
                  <a:gd name="T76" fmla="*/ 261 w 8"/>
                  <a:gd name="T77" fmla="*/ 561 h 6"/>
                  <a:gd name="T78" fmla="*/ 395 w 8"/>
                  <a:gd name="T79" fmla="*/ 561 h 6"/>
                  <a:gd name="T80" fmla="*/ 395 w 8"/>
                  <a:gd name="T81" fmla="*/ 445 h 6"/>
                  <a:gd name="T82" fmla="*/ 395 w 8"/>
                  <a:gd name="T83" fmla="*/ 445 h 6"/>
                  <a:gd name="T84" fmla="*/ 682 w 8"/>
                  <a:gd name="T85" fmla="*/ 445 h 6"/>
                  <a:gd name="T86" fmla="*/ 682 w 8"/>
                  <a:gd name="T87" fmla="*/ 348 h 6"/>
                  <a:gd name="T88" fmla="*/ 815 w 8"/>
                  <a:gd name="T89" fmla="*/ 348 h 6"/>
                  <a:gd name="T90" fmla="*/ 943 w 8"/>
                  <a:gd name="T91" fmla="*/ 348 h 6"/>
                  <a:gd name="T92" fmla="*/ 943 w 8"/>
                  <a:gd name="T93" fmla="*/ 232 h 6"/>
                  <a:gd name="T94" fmla="*/ 943 w 8"/>
                  <a:gd name="T95" fmla="*/ 232 h 6"/>
                  <a:gd name="T96" fmla="*/ 1076 w 8"/>
                  <a:gd name="T97" fmla="*/ 232 h 6"/>
                  <a:gd name="T98" fmla="*/ 1076 w 8"/>
                  <a:gd name="T99" fmla="*/ 232 h 6"/>
                  <a:gd name="T100" fmla="*/ 107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002" name="Freeform 37"/>
              <p:cNvSpPr>
                <a:spLocks/>
              </p:cNvSpPr>
              <p:nvPr/>
            </p:nvSpPr>
            <p:spPr bwMode="auto">
              <a:xfrm>
                <a:off x="877" y="3376"/>
                <a:ext cx="4" cy="5"/>
              </a:xfrm>
              <a:custGeom>
                <a:avLst/>
                <a:gdLst>
                  <a:gd name="T0" fmla="*/ 64 w 1"/>
                  <a:gd name="T1" fmla="*/ 0 h 1"/>
                  <a:gd name="T2" fmla="*/ 0 w 1"/>
                  <a:gd name="T3" fmla="*/ 0 h 1"/>
                  <a:gd name="T4" fmla="*/ 0 w 1"/>
                  <a:gd name="T5" fmla="*/ 125 h 1"/>
                  <a:gd name="T6" fmla="*/ 6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003" name="Freeform 38"/>
              <p:cNvSpPr>
                <a:spLocks/>
              </p:cNvSpPr>
              <p:nvPr/>
            </p:nvSpPr>
            <p:spPr bwMode="auto">
              <a:xfrm>
                <a:off x="877" y="3376"/>
                <a:ext cx="4" cy="5"/>
              </a:xfrm>
              <a:custGeom>
                <a:avLst/>
                <a:gdLst>
                  <a:gd name="T0" fmla="*/ 64 w 1"/>
                  <a:gd name="T1" fmla="*/ 0 h 1"/>
                  <a:gd name="T2" fmla="*/ 64 w 1"/>
                  <a:gd name="T3" fmla="*/ 0 h 1"/>
                  <a:gd name="T4" fmla="*/ 64 w 1"/>
                  <a:gd name="T5" fmla="*/ 0 h 1"/>
                  <a:gd name="T6" fmla="*/ 64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64 w 1"/>
                  <a:gd name="T27" fmla="*/ 125 h 1"/>
                  <a:gd name="T28" fmla="*/ 64 w 1"/>
                  <a:gd name="T29" fmla="*/ 0 h 1"/>
                  <a:gd name="T30" fmla="*/ 64 w 1"/>
                  <a:gd name="T31" fmla="*/ 0 h 1"/>
                  <a:gd name="T32" fmla="*/ 64 w 1"/>
                  <a:gd name="T33" fmla="*/ 0 h 1"/>
                  <a:gd name="T34" fmla="*/ 64 w 1"/>
                  <a:gd name="T35" fmla="*/ 0 h 1"/>
                  <a:gd name="T36" fmla="*/ 6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004" name="Freeform 39"/>
              <p:cNvSpPr>
                <a:spLocks/>
              </p:cNvSpPr>
              <p:nvPr/>
            </p:nvSpPr>
            <p:spPr bwMode="auto">
              <a:xfrm>
                <a:off x="836" y="33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005" name="Freeform 40"/>
              <p:cNvSpPr>
                <a:spLocks/>
              </p:cNvSpPr>
              <p:nvPr/>
            </p:nvSpPr>
            <p:spPr bwMode="auto">
              <a:xfrm>
                <a:off x="840" y="3384"/>
                <a:ext cx="15" cy="9"/>
              </a:xfrm>
              <a:custGeom>
                <a:avLst/>
                <a:gdLst>
                  <a:gd name="T0" fmla="*/ 250 w 3"/>
                  <a:gd name="T1" fmla="*/ 0 h 2"/>
                  <a:gd name="T2" fmla="*/ 250 w 3"/>
                  <a:gd name="T3" fmla="*/ 0 h 2"/>
                  <a:gd name="T4" fmla="*/ 250 w 3"/>
                  <a:gd name="T5" fmla="*/ 0 h 2"/>
                  <a:gd name="T6" fmla="*/ 250 w 3"/>
                  <a:gd name="T7" fmla="*/ 0 h 2"/>
                  <a:gd name="T8" fmla="*/ 375 w 3"/>
                  <a:gd name="T9" fmla="*/ 0 h 2"/>
                  <a:gd name="T10" fmla="*/ 375 w 3"/>
                  <a:gd name="T11" fmla="*/ 0 h 2"/>
                  <a:gd name="T12" fmla="*/ 375 w 3"/>
                  <a:gd name="T13" fmla="*/ 0 h 2"/>
                  <a:gd name="T14" fmla="*/ 375 w 3"/>
                  <a:gd name="T15" fmla="*/ 0 h 2"/>
                  <a:gd name="T16" fmla="*/ 375 w 3"/>
                  <a:gd name="T17" fmla="*/ 0 h 2"/>
                  <a:gd name="T18" fmla="*/ 375 w 3"/>
                  <a:gd name="T19" fmla="*/ 0 h 2"/>
                  <a:gd name="T20" fmla="*/ 375 w 3"/>
                  <a:gd name="T21" fmla="*/ 0 h 2"/>
                  <a:gd name="T22" fmla="*/ 250 w 3"/>
                  <a:gd name="T23" fmla="*/ 0 h 2"/>
                  <a:gd name="T24" fmla="*/ 250 w 3"/>
                  <a:gd name="T25" fmla="*/ 99 h 2"/>
                  <a:gd name="T26" fmla="*/ 375 w 3"/>
                  <a:gd name="T27" fmla="*/ 99 h 2"/>
                  <a:gd name="T28" fmla="*/ 375 w 3"/>
                  <a:gd name="T29" fmla="*/ 99 h 2"/>
                  <a:gd name="T30" fmla="*/ 375 w 3"/>
                  <a:gd name="T31" fmla="*/ 99 h 2"/>
                  <a:gd name="T32" fmla="*/ 250 w 3"/>
                  <a:gd name="T33" fmla="*/ 99 h 2"/>
                  <a:gd name="T34" fmla="*/ 250 w 3"/>
                  <a:gd name="T35" fmla="*/ 99 h 2"/>
                  <a:gd name="T36" fmla="*/ 250 w 3"/>
                  <a:gd name="T37" fmla="*/ 99 h 2"/>
                  <a:gd name="T38" fmla="*/ 250 w 3"/>
                  <a:gd name="T39" fmla="*/ 99 h 2"/>
                  <a:gd name="T40" fmla="*/ 250 w 3"/>
                  <a:gd name="T41" fmla="*/ 99 h 2"/>
                  <a:gd name="T42" fmla="*/ 125 w 3"/>
                  <a:gd name="T43" fmla="*/ 180 h 2"/>
                  <a:gd name="T44" fmla="*/ 125 w 3"/>
                  <a:gd name="T45" fmla="*/ 180 h 2"/>
                  <a:gd name="T46" fmla="*/ 125 w 3"/>
                  <a:gd name="T47" fmla="*/ 180 h 2"/>
                  <a:gd name="T48" fmla="*/ 0 w 3"/>
                  <a:gd name="T49" fmla="*/ 180 h 2"/>
                  <a:gd name="T50" fmla="*/ 0 w 3"/>
                  <a:gd name="T51" fmla="*/ 180 h 2"/>
                  <a:gd name="T52" fmla="*/ 0 w 3"/>
                  <a:gd name="T53" fmla="*/ 99 h 2"/>
                  <a:gd name="T54" fmla="*/ 125 w 3"/>
                  <a:gd name="T55" fmla="*/ 99 h 2"/>
                  <a:gd name="T56" fmla="*/ 125 w 3"/>
                  <a:gd name="T57" fmla="*/ 99 h 2"/>
                  <a:gd name="T58" fmla="*/ 125 w 3"/>
                  <a:gd name="T59" fmla="*/ 99 h 2"/>
                  <a:gd name="T60" fmla="*/ 125 w 3"/>
                  <a:gd name="T61" fmla="*/ 0 h 2"/>
                  <a:gd name="T62" fmla="*/ 250 w 3"/>
                  <a:gd name="T63" fmla="*/ 0 h 2"/>
                  <a:gd name="T64" fmla="*/ 250 w 3"/>
                  <a:gd name="T65" fmla="*/ 0 h 2"/>
                  <a:gd name="T66" fmla="*/ 250 w 3"/>
                  <a:gd name="T67" fmla="*/ 0 h 2"/>
                  <a:gd name="T68" fmla="*/ 250 w 3"/>
                  <a:gd name="T69" fmla="*/ 0 h 2"/>
                  <a:gd name="T70" fmla="*/ 250 w 3"/>
                  <a:gd name="T71" fmla="*/ 0 h 2"/>
                  <a:gd name="T72" fmla="*/ 250 w 3"/>
                  <a:gd name="T73" fmla="*/ 0 h 2"/>
                  <a:gd name="T74" fmla="*/ 250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006" name="Freeform 41"/>
              <p:cNvSpPr>
                <a:spLocks/>
              </p:cNvSpPr>
              <p:nvPr/>
            </p:nvSpPr>
            <p:spPr bwMode="auto">
              <a:xfrm>
                <a:off x="796" y="3390"/>
                <a:ext cx="20" cy="10"/>
              </a:xfrm>
              <a:custGeom>
                <a:avLst/>
                <a:gdLst>
                  <a:gd name="T0" fmla="*/ 375 w 4"/>
                  <a:gd name="T1" fmla="*/ 125 h 2"/>
                  <a:gd name="T2" fmla="*/ 375 w 4"/>
                  <a:gd name="T3" fmla="*/ 0 h 2"/>
                  <a:gd name="T4" fmla="*/ 500 w 4"/>
                  <a:gd name="T5" fmla="*/ 0 h 2"/>
                  <a:gd name="T6" fmla="*/ 500 w 4"/>
                  <a:gd name="T7" fmla="*/ 125 h 2"/>
                  <a:gd name="T8" fmla="*/ 125 w 4"/>
                  <a:gd name="T9" fmla="*/ 250 h 2"/>
                  <a:gd name="T10" fmla="*/ 375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007" name="Freeform 42"/>
              <p:cNvSpPr>
                <a:spLocks/>
              </p:cNvSpPr>
              <p:nvPr/>
            </p:nvSpPr>
            <p:spPr bwMode="auto">
              <a:xfrm>
                <a:off x="802" y="33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008" name="Freeform 43"/>
              <p:cNvSpPr>
                <a:spLocks/>
              </p:cNvSpPr>
              <p:nvPr/>
            </p:nvSpPr>
            <p:spPr bwMode="auto">
              <a:xfrm>
                <a:off x="777" y="33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009" name="Freeform 44"/>
              <p:cNvSpPr>
                <a:spLocks/>
              </p:cNvSpPr>
              <p:nvPr/>
            </p:nvSpPr>
            <p:spPr bwMode="auto">
              <a:xfrm>
                <a:off x="777" y="33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010" name="Freeform 45"/>
              <p:cNvSpPr>
                <a:spLocks/>
              </p:cNvSpPr>
              <p:nvPr/>
            </p:nvSpPr>
            <p:spPr bwMode="auto">
              <a:xfrm>
                <a:off x="756" y="3393"/>
                <a:ext cx="16" cy="15"/>
              </a:xfrm>
              <a:custGeom>
                <a:avLst/>
                <a:gdLst>
                  <a:gd name="T0" fmla="*/ 453 w 3"/>
                  <a:gd name="T1" fmla="*/ 375 h 3"/>
                  <a:gd name="T2" fmla="*/ 453 w 3"/>
                  <a:gd name="T3" fmla="*/ 375 h 3"/>
                  <a:gd name="T4" fmla="*/ 453 w 3"/>
                  <a:gd name="T5" fmla="*/ 375 h 3"/>
                  <a:gd name="T6" fmla="*/ 453 w 3"/>
                  <a:gd name="T7" fmla="*/ 375 h 3"/>
                  <a:gd name="T8" fmla="*/ 453 w 3"/>
                  <a:gd name="T9" fmla="*/ 375 h 3"/>
                  <a:gd name="T10" fmla="*/ 453 w 3"/>
                  <a:gd name="T11" fmla="*/ 375 h 3"/>
                  <a:gd name="T12" fmla="*/ 315 w 3"/>
                  <a:gd name="T13" fmla="*/ 250 h 3"/>
                  <a:gd name="T14" fmla="*/ 144 w 3"/>
                  <a:gd name="T15" fmla="*/ 125 h 3"/>
                  <a:gd name="T16" fmla="*/ 144 w 3"/>
                  <a:gd name="T17" fmla="*/ 125 h 3"/>
                  <a:gd name="T18" fmla="*/ 144 w 3"/>
                  <a:gd name="T19" fmla="*/ 125 h 3"/>
                  <a:gd name="T20" fmla="*/ 144 w 3"/>
                  <a:gd name="T21" fmla="*/ 125 h 3"/>
                  <a:gd name="T22" fmla="*/ 144 w 3"/>
                  <a:gd name="T23" fmla="*/ 125 h 3"/>
                  <a:gd name="T24" fmla="*/ 144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44 w 3"/>
                  <a:gd name="T49" fmla="*/ 125 h 3"/>
                  <a:gd name="T50" fmla="*/ 144 w 3"/>
                  <a:gd name="T51" fmla="*/ 250 h 3"/>
                  <a:gd name="T52" fmla="*/ 144 w 3"/>
                  <a:gd name="T53" fmla="*/ 250 h 3"/>
                  <a:gd name="T54" fmla="*/ 315 w 3"/>
                  <a:gd name="T55" fmla="*/ 375 h 3"/>
                  <a:gd name="T56" fmla="*/ 315 w 3"/>
                  <a:gd name="T57" fmla="*/ 375 h 3"/>
                  <a:gd name="T58" fmla="*/ 453 w 3"/>
                  <a:gd name="T59" fmla="*/ 375 h 3"/>
                  <a:gd name="T60" fmla="*/ 453 w 3"/>
                  <a:gd name="T61" fmla="*/ 375 h 3"/>
                  <a:gd name="T62" fmla="*/ 453 w 3"/>
                  <a:gd name="T63" fmla="*/ 375 h 3"/>
                  <a:gd name="T64" fmla="*/ 453 w 3"/>
                  <a:gd name="T65" fmla="*/ 375 h 3"/>
                  <a:gd name="T66" fmla="*/ 453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3011" name="Freeform 46"/>
              <p:cNvSpPr>
                <a:spLocks/>
              </p:cNvSpPr>
              <p:nvPr/>
            </p:nvSpPr>
            <p:spPr bwMode="auto">
              <a:xfrm>
                <a:off x="728" y="3383"/>
                <a:ext cx="20" cy="10"/>
              </a:xfrm>
              <a:custGeom>
                <a:avLst/>
                <a:gdLst>
                  <a:gd name="T0" fmla="*/ 0 w 4"/>
                  <a:gd name="T1" fmla="*/ 125 h 2"/>
                  <a:gd name="T2" fmla="*/ 0 w 4"/>
                  <a:gd name="T3" fmla="*/ 125 h 2"/>
                  <a:gd name="T4" fmla="*/ 125 w 4"/>
                  <a:gd name="T5" fmla="*/ 0 h 2"/>
                  <a:gd name="T6" fmla="*/ 125 w 4"/>
                  <a:gd name="T7" fmla="*/ 0 h 2"/>
                  <a:gd name="T8" fmla="*/ 250 w 4"/>
                  <a:gd name="T9" fmla="*/ 0 h 2"/>
                  <a:gd name="T10" fmla="*/ 375 w 4"/>
                  <a:gd name="T11" fmla="*/ 0 h 2"/>
                  <a:gd name="T12" fmla="*/ 375 w 4"/>
                  <a:gd name="T13" fmla="*/ 0 h 2"/>
                  <a:gd name="T14" fmla="*/ 375 w 4"/>
                  <a:gd name="T15" fmla="*/ 0 h 2"/>
                  <a:gd name="T16" fmla="*/ 375 w 4"/>
                  <a:gd name="T17" fmla="*/ 125 h 2"/>
                  <a:gd name="T18" fmla="*/ 500 w 4"/>
                  <a:gd name="T19" fmla="*/ 125 h 2"/>
                  <a:gd name="T20" fmla="*/ 500 w 4"/>
                  <a:gd name="T21" fmla="*/ 125 h 2"/>
                  <a:gd name="T22" fmla="*/ 500 w 4"/>
                  <a:gd name="T23" fmla="*/ 125 h 2"/>
                  <a:gd name="T24" fmla="*/ 500 w 4"/>
                  <a:gd name="T25" fmla="*/ 125 h 2"/>
                  <a:gd name="T26" fmla="*/ 500 w 4"/>
                  <a:gd name="T27" fmla="*/ 125 h 2"/>
                  <a:gd name="T28" fmla="*/ 500 w 4"/>
                  <a:gd name="T29" fmla="*/ 125 h 2"/>
                  <a:gd name="T30" fmla="*/ 500 w 4"/>
                  <a:gd name="T31" fmla="*/ 125 h 2"/>
                  <a:gd name="T32" fmla="*/ 500 w 4"/>
                  <a:gd name="T33" fmla="*/ 250 h 2"/>
                  <a:gd name="T34" fmla="*/ 500 w 4"/>
                  <a:gd name="T35" fmla="*/ 250 h 2"/>
                  <a:gd name="T36" fmla="*/ 500 w 4"/>
                  <a:gd name="T37" fmla="*/ 250 h 2"/>
                  <a:gd name="T38" fmla="*/ 500 w 4"/>
                  <a:gd name="T39" fmla="*/ 250 h 2"/>
                  <a:gd name="T40" fmla="*/ 375 w 4"/>
                  <a:gd name="T41" fmla="*/ 125 h 2"/>
                  <a:gd name="T42" fmla="*/ 375 w 4"/>
                  <a:gd name="T43" fmla="*/ 125 h 2"/>
                  <a:gd name="T44" fmla="*/ 375 w 4"/>
                  <a:gd name="T45" fmla="*/ 250 h 2"/>
                  <a:gd name="T46" fmla="*/ 375 w 4"/>
                  <a:gd name="T47" fmla="*/ 250 h 2"/>
                  <a:gd name="T48" fmla="*/ 375 w 4"/>
                  <a:gd name="T49" fmla="*/ 250 h 2"/>
                  <a:gd name="T50" fmla="*/ 250 w 4"/>
                  <a:gd name="T51" fmla="*/ 250 h 2"/>
                  <a:gd name="T52" fmla="*/ 250 w 4"/>
                  <a:gd name="T53" fmla="*/ 250 h 2"/>
                  <a:gd name="T54" fmla="*/ 250 w 4"/>
                  <a:gd name="T55" fmla="*/ 250 h 2"/>
                  <a:gd name="T56" fmla="*/ 250 w 4"/>
                  <a:gd name="T57" fmla="*/ 250 h 2"/>
                  <a:gd name="T58" fmla="*/ 250 w 4"/>
                  <a:gd name="T59" fmla="*/ 250 h 2"/>
                  <a:gd name="T60" fmla="*/ 250 w 4"/>
                  <a:gd name="T61" fmla="*/ 250 h 2"/>
                  <a:gd name="T62" fmla="*/ 250 w 4"/>
                  <a:gd name="T63" fmla="*/ 250 h 2"/>
                  <a:gd name="T64" fmla="*/ 125 w 4"/>
                  <a:gd name="T65" fmla="*/ 250 h 2"/>
                  <a:gd name="T66" fmla="*/ 125 w 4"/>
                  <a:gd name="T67" fmla="*/ 250 h 2"/>
                  <a:gd name="T68" fmla="*/ 125 w 4"/>
                  <a:gd name="T69" fmla="*/ 125 h 2"/>
                  <a:gd name="T70" fmla="*/ 125 w 4"/>
                  <a:gd name="T71" fmla="*/ 125 h 2"/>
                  <a:gd name="T72" fmla="*/ 125 w 4"/>
                  <a:gd name="T73" fmla="*/ 125 h 2"/>
                  <a:gd name="T74" fmla="*/ 125 w 4"/>
                  <a:gd name="T75" fmla="*/ 125 h 2"/>
                  <a:gd name="T76" fmla="*/ 125 w 4"/>
                  <a:gd name="T77" fmla="*/ 125 h 2"/>
                  <a:gd name="T78" fmla="*/ 125 w 4"/>
                  <a:gd name="T79" fmla="*/ 125 h 2"/>
                  <a:gd name="T80" fmla="*/ 125 w 4"/>
                  <a:gd name="T81" fmla="*/ 125 h 2"/>
                  <a:gd name="T82" fmla="*/ 125 w 4"/>
                  <a:gd name="T83" fmla="*/ 125 h 2"/>
                  <a:gd name="T84" fmla="*/ 125 w 4"/>
                  <a:gd name="T85" fmla="*/ 125 h 2"/>
                  <a:gd name="T86" fmla="*/ 125 w 4"/>
                  <a:gd name="T87" fmla="*/ 125 h 2"/>
                  <a:gd name="T88" fmla="*/ 125 w 4"/>
                  <a:gd name="T89" fmla="*/ 125 h 2"/>
                  <a:gd name="T90" fmla="*/ 125 w 4"/>
                  <a:gd name="T91" fmla="*/ 125 h 2"/>
                  <a:gd name="T92" fmla="*/ 125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32963" name="Freeform 47"/>
            <p:cNvSpPr>
              <a:spLocks/>
            </p:cNvSpPr>
            <p:nvPr/>
          </p:nvSpPr>
          <p:spPr bwMode="auto">
            <a:xfrm>
              <a:off x="2095" y="1760"/>
              <a:ext cx="391" cy="458"/>
            </a:xfrm>
            <a:custGeom>
              <a:avLst/>
              <a:gdLst>
                <a:gd name="T0" fmla="*/ 8998 w 76"/>
                <a:gd name="T1" fmla="*/ 10875 h 94"/>
                <a:gd name="T2" fmla="*/ 10351 w 76"/>
                <a:gd name="T3" fmla="*/ 3133 h 94"/>
                <a:gd name="T4" fmla="*/ 6935 w 76"/>
                <a:gd name="T5" fmla="*/ 2660 h 94"/>
                <a:gd name="T6" fmla="*/ 7228 w 76"/>
                <a:gd name="T7" fmla="*/ 687 h 94"/>
                <a:gd name="T8" fmla="*/ 2171 w 76"/>
                <a:gd name="T9" fmla="*/ 0 h 94"/>
                <a:gd name="T10" fmla="*/ 0 w 76"/>
                <a:gd name="T11" fmla="*/ 9711 h 94"/>
                <a:gd name="T12" fmla="*/ 0 w 76"/>
                <a:gd name="T13" fmla="*/ 9711 h 94"/>
                <a:gd name="T14" fmla="*/ 8998 w 76"/>
                <a:gd name="T15" fmla="*/ 10875 h 94"/>
                <a:gd name="T16" fmla="*/ 8998 w 76"/>
                <a:gd name="T17" fmla="*/ 108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64" name="Freeform 48"/>
            <p:cNvSpPr>
              <a:spLocks/>
            </p:cNvSpPr>
            <p:nvPr/>
          </p:nvSpPr>
          <p:spPr bwMode="auto">
            <a:xfrm>
              <a:off x="1537" y="1282"/>
              <a:ext cx="554" cy="439"/>
            </a:xfrm>
            <a:custGeom>
              <a:avLst/>
              <a:gdLst>
                <a:gd name="T0" fmla="*/ 0 w 108"/>
                <a:gd name="T1" fmla="*/ 7780 h 90"/>
                <a:gd name="T2" fmla="*/ 0 w 108"/>
                <a:gd name="T3" fmla="*/ 7185 h 90"/>
                <a:gd name="T4" fmla="*/ 133 w 108"/>
                <a:gd name="T5" fmla="*/ 6614 h 90"/>
                <a:gd name="T6" fmla="*/ 262 w 108"/>
                <a:gd name="T7" fmla="*/ 5927 h 90"/>
                <a:gd name="T8" fmla="*/ 395 w 108"/>
                <a:gd name="T9" fmla="*/ 5687 h 90"/>
                <a:gd name="T10" fmla="*/ 682 w 108"/>
                <a:gd name="T11" fmla="*/ 5448 h 90"/>
                <a:gd name="T12" fmla="*/ 682 w 108"/>
                <a:gd name="T13" fmla="*/ 5234 h 90"/>
                <a:gd name="T14" fmla="*/ 1344 w 108"/>
                <a:gd name="T15" fmla="*/ 4283 h 90"/>
                <a:gd name="T16" fmla="*/ 2160 w 108"/>
                <a:gd name="T17" fmla="*/ 2663 h 90"/>
                <a:gd name="T18" fmla="*/ 2708 w 108"/>
                <a:gd name="T19" fmla="*/ 1497 h 90"/>
                <a:gd name="T20" fmla="*/ 3237 w 108"/>
                <a:gd name="T21" fmla="*/ 356 h 90"/>
                <a:gd name="T22" fmla="*/ 3237 w 108"/>
                <a:gd name="T23" fmla="*/ 0 h 90"/>
                <a:gd name="T24" fmla="*/ 3657 w 108"/>
                <a:gd name="T25" fmla="*/ 0 h 90"/>
                <a:gd name="T26" fmla="*/ 4052 w 108"/>
                <a:gd name="T27" fmla="*/ 117 h 90"/>
                <a:gd name="T28" fmla="*/ 4186 w 108"/>
                <a:gd name="T29" fmla="*/ 239 h 90"/>
                <a:gd name="T30" fmla="*/ 4735 w 108"/>
                <a:gd name="T31" fmla="*/ 571 h 90"/>
                <a:gd name="T32" fmla="*/ 4735 w 108"/>
                <a:gd name="T33" fmla="*/ 927 h 90"/>
                <a:gd name="T34" fmla="*/ 4868 w 108"/>
                <a:gd name="T35" fmla="*/ 1619 h 90"/>
                <a:gd name="T36" fmla="*/ 5817 w 108"/>
                <a:gd name="T37" fmla="*/ 1854 h 90"/>
                <a:gd name="T38" fmla="*/ 6474 w 108"/>
                <a:gd name="T39" fmla="*/ 1854 h 90"/>
                <a:gd name="T40" fmla="*/ 7289 w 108"/>
                <a:gd name="T41" fmla="*/ 2093 h 90"/>
                <a:gd name="T42" fmla="*/ 8238 w 108"/>
                <a:gd name="T43" fmla="*/ 2093 h 90"/>
                <a:gd name="T44" fmla="*/ 8761 w 108"/>
                <a:gd name="T45" fmla="*/ 2215 h 90"/>
                <a:gd name="T46" fmla="*/ 9182 w 108"/>
                <a:gd name="T47" fmla="*/ 2093 h 90"/>
                <a:gd name="T48" fmla="*/ 9577 w 108"/>
                <a:gd name="T49" fmla="*/ 2215 h 90"/>
                <a:gd name="T50" fmla="*/ 9998 w 108"/>
                <a:gd name="T51" fmla="*/ 2093 h 90"/>
                <a:gd name="T52" fmla="*/ 10264 w 108"/>
                <a:gd name="T53" fmla="*/ 2215 h 90"/>
                <a:gd name="T54" fmla="*/ 10659 w 108"/>
                <a:gd name="T55" fmla="*/ 2215 h 90"/>
                <a:gd name="T56" fmla="*/ 14024 w 108"/>
                <a:gd name="T57" fmla="*/ 2785 h 90"/>
                <a:gd name="T58" fmla="*/ 14183 w 108"/>
                <a:gd name="T59" fmla="*/ 3141 h 90"/>
                <a:gd name="T60" fmla="*/ 14578 w 108"/>
                <a:gd name="T61" fmla="*/ 3258 h 90"/>
                <a:gd name="T62" fmla="*/ 13763 w 108"/>
                <a:gd name="T63" fmla="*/ 4639 h 90"/>
                <a:gd name="T64" fmla="*/ 13629 w 108"/>
                <a:gd name="T65" fmla="*/ 4878 h 90"/>
                <a:gd name="T66" fmla="*/ 13234 w 108"/>
                <a:gd name="T67" fmla="*/ 5117 h 90"/>
                <a:gd name="T68" fmla="*/ 12680 w 108"/>
                <a:gd name="T69" fmla="*/ 5927 h 90"/>
                <a:gd name="T70" fmla="*/ 13106 w 108"/>
                <a:gd name="T71" fmla="*/ 6161 h 90"/>
                <a:gd name="T72" fmla="*/ 13106 w 108"/>
                <a:gd name="T73" fmla="*/ 6375 h 90"/>
                <a:gd name="T74" fmla="*/ 12947 w 108"/>
                <a:gd name="T75" fmla="*/ 6497 h 90"/>
                <a:gd name="T76" fmla="*/ 12814 w 108"/>
                <a:gd name="T77" fmla="*/ 6970 h 90"/>
                <a:gd name="T78" fmla="*/ 7028 w 108"/>
                <a:gd name="T79" fmla="*/ 9399 h 90"/>
                <a:gd name="T80" fmla="*/ 133 w 108"/>
                <a:gd name="T81" fmla="*/ 789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65" name="Freeform 49"/>
            <p:cNvSpPr>
              <a:spLocks/>
            </p:cNvSpPr>
            <p:nvPr/>
          </p:nvSpPr>
          <p:spPr bwMode="auto">
            <a:xfrm>
              <a:off x="1988" y="1155"/>
              <a:ext cx="415" cy="634"/>
            </a:xfrm>
            <a:custGeom>
              <a:avLst/>
              <a:gdLst>
                <a:gd name="T0" fmla="*/ 943 w 81"/>
                <a:gd name="T1" fmla="*/ 9964 h 130"/>
                <a:gd name="T2" fmla="*/ 1076 w 81"/>
                <a:gd name="T3" fmla="*/ 9515 h 130"/>
                <a:gd name="T4" fmla="*/ 1209 w 81"/>
                <a:gd name="T5" fmla="*/ 9393 h 130"/>
                <a:gd name="T6" fmla="*/ 1209 w 81"/>
                <a:gd name="T7" fmla="*/ 9159 h 130"/>
                <a:gd name="T8" fmla="*/ 815 w 81"/>
                <a:gd name="T9" fmla="*/ 8944 h 130"/>
                <a:gd name="T10" fmla="*/ 1337 w 81"/>
                <a:gd name="T11" fmla="*/ 8110 h 130"/>
                <a:gd name="T12" fmla="*/ 1757 w 81"/>
                <a:gd name="T13" fmla="*/ 7896 h 130"/>
                <a:gd name="T14" fmla="*/ 1891 w 81"/>
                <a:gd name="T15" fmla="*/ 7657 h 130"/>
                <a:gd name="T16" fmla="*/ 2680 w 81"/>
                <a:gd name="T17" fmla="*/ 6257 h 130"/>
                <a:gd name="T18" fmla="*/ 2285 w 81"/>
                <a:gd name="T19" fmla="*/ 6135 h 130"/>
                <a:gd name="T20" fmla="*/ 2152 w 81"/>
                <a:gd name="T21" fmla="*/ 5804 h 130"/>
                <a:gd name="T22" fmla="*/ 2152 w 81"/>
                <a:gd name="T23" fmla="*/ 5448 h 130"/>
                <a:gd name="T24" fmla="*/ 2152 w 81"/>
                <a:gd name="T25" fmla="*/ 5209 h 130"/>
                <a:gd name="T26" fmla="*/ 2152 w 81"/>
                <a:gd name="T27" fmla="*/ 4994 h 130"/>
                <a:gd name="T28" fmla="*/ 3489 w 81"/>
                <a:gd name="T29" fmla="*/ 0 h 130"/>
                <a:gd name="T30" fmla="*/ 4565 w 81"/>
                <a:gd name="T31" fmla="*/ 2214 h 130"/>
                <a:gd name="T32" fmla="*/ 4831 w 81"/>
                <a:gd name="T33" fmla="*/ 3019 h 130"/>
                <a:gd name="T34" fmla="*/ 4698 w 81"/>
                <a:gd name="T35" fmla="*/ 3355 h 130"/>
                <a:gd name="T36" fmla="*/ 4985 w 81"/>
                <a:gd name="T37" fmla="*/ 3589 h 130"/>
                <a:gd name="T38" fmla="*/ 5646 w 81"/>
                <a:gd name="T39" fmla="*/ 4521 h 130"/>
                <a:gd name="T40" fmla="*/ 5774 w 81"/>
                <a:gd name="T41" fmla="*/ 4994 h 130"/>
                <a:gd name="T42" fmla="*/ 6066 w 81"/>
                <a:gd name="T43" fmla="*/ 5209 h 130"/>
                <a:gd name="T44" fmla="*/ 6589 w 81"/>
                <a:gd name="T45" fmla="*/ 5326 h 130"/>
                <a:gd name="T46" fmla="*/ 6194 w 81"/>
                <a:gd name="T47" fmla="*/ 6043 h 130"/>
                <a:gd name="T48" fmla="*/ 6066 w 81"/>
                <a:gd name="T49" fmla="*/ 6491 h 130"/>
                <a:gd name="T50" fmla="*/ 6066 w 81"/>
                <a:gd name="T51" fmla="*/ 6613 h 130"/>
                <a:gd name="T52" fmla="*/ 5774 w 81"/>
                <a:gd name="T53" fmla="*/ 6969 h 130"/>
                <a:gd name="T54" fmla="*/ 5774 w 81"/>
                <a:gd name="T55" fmla="*/ 7184 h 130"/>
                <a:gd name="T56" fmla="*/ 6194 w 81"/>
                <a:gd name="T57" fmla="*/ 7540 h 130"/>
                <a:gd name="T58" fmla="*/ 6722 w 81"/>
                <a:gd name="T59" fmla="*/ 7062 h 130"/>
                <a:gd name="T60" fmla="*/ 6850 w 81"/>
                <a:gd name="T61" fmla="*/ 7301 h 130"/>
                <a:gd name="T62" fmla="*/ 6983 w 81"/>
                <a:gd name="T63" fmla="*/ 7423 h 130"/>
                <a:gd name="T64" fmla="*/ 6983 w 81"/>
                <a:gd name="T65" fmla="*/ 8018 h 130"/>
                <a:gd name="T66" fmla="*/ 7270 w 81"/>
                <a:gd name="T67" fmla="*/ 8588 h 130"/>
                <a:gd name="T68" fmla="*/ 7142 w 81"/>
                <a:gd name="T69" fmla="*/ 8822 h 130"/>
                <a:gd name="T70" fmla="*/ 7531 w 81"/>
                <a:gd name="T71" fmla="*/ 9037 h 130"/>
                <a:gd name="T72" fmla="*/ 7665 w 81"/>
                <a:gd name="T73" fmla="*/ 9393 h 130"/>
                <a:gd name="T74" fmla="*/ 7665 w 81"/>
                <a:gd name="T75" fmla="*/ 9754 h 130"/>
                <a:gd name="T76" fmla="*/ 7926 w 81"/>
                <a:gd name="T77" fmla="*/ 10085 h 130"/>
                <a:gd name="T78" fmla="*/ 8218 w 81"/>
                <a:gd name="T79" fmla="*/ 9754 h 130"/>
                <a:gd name="T80" fmla="*/ 8741 w 81"/>
                <a:gd name="T81" fmla="*/ 9964 h 130"/>
                <a:gd name="T82" fmla="*/ 9002 w 81"/>
                <a:gd name="T83" fmla="*/ 9754 h 130"/>
                <a:gd name="T84" fmla="*/ 9555 w 81"/>
                <a:gd name="T85" fmla="*/ 9871 h 130"/>
                <a:gd name="T86" fmla="*/ 9817 w 81"/>
                <a:gd name="T87" fmla="*/ 9964 h 130"/>
                <a:gd name="T88" fmla="*/ 10211 w 81"/>
                <a:gd name="T89" fmla="*/ 9754 h 130"/>
                <a:gd name="T90" fmla="*/ 10631 w 81"/>
                <a:gd name="T91" fmla="*/ 9871 h 130"/>
                <a:gd name="T92" fmla="*/ 10892 w 81"/>
                <a:gd name="T93" fmla="*/ 10203 h 130"/>
                <a:gd name="T94" fmla="*/ 9950 w 81"/>
                <a:gd name="T95" fmla="*/ 15079 h 130"/>
                <a:gd name="T96" fmla="*/ 0 w 81"/>
                <a:gd name="T97" fmla="*/ 134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66" name="Freeform 50"/>
            <p:cNvSpPr>
              <a:spLocks/>
            </p:cNvSpPr>
            <p:nvPr/>
          </p:nvSpPr>
          <p:spPr bwMode="auto">
            <a:xfrm>
              <a:off x="2162" y="1170"/>
              <a:ext cx="707" cy="424"/>
            </a:xfrm>
            <a:custGeom>
              <a:avLst/>
              <a:gdLst>
                <a:gd name="T0" fmla="*/ 6455 w 138"/>
                <a:gd name="T1" fmla="*/ 8909 h 87"/>
                <a:gd name="T2" fmla="*/ 6061 w 138"/>
                <a:gd name="T3" fmla="*/ 9713 h 87"/>
                <a:gd name="T4" fmla="*/ 5774 w 138"/>
                <a:gd name="T5" fmla="*/ 9265 h 87"/>
                <a:gd name="T6" fmla="*/ 5641 w 138"/>
                <a:gd name="T7" fmla="*/ 9620 h 87"/>
                <a:gd name="T8" fmla="*/ 5118 w 138"/>
                <a:gd name="T9" fmla="*/ 9620 h 87"/>
                <a:gd name="T10" fmla="*/ 4437 w 138"/>
                <a:gd name="T11" fmla="*/ 9499 h 87"/>
                <a:gd name="T12" fmla="*/ 4303 w 138"/>
                <a:gd name="T13" fmla="*/ 9499 h 87"/>
                <a:gd name="T14" fmla="*/ 3909 w 138"/>
                <a:gd name="T15" fmla="*/ 9499 h 87"/>
                <a:gd name="T16" fmla="*/ 3489 w 138"/>
                <a:gd name="T17" fmla="*/ 9499 h 87"/>
                <a:gd name="T18" fmla="*/ 3228 w 138"/>
                <a:gd name="T19" fmla="*/ 9620 h 87"/>
                <a:gd name="T20" fmla="*/ 3100 w 138"/>
                <a:gd name="T21" fmla="*/ 9265 h 87"/>
                <a:gd name="T22" fmla="*/ 3100 w 138"/>
                <a:gd name="T23" fmla="*/ 8909 h 87"/>
                <a:gd name="T24" fmla="*/ 2679 w 138"/>
                <a:gd name="T25" fmla="*/ 8694 h 87"/>
                <a:gd name="T26" fmla="*/ 2679 w 138"/>
                <a:gd name="T27" fmla="*/ 8339 h 87"/>
                <a:gd name="T28" fmla="*/ 2413 w 138"/>
                <a:gd name="T29" fmla="*/ 7983 h 87"/>
                <a:gd name="T30" fmla="*/ 2413 w 138"/>
                <a:gd name="T31" fmla="*/ 7291 h 87"/>
                <a:gd name="T32" fmla="*/ 2285 w 138"/>
                <a:gd name="T33" fmla="*/ 6935 h 87"/>
                <a:gd name="T34" fmla="*/ 2152 w 138"/>
                <a:gd name="T35" fmla="*/ 6842 h 87"/>
                <a:gd name="T36" fmla="*/ 2019 w 138"/>
                <a:gd name="T37" fmla="*/ 6842 h 87"/>
                <a:gd name="T38" fmla="*/ 1470 w 138"/>
                <a:gd name="T39" fmla="*/ 7174 h 87"/>
                <a:gd name="T40" fmla="*/ 1209 w 138"/>
                <a:gd name="T41" fmla="*/ 6721 h 87"/>
                <a:gd name="T42" fmla="*/ 1209 w 138"/>
                <a:gd name="T43" fmla="*/ 6482 h 87"/>
                <a:gd name="T44" fmla="*/ 1470 w 138"/>
                <a:gd name="T45" fmla="*/ 6126 h 87"/>
                <a:gd name="T46" fmla="*/ 1470 w 138"/>
                <a:gd name="T47" fmla="*/ 5795 h 87"/>
                <a:gd name="T48" fmla="*/ 1604 w 138"/>
                <a:gd name="T49" fmla="*/ 5556 h 87"/>
                <a:gd name="T50" fmla="*/ 1890 w 138"/>
                <a:gd name="T51" fmla="*/ 4869 h 87"/>
                <a:gd name="T52" fmla="*/ 1470 w 138"/>
                <a:gd name="T53" fmla="*/ 4630 h 87"/>
                <a:gd name="T54" fmla="*/ 1076 w 138"/>
                <a:gd name="T55" fmla="*/ 4396 h 87"/>
                <a:gd name="T56" fmla="*/ 815 w 138"/>
                <a:gd name="T57" fmla="*/ 3587 h 87"/>
                <a:gd name="T58" fmla="*/ 261 w 138"/>
                <a:gd name="T59" fmla="*/ 3134 h 87"/>
                <a:gd name="T60" fmla="*/ 261 w 138"/>
                <a:gd name="T61" fmla="*/ 2900 h 87"/>
                <a:gd name="T62" fmla="*/ 261 w 138"/>
                <a:gd name="T63" fmla="*/ 2305 h 87"/>
                <a:gd name="T64" fmla="*/ 394 w 138"/>
                <a:gd name="T65" fmla="*/ 0 h 87"/>
                <a:gd name="T66" fmla="*/ 6588 w 138"/>
                <a:gd name="T67" fmla="*/ 926 h 87"/>
                <a:gd name="T68" fmla="*/ 18556 w 138"/>
                <a:gd name="T69" fmla="*/ 2208 h 87"/>
                <a:gd name="T70" fmla="*/ 17742 w 138"/>
                <a:gd name="T71" fmla="*/ 10069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67" name="Freeform 51"/>
            <p:cNvSpPr>
              <a:spLocks/>
            </p:cNvSpPr>
            <p:nvPr/>
          </p:nvSpPr>
          <p:spPr bwMode="auto">
            <a:xfrm>
              <a:off x="1737" y="1677"/>
              <a:ext cx="440" cy="649"/>
            </a:xfrm>
            <a:custGeom>
              <a:avLst/>
              <a:gdLst>
                <a:gd name="T0" fmla="*/ 1755 w 86"/>
                <a:gd name="T1" fmla="*/ 0 h 133"/>
                <a:gd name="T2" fmla="*/ 0 w 86"/>
                <a:gd name="T3" fmla="*/ 5929 h 133"/>
                <a:gd name="T4" fmla="*/ 7511 w 86"/>
                <a:gd name="T5" fmla="*/ 15454 h 133"/>
                <a:gd name="T6" fmla="*/ 7511 w 86"/>
                <a:gd name="T7" fmla="*/ 15337 h 133"/>
                <a:gd name="T8" fmla="*/ 7511 w 86"/>
                <a:gd name="T9" fmla="*/ 15215 h 133"/>
                <a:gd name="T10" fmla="*/ 7644 w 86"/>
                <a:gd name="T11" fmla="*/ 14761 h 133"/>
                <a:gd name="T12" fmla="*/ 7644 w 86"/>
                <a:gd name="T13" fmla="*/ 14644 h 133"/>
                <a:gd name="T14" fmla="*/ 7644 w 86"/>
                <a:gd name="T15" fmla="*/ 13717 h 133"/>
                <a:gd name="T16" fmla="*/ 7644 w 86"/>
                <a:gd name="T17" fmla="*/ 13361 h 133"/>
                <a:gd name="T18" fmla="*/ 7644 w 86"/>
                <a:gd name="T19" fmla="*/ 13239 h 133"/>
                <a:gd name="T20" fmla="*/ 8038 w 86"/>
                <a:gd name="T21" fmla="*/ 13239 h 133"/>
                <a:gd name="T22" fmla="*/ 8299 w 86"/>
                <a:gd name="T23" fmla="*/ 13239 h 133"/>
                <a:gd name="T24" fmla="*/ 8427 w 86"/>
                <a:gd name="T25" fmla="*/ 13361 h 133"/>
                <a:gd name="T26" fmla="*/ 8427 w 86"/>
                <a:gd name="T27" fmla="*/ 13478 h 133"/>
                <a:gd name="T28" fmla="*/ 8560 w 86"/>
                <a:gd name="T29" fmla="*/ 13595 h 133"/>
                <a:gd name="T30" fmla="*/ 8846 w 86"/>
                <a:gd name="T31" fmla="*/ 13595 h 133"/>
                <a:gd name="T32" fmla="*/ 9107 w 86"/>
                <a:gd name="T33" fmla="*/ 12785 h 133"/>
                <a:gd name="T34" fmla="*/ 9373 w 86"/>
                <a:gd name="T35" fmla="*/ 11741 h 133"/>
                <a:gd name="T36" fmla="*/ 11517 w 86"/>
                <a:gd name="T37" fmla="*/ 1976 h 133"/>
                <a:gd name="T38" fmla="*/ 6569 w 86"/>
                <a:gd name="T39" fmla="*/ 1049 h 133"/>
                <a:gd name="T40" fmla="*/ 1755 w 86"/>
                <a:gd name="T41" fmla="*/ 0 h 133"/>
                <a:gd name="T42" fmla="*/ 1755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68" name="Freeform 52"/>
            <p:cNvSpPr>
              <a:spLocks/>
            </p:cNvSpPr>
            <p:nvPr/>
          </p:nvSpPr>
          <p:spPr bwMode="auto">
            <a:xfrm>
              <a:off x="1967" y="2170"/>
              <a:ext cx="467" cy="517"/>
            </a:xfrm>
            <a:custGeom>
              <a:avLst/>
              <a:gdLst>
                <a:gd name="T0" fmla="*/ 10536 w 91"/>
                <a:gd name="T1" fmla="*/ 12301 h 106"/>
                <a:gd name="T2" fmla="*/ 12301 w 91"/>
                <a:gd name="T3" fmla="*/ 1166 h 106"/>
                <a:gd name="T4" fmla="*/ 3372 w 91"/>
                <a:gd name="T5" fmla="*/ 0 h 106"/>
                <a:gd name="T6" fmla="*/ 3372 w 91"/>
                <a:gd name="T7" fmla="*/ 0 h 106"/>
                <a:gd name="T8" fmla="*/ 3110 w 91"/>
                <a:gd name="T9" fmla="*/ 1049 h 106"/>
                <a:gd name="T10" fmla="*/ 2843 w 91"/>
                <a:gd name="T11" fmla="*/ 1853 h 106"/>
                <a:gd name="T12" fmla="*/ 2581 w 91"/>
                <a:gd name="T13" fmla="*/ 1853 h 106"/>
                <a:gd name="T14" fmla="*/ 2422 w 91"/>
                <a:gd name="T15" fmla="*/ 1736 h 106"/>
                <a:gd name="T16" fmla="*/ 2422 w 91"/>
                <a:gd name="T17" fmla="*/ 1619 h 106"/>
                <a:gd name="T18" fmla="*/ 2289 w 91"/>
                <a:gd name="T19" fmla="*/ 1497 h 106"/>
                <a:gd name="T20" fmla="*/ 2027 w 91"/>
                <a:gd name="T21" fmla="*/ 1497 h 106"/>
                <a:gd name="T22" fmla="*/ 1632 w 91"/>
                <a:gd name="T23" fmla="*/ 1497 h 106"/>
                <a:gd name="T24" fmla="*/ 1632 w 91"/>
                <a:gd name="T25" fmla="*/ 1619 h 106"/>
                <a:gd name="T26" fmla="*/ 1632 w 91"/>
                <a:gd name="T27" fmla="*/ 1975 h 106"/>
                <a:gd name="T28" fmla="*/ 1632 w 91"/>
                <a:gd name="T29" fmla="*/ 2902 h 106"/>
                <a:gd name="T30" fmla="*/ 1632 w 91"/>
                <a:gd name="T31" fmla="*/ 3019 h 106"/>
                <a:gd name="T32" fmla="*/ 1473 w 91"/>
                <a:gd name="T33" fmla="*/ 3473 h 106"/>
                <a:gd name="T34" fmla="*/ 1473 w 91"/>
                <a:gd name="T35" fmla="*/ 3590 h 106"/>
                <a:gd name="T36" fmla="*/ 1473 w 91"/>
                <a:gd name="T37" fmla="*/ 3712 h 106"/>
                <a:gd name="T38" fmla="*/ 1473 w 91"/>
                <a:gd name="T39" fmla="*/ 3951 h 106"/>
                <a:gd name="T40" fmla="*/ 1473 w 91"/>
                <a:gd name="T41" fmla="*/ 4068 h 106"/>
                <a:gd name="T42" fmla="*/ 1473 w 91"/>
                <a:gd name="T43" fmla="*/ 4185 h 106"/>
                <a:gd name="T44" fmla="*/ 1632 w 91"/>
                <a:gd name="T45" fmla="*/ 4399 h 106"/>
                <a:gd name="T46" fmla="*/ 1632 w 91"/>
                <a:gd name="T47" fmla="*/ 4521 h 106"/>
                <a:gd name="T48" fmla="*/ 1632 w 91"/>
                <a:gd name="T49" fmla="*/ 4755 h 106"/>
                <a:gd name="T50" fmla="*/ 1765 w 91"/>
                <a:gd name="T51" fmla="*/ 4994 h 106"/>
                <a:gd name="T52" fmla="*/ 1765 w 91"/>
                <a:gd name="T53" fmla="*/ 4994 h 106"/>
                <a:gd name="T54" fmla="*/ 1894 w 91"/>
                <a:gd name="T55" fmla="*/ 5116 h 106"/>
                <a:gd name="T56" fmla="*/ 2027 w 91"/>
                <a:gd name="T57" fmla="*/ 5331 h 106"/>
                <a:gd name="T58" fmla="*/ 1894 w 91"/>
                <a:gd name="T59" fmla="*/ 5331 h 106"/>
                <a:gd name="T60" fmla="*/ 1894 w 91"/>
                <a:gd name="T61" fmla="*/ 5331 h 106"/>
                <a:gd name="T62" fmla="*/ 1632 w 91"/>
                <a:gd name="T63" fmla="*/ 5448 h 106"/>
                <a:gd name="T64" fmla="*/ 1345 w 91"/>
                <a:gd name="T65" fmla="*/ 5565 h 106"/>
                <a:gd name="T66" fmla="*/ 1211 w 91"/>
                <a:gd name="T67" fmla="*/ 5804 h 106"/>
                <a:gd name="T68" fmla="*/ 949 w 91"/>
                <a:gd name="T69" fmla="*/ 6375 h 106"/>
                <a:gd name="T70" fmla="*/ 683 w 91"/>
                <a:gd name="T71" fmla="*/ 6731 h 106"/>
                <a:gd name="T72" fmla="*/ 395 w 91"/>
                <a:gd name="T73" fmla="*/ 6731 h 106"/>
                <a:gd name="T74" fmla="*/ 395 w 91"/>
                <a:gd name="T75" fmla="*/ 6853 h 106"/>
                <a:gd name="T76" fmla="*/ 554 w 91"/>
                <a:gd name="T77" fmla="*/ 6970 h 106"/>
                <a:gd name="T78" fmla="*/ 395 w 91"/>
                <a:gd name="T79" fmla="*/ 7087 h 106"/>
                <a:gd name="T80" fmla="*/ 395 w 91"/>
                <a:gd name="T81" fmla="*/ 7301 h 106"/>
                <a:gd name="T82" fmla="*/ 395 w 91"/>
                <a:gd name="T83" fmla="*/ 7423 h 106"/>
                <a:gd name="T84" fmla="*/ 683 w 91"/>
                <a:gd name="T85" fmla="*/ 7662 h 106"/>
                <a:gd name="T86" fmla="*/ 816 w 91"/>
                <a:gd name="T87" fmla="*/ 7779 h 106"/>
                <a:gd name="T88" fmla="*/ 683 w 91"/>
                <a:gd name="T89" fmla="*/ 7779 h 106"/>
                <a:gd name="T90" fmla="*/ 683 w 91"/>
                <a:gd name="T91" fmla="*/ 8018 h 106"/>
                <a:gd name="T92" fmla="*/ 554 w 91"/>
                <a:gd name="T93" fmla="*/ 8111 h 106"/>
                <a:gd name="T94" fmla="*/ 395 w 91"/>
                <a:gd name="T95" fmla="*/ 8111 h 106"/>
                <a:gd name="T96" fmla="*/ 133 w 91"/>
                <a:gd name="T97" fmla="*/ 8018 h 106"/>
                <a:gd name="T98" fmla="*/ 0 w 91"/>
                <a:gd name="T99" fmla="*/ 8467 h 106"/>
                <a:gd name="T100" fmla="*/ 6610 w 91"/>
                <a:gd name="T101" fmla="*/ 11823 h 106"/>
                <a:gd name="T102" fmla="*/ 10536 w 91"/>
                <a:gd name="T103" fmla="*/ 12301 h 106"/>
                <a:gd name="T104" fmla="*/ 10536 w 91"/>
                <a:gd name="T105" fmla="*/ 12301 h 106"/>
                <a:gd name="T106" fmla="*/ 10536 w 91"/>
                <a:gd name="T107" fmla="*/ 12301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69" name="Freeform 53"/>
            <p:cNvSpPr>
              <a:spLocks/>
            </p:cNvSpPr>
            <p:nvPr/>
          </p:nvSpPr>
          <p:spPr bwMode="auto">
            <a:xfrm>
              <a:off x="3265" y="1248"/>
              <a:ext cx="455" cy="487"/>
            </a:xfrm>
            <a:custGeom>
              <a:avLst/>
              <a:gdLst>
                <a:gd name="T0" fmla="*/ 1074 w 89"/>
                <a:gd name="T1" fmla="*/ 7967 h 100"/>
                <a:gd name="T2" fmla="*/ 521 w 89"/>
                <a:gd name="T3" fmla="*/ 7398 h 100"/>
                <a:gd name="T4" fmla="*/ 941 w 89"/>
                <a:gd name="T5" fmla="*/ 6925 h 100"/>
                <a:gd name="T6" fmla="*/ 941 w 89"/>
                <a:gd name="T7" fmla="*/ 6477 h 100"/>
                <a:gd name="T8" fmla="*/ 680 w 89"/>
                <a:gd name="T9" fmla="*/ 5430 h 100"/>
                <a:gd name="T10" fmla="*/ 680 w 89"/>
                <a:gd name="T11" fmla="*/ 4958 h 100"/>
                <a:gd name="T12" fmla="*/ 521 w 89"/>
                <a:gd name="T13" fmla="*/ 3818 h 100"/>
                <a:gd name="T14" fmla="*/ 261 w 89"/>
                <a:gd name="T15" fmla="*/ 3010 h 100"/>
                <a:gd name="T16" fmla="*/ 0 w 89"/>
                <a:gd name="T17" fmla="*/ 1851 h 100"/>
                <a:gd name="T18" fmla="*/ 133 w 89"/>
                <a:gd name="T19" fmla="*/ 1373 h 100"/>
                <a:gd name="T20" fmla="*/ 0 w 89"/>
                <a:gd name="T21" fmla="*/ 808 h 100"/>
                <a:gd name="T22" fmla="*/ 3083 w 89"/>
                <a:gd name="T23" fmla="*/ 356 h 100"/>
                <a:gd name="T24" fmla="*/ 3343 w 89"/>
                <a:gd name="T25" fmla="*/ 117 h 100"/>
                <a:gd name="T26" fmla="*/ 3737 w 89"/>
                <a:gd name="T27" fmla="*/ 570 h 100"/>
                <a:gd name="T28" fmla="*/ 3737 w 89"/>
                <a:gd name="T29" fmla="*/ 1164 h 100"/>
                <a:gd name="T30" fmla="*/ 4284 w 89"/>
                <a:gd name="T31" fmla="*/ 1373 h 100"/>
                <a:gd name="T32" fmla="*/ 4550 w 89"/>
                <a:gd name="T33" fmla="*/ 1495 h 100"/>
                <a:gd name="T34" fmla="*/ 5071 w 89"/>
                <a:gd name="T35" fmla="*/ 1495 h 100"/>
                <a:gd name="T36" fmla="*/ 5199 w 89"/>
                <a:gd name="T37" fmla="*/ 1612 h 100"/>
                <a:gd name="T38" fmla="*/ 5751 w 89"/>
                <a:gd name="T39" fmla="*/ 1495 h 100"/>
                <a:gd name="T40" fmla="*/ 6820 w 89"/>
                <a:gd name="T41" fmla="*/ 1612 h 100"/>
                <a:gd name="T42" fmla="*/ 6953 w 89"/>
                <a:gd name="T43" fmla="*/ 1734 h 100"/>
                <a:gd name="T44" fmla="*/ 7081 w 89"/>
                <a:gd name="T45" fmla="*/ 1734 h 100"/>
                <a:gd name="T46" fmla="*/ 7214 w 89"/>
                <a:gd name="T47" fmla="*/ 2089 h 100"/>
                <a:gd name="T48" fmla="*/ 7607 w 89"/>
                <a:gd name="T49" fmla="*/ 1967 h 100"/>
                <a:gd name="T50" fmla="*/ 7893 w 89"/>
                <a:gd name="T51" fmla="*/ 1967 h 100"/>
                <a:gd name="T52" fmla="*/ 8287 w 89"/>
                <a:gd name="T53" fmla="*/ 2206 h 100"/>
                <a:gd name="T54" fmla="*/ 8548 w 89"/>
                <a:gd name="T55" fmla="*/ 2420 h 100"/>
                <a:gd name="T56" fmla="*/ 9095 w 89"/>
                <a:gd name="T57" fmla="*/ 2420 h 100"/>
                <a:gd name="T58" fmla="*/ 9749 w 89"/>
                <a:gd name="T59" fmla="*/ 2089 h 100"/>
                <a:gd name="T60" fmla="*/ 10823 w 89"/>
                <a:gd name="T61" fmla="*/ 2299 h 100"/>
                <a:gd name="T62" fmla="*/ 11084 w 89"/>
                <a:gd name="T63" fmla="*/ 2299 h 100"/>
                <a:gd name="T64" fmla="*/ 11498 w 89"/>
                <a:gd name="T65" fmla="*/ 2420 h 100"/>
                <a:gd name="T66" fmla="*/ 11631 w 89"/>
                <a:gd name="T67" fmla="*/ 2537 h 100"/>
                <a:gd name="T68" fmla="*/ 10823 w 89"/>
                <a:gd name="T69" fmla="*/ 2893 h 100"/>
                <a:gd name="T70" fmla="*/ 10429 w 89"/>
                <a:gd name="T71" fmla="*/ 3224 h 100"/>
                <a:gd name="T72" fmla="*/ 9749 w 89"/>
                <a:gd name="T73" fmla="*/ 3463 h 100"/>
                <a:gd name="T74" fmla="*/ 7893 w 89"/>
                <a:gd name="T75" fmla="*/ 5075 h 100"/>
                <a:gd name="T76" fmla="*/ 7607 w 89"/>
                <a:gd name="T77" fmla="*/ 5313 h 100"/>
                <a:gd name="T78" fmla="*/ 7607 w 89"/>
                <a:gd name="T79" fmla="*/ 6477 h 100"/>
                <a:gd name="T80" fmla="*/ 6953 w 89"/>
                <a:gd name="T81" fmla="*/ 6808 h 100"/>
                <a:gd name="T82" fmla="*/ 6953 w 89"/>
                <a:gd name="T83" fmla="*/ 7042 h 100"/>
                <a:gd name="T84" fmla="*/ 6953 w 89"/>
                <a:gd name="T85" fmla="*/ 7519 h 100"/>
                <a:gd name="T86" fmla="*/ 7081 w 89"/>
                <a:gd name="T87" fmla="*/ 7967 h 100"/>
                <a:gd name="T88" fmla="*/ 6953 w 89"/>
                <a:gd name="T89" fmla="*/ 8445 h 100"/>
                <a:gd name="T90" fmla="*/ 7081 w 89"/>
                <a:gd name="T91" fmla="*/ 9131 h 100"/>
                <a:gd name="T92" fmla="*/ 7346 w 89"/>
                <a:gd name="T93" fmla="*/ 9248 h 100"/>
                <a:gd name="T94" fmla="*/ 7761 w 89"/>
                <a:gd name="T95" fmla="*/ 9346 h 100"/>
                <a:gd name="T96" fmla="*/ 7893 w 89"/>
                <a:gd name="T97" fmla="*/ 9579 h 100"/>
                <a:gd name="T98" fmla="*/ 8548 w 89"/>
                <a:gd name="T99" fmla="*/ 10057 h 100"/>
                <a:gd name="T100" fmla="*/ 9616 w 89"/>
                <a:gd name="T101" fmla="*/ 10626 h 100"/>
                <a:gd name="T102" fmla="*/ 9616 w 89"/>
                <a:gd name="T103" fmla="*/ 10982 h 100"/>
                <a:gd name="T104" fmla="*/ 1074 w 89"/>
                <a:gd name="T105" fmla="*/ 1155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70" name="Freeform 54"/>
            <p:cNvSpPr>
              <a:spLocks/>
            </p:cNvSpPr>
            <p:nvPr/>
          </p:nvSpPr>
          <p:spPr bwMode="auto">
            <a:xfrm>
              <a:off x="3474" y="2604"/>
              <a:ext cx="395" cy="322"/>
            </a:xfrm>
            <a:custGeom>
              <a:avLst/>
              <a:gdLst>
                <a:gd name="T0" fmla="*/ 5525 w 77"/>
                <a:gd name="T1" fmla="*/ 117 h 66"/>
                <a:gd name="T2" fmla="*/ 5946 w 77"/>
                <a:gd name="T3" fmla="*/ 1166 h 66"/>
                <a:gd name="T4" fmla="*/ 5817 w 77"/>
                <a:gd name="T5" fmla="*/ 1498 h 66"/>
                <a:gd name="T6" fmla="*/ 5397 w 77"/>
                <a:gd name="T7" fmla="*/ 2547 h 66"/>
                <a:gd name="T8" fmla="*/ 8634 w 77"/>
                <a:gd name="T9" fmla="*/ 3830 h 66"/>
                <a:gd name="T10" fmla="*/ 8634 w 77"/>
                <a:gd name="T11" fmla="*/ 4640 h 66"/>
                <a:gd name="T12" fmla="*/ 8500 w 77"/>
                <a:gd name="T13" fmla="*/ 5235 h 66"/>
                <a:gd name="T14" fmla="*/ 7844 w 77"/>
                <a:gd name="T15" fmla="*/ 5118 h 66"/>
                <a:gd name="T16" fmla="*/ 7551 w 77"/>
                <a:gd name="T17" fmla="*/ 5689 h 66"/>
                <a:gd name="T18" fmla="*/ 8367 w 77"/>
                <a:gd name="T19" fmla="*/ 5572 h 66"/>
                <a:gd name="T20" fmla="*/ 8921 w 77"/>
                <a:gd name="T21" fmla="*/ 5450 h 66"/>
                <a:gd name="T22" fmla="*/ 8634 w 77"/>
                <a:gd name="T23" fmla="*/ 5689 h 66"/>
                <a:gd name="T24" fmla="*/ 8921 w 77"/>
                <a:gd name="T25" fmla="*/ 5928 h 66"/>
                <a:gd name="T26" fmla="*/ 9577 w 77"/>
                <a:gd name="T27" fmla="*/ 5450 h 66"/>
                <a:gd name="T28" fmla="*/ 9998 w 77"/>
                <a:gd name="T29" fmla="*/ 5572 h 66"/>
                <a:gd name="T30" fmla="*/ 9844 w 77"/>
                <a:gd name="T31" fmla="*/ 5928 h 66"/>
                <a:gd name="T32" fmla="*/ 9182 w 77"/>
                <a:gd name="T33" fmla="*/ 6499 h 66"/>
                <a:gd name="T34" fmla="*/ 9577 w 77"/>
                <a:gd name="T35" fmla="*/ 6972 h 66"/>
                <a:gd name="T36" fmla="*/ 10393 w 77"/>
                <a:gd name="T37" fmla="*/ 7547 h 66"/>
                <a:gd name="T38" fmla="*/ 9577 w 77"/>
                <a:gd name="T39" fmla="*/ 7308 h 66"/>
                <a:gd name="T40" fmla="*/ 8634 w 77"/>
                <a:gd name="T41" fmla="*/ 6855 h 66"/>
                <a:gd name="T42" fmla="*/ 8239 w 77"/>
                <a:gd name="T43" fmla="*/ 7186 h 66"/>
                <a:gd name="T44" fmla="*/ 8105 w 77"/>
                <a:gd name="T45" fmla="*/ 7547 h 66"/>
                <a:gd name="T46" fmla="*/ 7685 w 77"/>
                <a:gd name="T47" fmla="*/ 7308 h 66"/>
                <a:gd name="T48" fmla="*/ 7290 w 77"/>
                <a:gd name="T49" fmla="*/ 7308 h 66"/>
                <a:gd name="T50" fmla="*/ 6607 w 77"/>
                <a:gd name="T51" fmla="*/ 7426 h 66"/>
                <a:gd name="T52" fmla="*/ 5525 w 77"/>
                <a:gd name="T53" fmla="*/ 6855 h 66"/>
                <a:gd name="T54" fmla="*/ 5130 w 77"/>
                <a:gd name="T55" fmla="*/ 6616 h 66"/>
                <a:gd name="T56" fmla="*/ 5002 w 77"/>
                <a:gd name="T57" fmla="*/ 6499 h 66"/>
                <a:gd name="T58" fmla="*/ 4581 w 77"/>
                <a:gd name="T59" fmla="*/ 6381 h 66"/>
                <a:gd name="T60" fmla="*/ 4448 w 77"/>
                <a:gd name="T61" fmla="*/ 6259 h 66"/>
                <a:gd name="T62" fmla="*/ 4186 w 77"/>
                <a:gd name="T63" fmla="*/ 6738 h 66"/>
                <a:gd name="T64" fmla="*/ 2026 w 77"/>
                <a:gd name="T65" fmla="*/ 6499 h 66"/>
                <a:gd name="T66" fmla="*/ 554 w 77"/>
                <a:gd name="T67" fmla="*/ 6381 h 66"/>
                <a:gd name="T68" fmla="*/ 682 w 77"/>
                <a:gd name="T69" fmla="*/ 6167 h 66"/>
                <a:gd name="T70" fmla="*/ 816 w 77"/>
                <a:gd name="T71" fmla="*/ 5333 h 66"/>
                <a:gd name="T72" fmla="*/ 816 w 77"/>
                <a:gd name="T73" fmla="*/ 4879 h 66"/>
                <a:gd name="T74" fmla="*/ 1211 w 77"/>
                <a:gd name="T75" fmla="*/ 4308 h 66"/>
                <a:gd name="T76" fmla="*/ 949 w 77"/>
                <a:gd name="T77" fmla="*/ 3474 h 66"/>
                <a:gd name="T78" fmla="*/ 816 w 77"/>
                <a:gd name="T79" fmla="*/ 3259 h 66"/>
                <a:gd name="T80" fmla="*/ 554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71" name="Freeform 55"/>
            <p:cNvSpPr>
              <a:spLocks/>
            </p:cNvSpPr>
            <p:nvPr/>
          </p:nvSpPr>
          <p:spPr bwMode="auto">
            <a:xfrm>
              <a:off x="3633"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72" name="Freeform 56"/>
            <p:cNvSpPr>
              <a:spLocks/>
            </p:cNvSpPr>
            <p:nvPr/>
          </p:nvSpPr>
          <p:spPr bwMode="auto">
            <a:xfrm>
              <a:off x="3925" y="1506"/>
              <a:ext cx="267" cy="346"/>
            </a:xfrm>
            <a:custGeom>
              <a:avLst/>
              <a:gdLst>
                <a:gd name="T0" fmla="*/ 3533 w 52"/>
                <a:gd name="T1" fmla="*/ 7861 h 71"/>
                <a:gd name="T2" fmla="*/ 5828 w 52"/>
                <a:gd name="T3" fmla="*/ 7768 h 71"/>
                <a:gd name="T4" fmla="*/ 6090 w 52"/>
                <a:gd name="T5" fmla="*/ 7173 h 71"/>
                <a:gd name="T6" fmla="*/ 6090 w 52"/>
                <a:gd name="T7" fmla="*/ 6720 h 71"/>
                <a:gd name="T8" fmla="*/ 6485 w 52"/>
                <a:gd name="T9" fmla="*/ 6364 h 71"/>
                <a:gd name="T10" fmla="*/ 6644 w 52"/>
                <a:gd name="T11" fmla="*/ 6009 h 71"/>
                <a:gd name="T12" fmla="*/ 6778 w 52"/>
                <a:gd name="T13" fmla="*/ 5794 h 71"/>
                <a:gd name="T14" fmla="*/ 6906 w 52"/>
                <a:gd name="T15" fmla="*/ 5911 h 71"/>
                <a:gd name="T16" fmla="*/ 7040 w 52"/>
                <a:gd name="T17" fmla="*/ 5794 h 71"/>
                <a:gd name="T18" fmla="*/ 7040 w 52"/>
                <a:gd name="T19" fmla="*/ 5322 h 71"/>
                <a:gd name="T20" fmla="*/ 6906 w 52"/>
                <a:gd name="T21" fmla="*/ 4868 h 71"/>
                <a:gd name="T22" fmla="*/ 6352 w 52"/>
                <a:gd name="T23" fmla="*/ 3231 h 71"/>
                <a:gd name="T24" fmla="*/ 5694 w 52"/>
                <a:gd name="T25" fmla="*/ 3231 h 71"/>
                <a:gd name="T26" fmla="*/ 4878 w 52"/>
                <a:gd name="T27" fmla="*/ 4157 h 71"/>
                <a:gd name="T28" fmla="*/ 4744 w 52"/>
                <a:gd name="T29" fmla="*/ 4059 h 71"/>
                <a:gd name="T30" fmla="*/ 4457 w 52"/>
                <a:gd name="T31" fmla="*/ 3942 h 71"/>
                <a:gd name="T32" fmla="*/ 4457 w 52"/>
                <a:gd name="T33" fmla="*/ 3465 h 71"/>
                <a:gd name="T34" fmla="*/ 4878 w 52"/>
                <a:gd name="T35" fmla="*/ 3231 h 71"/>
                <a:gd name="T36" fmla="*/ 4878 w 52"/>
                <a:gd name="T37" fmla="*/ 3017 h 71"/>
                <a:gd name="T38" fmla="*/ 5140 w 52"/>
                <a:gd name="T39" fmla="*/ 2778 h 71"/>
                <a:gd name="T40" fmla="*/ 5140 w 52"/>
                <a:gd name="T41" fmla="*/ 1969 h 71"/>
                <a:gd name="T42" fmla="*/ 5011 w 52"/>
                <a:gd name="T43" fmla="*/ 1613 h 71"/>
                <a:gd name="T44" fmla="*/ 4744 w 52"/>
                <a:gd name="T45" fmla="*/ 1379 h 71"/>
                <a:gd name="T46" fmla="*/ 5011 w 52"/>
                <a:gd name="T47" fmla="*/ 1165 h 71"/>
                <a:gd name="T48" fmla="*/ 4878 w 52"/>
                <a:gd name="T49" fmla="*/ 809 h 71"/>
                <a:gd name="T50" fmla="*/ 4061 w 52"/>
                <a:gd name="T51" fmla="*/ 453 h 71"/>
                <a:gd name="T52" fmla="*/ 3533 w 52"/>
                <a:gd name="T53" fmla="*/ 239 h 71"/>
                <a:gd name="T54" fmla="*/ 2850 w 52"/>
                <a:gd name="T55" fmla="*/ 117 h 71"/>
                <a:gd name="T56" fmla="*/ 2424 w 52"/>
                <a:gd name="T57" fmla="*/ 117 h 71"/>
                <a:gd name="T58" fmla="*/ 2028 w 52"/>
                <a:gd name="T59" fmla="*/ 356 h 71"/>
                <a:gd name="T60" fmla="*/ 2028 w 52"/>
                <a:gd name="T61" fmla="*/ 687 h 71"/>
                <a:gd name="T62" fmla="*/ 2162 w 52"/>
                <a:gd name="T63" fmla="*/ 809 h 71"/>
                <a:gd name="T64" fmla="*/ 2028 w 52"/>
                <a:gd name="T65" fmla="*/ 926 h 71"/>
                <a:gd name="T66" fmla="*/ 1766 w 52"/>
                <a:gd name="T67" fmla="*/ 1165 h 71"/>
                <a:gd name="T68" fmla="*/ 1633 w 52"/>
                <a:gd name="T69" fmla="*/ 1496 h 71"/>
                <a:gd name="T70" fmla="*/ 1633 w 52"/>
                <a:gd name="T71" fmla="*/ 1969 h 71"/>
                <a:gd name="T72" fmla="*/ 1345 w 52"/>
                <a:gd name="T73" fmla="*/ 1852 h 71"/>
                <a:gd name="T74" fmla="*/ 1345 w 52"/>
                <a:gd name="T75" fmla="*/ 1496 h 71"/>
                <a:gd name="T76" fmla="*/ 1345 w 52"/>
                <a:gd name="T77" fmla="*/ 1282 h 71"/>
                <a:gd name="T78" fmla="*/ 1083 w 52"/>
                <a:gd name="T79" fmla="*/ 1496 h 71"/>
                <a:gd name="T80" fmla="*/ 1083 w 52"/>
                <a:gd name="T81" fmla="*/ 1852 h 71"/>
                <a:gd name="T82" fmla="*/ 688 w 52"/>
                <a:gd name="T83" fmla="*/ 1969 h 71"/>
                <a:gd name="T84" fmla="*/ 555 w 52"/>
                <a:gd name="T85" fmla="*/ 2208 h 71"/>
                <a:gd name="T86" fmla="*/ 395 w 52"/>
                <a:gd name="T87" fmla="*/ 2661 h 71"/>
                <a:gd name="T88" fmla="*/ 262 w 52"/>
                <a:gd name="T89" fmla="*/ 3231 h 71"/>
                <a:gd name="T90" fmla="*/ 134 w 52"/>
                <a:gd name="T91" fmla="*/ 3704 h 71"/>
                <a:gd name="T92" fmla="*/ 262 w 52"/>
                <a:gd name="T93" fmla="*/ 4274 h 71"/>
                <a:gd name="T94" fmla="*/ 262 w 52"/>
                <a:gd name="T95" fmla="*/ 4751 h 71"/>
                <a:gd name="T96" fmla="*/ 816 w 52"/>
                <a:gd name="T97" fmla="*/ 5794 h 71"/>
                <a:gd name="T98" fmla="*/ 950 w 52"/>
                <a:gd name="T99" fmla="*/ 6364 h 71"/>
                <a:gd name="T100" fmla="*/ 950 w 52"/>
                <a:gd name="T101" fmla="*/ 6481 h 71"/>
                <a:gd name="T102" fmla="*/ 816 w 52"/>
                <a:gd name="T103" fmla="*/ 7173 h 71"/>
                <a:gd name="T104" fmla="*/ 262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73" name="Freeform 57"/>
            <p:cNvSpPr>
              <a:spLocks/>
            </p:cNvSpPr>
            <p:nvPr/>
          </p:nvSpPr>
          <p:spPr bwMode="auto">
            <a:xfrm>
              <a:off x="3669" y="1384"/>
              <a:ext cx="426" cy="200"/>
            </a:xfrm>
            <a:custGeom>
              <a:avLst/>
              <a:gdLst>
                <a:gd name="T0" fmla="*/ 554 w 83"/>
                <a:gd name="T1" fmla="*/ 1854 h 41"/>
                <a:gd name="T2" fmla="*/ 1078 w 83"/>
                <a:gd name="T3" fmla="*/ 1498 h 41"/>
                <a:gd name="T4" fmla="*/ 2715 w 83"/>
                <a:gd name="T5" fmla="*/ 688 h 41"/>
                <a:gd name="T6" fmla="*/ 3506 w 83"/>
                <a:gd name="T7" fmla="*/ 117 h 41"/>
                <a:gd name="T8" fmla="*/ 4188 w 83"/>
                <a:gd name="T9" fmla="*/ 117 h 41"/>
                <a:gd name="T10" fmla="*/ 3793 w 83"/>
                <a:gd name="T11" fmla="*/ 478 h 41"/>
                <a:gd name="T12" fmla="*/ 3110 w 83"/>
                <a:gd name="T13" fmla="*/ 1049 h 41"/>
                <a:gd name="T14" fmla="*/ 3110 w 83"/>
                <a:gd name="T15" fmla="*/ 1405 h 41"/>
                <a:gd name="T16" fmla="*/ 3793 w 83"/>
                <a:gd name="T17" fmla="*/ 1166 h 41"/>
                <a:gd name="T18" fmla="*/ 5271 w 83"/>
                <a:gd name="T19" fmla="*/ 1737 h 41"/>
                <a:gd name="T20" fmla="*/ 5820 w 83"/>
                <a:gd name="T21" fmla="*/ 1854 h 41"/>
                <a:gd name="T22" fmla="*/ 5954 w 83"/>
                <a:gd name="T23" fmla="*/ 1976 h 41"/>
                <a:gd name="T24" fmla="*/ 6611 w 83"/>
                <a:gd name="T25" fmla="*/ 1498 h 41"/>
                <a:gd name="T26" fmla="*/ 8638 w 83"/>
                <a:gd name="T27" fmla="*/ 927 h 41"/>
                <a:gd name="T28" fmla="*/ 8510 w 83"/>
                <a:gd name="T29" fmla="*/ 1283 h 41"/>
                <a:gd name="T30" fmla="*/ 8931 w 83"/>
                <a:gd name="T31" fmla="*/ 1620 h 41"/>
                <a:gd name="T32" fmla="*/ 9747 w 83"/>
                <a:gd name="T33" fmla="*/ 1498 h 41"/>
                <a:gd name="T34" fmla="*/ 10275 w 83"/>
                <a:gd name="T35" fmla="*/ 2093 h 41"/>
                <a:gd name="T36" fmla="*/ 11091 w 83"/>
                <a:gd name="T37" fmla="*/ 2215 h 41"/>
                <a:gd name="T38" fmla="*/ 11091 w 83"/>
                <a:gd name="T39" fmla="*/ 2429 h 41"/>
                <a:gd name="T40" fmla="*/ 10671 w 83"/>
                <a:gd name="T41" fmla="*/ 2429 h 41"/>
                <a:gd name="T42" fmla="*/ 10142 w 83"/>
                <a:gd name="T43" fmla="*/ 2429 h 41"/>
                <a:gd name="T44" fmla="*/ 9326 w 83"/>
                <a:gd name="T45" fmla="*/ 2429 h 41"/>
                <a:gd name="T46" fmla="*/ 9326 w 83"/>
                <a:gd name="T47" fmla="*/ 2785 h 41"/>
                <a:gd name="T48" fmla="*/ 8376 w 83"/>
                <a:gd name="T49" fmla="*/ 2429 h 41"/>
                <a:gd name="T50" fmla="*/ 7719 w 83"/>
                <a:gd name="T51" fmla="*/ 2663 h 41"/>
                <a:gd name="T52" fmla="*/ 7427 w 83"/>
                <a:gd name="T53" fmla="*/ 2902 h 41"/>
                <a:gd name="T54" fmla="*/ 6770 w 83"/>
                <a:gd name="T55" fmla="*/ 2902 h 41"/>
                <a:gd name="T56" fmla="*/ 6215 w 83"/>
                <a:gd name="T57" fmla="*/ 3473 h 41"/>
                <a:gd name="T58" fmla="*/ 6349 w 83"/>
                <a:gd name="T59" fmla="*/ 3259 h 41"/>
                <a:gd name="T60" fmla="*/ 5954 w 83"/>
                <a:gd name="T61" fmla="*/ 3259 h 41"/>
                <a:gd name="T62" fmla="*/ 5692 w 83"/>
                <a:gd name="T63" fmla="*/ 3141 h 41"/>
                <a:gd name="T64" fmla="*/ 5399 w 83"/>
                <a:gd name="T65" fmla="*/ 3712 h 41"/>
                <a:gd name="T66" fmla="*/ 4876 w 83"/>
                <a:gd name="T67" fmla="*/ 4400 h 41"/>
                <a:gd name="T68" fmla="*/ 4609 w 83"/>
                <a:gd name="T69" fmla="*/ 4522 h 41"/>
                <a:gd name="T70" fmla="*/ 4742 w 83"/>
                <a:gd name="T71" fmla="*/ 4190 h 41"/>
                <a:gd name="T72" fmla="*/ 4322 w 83"/>
                <a:gd name="T73" fmla="*/ 4190 h 41"/>
                <a:gd name="T74" fmla="*/ 4055 w 83"/>
                <a:gd name="T75" fmla="*/ 3356 h 41"/>
                <a:gd name="T76" fmla="*/ 3926 w 83"/>
                <a:gd name="T77" fmla="*/ 3259 h 41"/>
                <a:gd name="T78" fmla="*/ 3110 w 83"/>
                <a:gd name="T79" fmla="*/ 3024 h 41"/>
                <a:gd name="T80" fmla="*/ 2977 w 83"/>
                <a:gd name="T81" fmla="*/ 3024 h 41"/>
                <a:gd name="T82" fmla="*/ 2161 w 83"/>
                <a:gd name="T83" fmla="*/ 2785 h 41"/>
                <a:gd name="T84" fmla="*/ 554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74" name="Freeform 58"/>
            <p:cNvSpPr>
              <a:spLocks/>
            </p:cNvSpPr>
            <p:nvPr/>
          </p:nvSpPr>
          <p:spPr bwMode="auto">
            <a:xfrm>
              <a:off x="3879"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75" name="Freeform 59"/>
            <p:cNvSpPr>
              <a:spLocks/>
            </p:cNvSpPr>
            <p:nvPr/>
          </p:nvSpPr>
          <p:spPr bwMode="auto">
            <a:xfrm>
              <a:off x="3665"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76" name="Freeform 60"/>
            <p:cNvSpPr>
              <a:spLocks/>
            </p:cNvSpPr>
            <p:nvPr/>
          </p:nvSpPr>
          <p:spPr bwMode="auto">
            <a:xfrm>
              <a:off x="4331" y="1721"/>
              <a:ext cx="404" cy="249"/>
            </a:xfrm>
            <a:custGeom>
              <a:avLst/>
              <a:gdLst>
                <a:gd name="T0" fmla="*/ 2537 w 79"/>
                <a:gd name="T1" fmla="*/ 5698 h 51"/>
                <a:gd name="T2" fmla="*/ 7349 w 79"/>
                <a:gd name="T3" fmla="*/ 4887 h 51"/>
                <a:gd name="T4" fmla="*/ 8842 w 79"/>
                <a:gd name="T5" fmla="*/ 4648 h 51"/>
                <a:gd name="T6" fmla="*/ 8970 w 79"/>
                <a:gd name="T7" fmla="*/ 4648 h 51"/>
                <a:gd name="T8" fmla="*/ 8970 w 79"/>
                <a:gd name="T9" fmla="*/ 4531 h 51"/>
                <a:gd name="T10" fmla="*/ 8970 w 79"/>
                <a:gd name="T11" fmla="*/ 4433 h 51"/>
                <a:gd name="T12" fmla="*/ 9103 w 79"/>
                <a:gd name="T13" fmla="*/ 4316 h 51"/>
                <a:gd name="T14" fmla="*/ 9364 w 79"/>
                <a:gd name="T15" fmla="*/ 4316 h 51"/>
                <a:gd name="T16" fmla="*/ 9491 w 79"/>
                <a:gd name="T17" fmla="*/ 4316 h 51"/>
                <a:gd name="T18" fmla="*/ 9885 w 79"/>
                <a:gd name="T19" fmla="*/ 4077 h 51"/>
                <a:gd name="T20" fmla="*/ 9885 w 79"/>
                <a:gd name="T21" fmla="*/ 3838 h 51"/>
                <a:gd name="T22" fmla="*/ 10305 w 79"/>
                <a:gd name="T23" fmla="*/ 3598 h 51"/>
                <a:gd name="T24" fmla="*/ 10565 w 79"/>
                <a:gd name="T25" fmla="*/ 3481 h 51"/>
                <a:gd name="T26" fmla="*/ 10565 w 79"/>
                <a:gd name="T27" fmla="*/ 3383 h 51"/>
                <a:gd name="T28" fmla="*/ 10305 w 79"/>
                <a:gd name="T29" fmla="*/ 3266 h 51"/>
                <a:gd name="T30" fmla="*/ 10172 w 79"/>
                <a:gd name="T31" fmla="*/ 3144 h 51"/>
                <a:gd name="T32" fmla="*/ 10044 w 79"/>
                <a:gd name="T33" fmla="*/ 3144 h 51"/>
                <a:gd name="T34" fmla="*/ 10044 w 79"/>
                <a:gd name="T35" fmla="*/ 3027 h 51"/>
                <a:gd name="T36" fmla="*/ 9752 w 79"/>
                <a:gd name="T37" fmla="*/ 3027 h 51"/>
                <a:gd name="T38" fmla="*/ 9752 w 79"/>
                <a:gd name="T39" fmla="*/ 2788 h 51"/>
                <a:gd name="T40" fmla="*/ 9491 w 79"/>
                <a:gd name="T41" fmla="*/ 2788 h 51"/>
                <a:gd name="T42" fmla="*/ 9491 w 79"/>
                <a:gd name="T43" fmla="*/ 2671 h 51"/>
                <a:gd name="T44" fmla="*/ 9491 w 79"/>
                <a:gd name="T45" fmla="*/ 2334 h 51"/>
                <a:gd name="T46" fmla="*/ 9624 w 79"/>
                <a:gd name="T47" fmla="*/ 2334 h 51"/>
                <a:gd name="T48" fmla="*/ 9491 w 79"/>
                <a:gd name="T49" fmla="*/ 2099 h 51"/>
                <a:gd name="T50" fmla="*/ 9364 w 79"/>
                <a:gd name="T51" fmla="*/ 1977 h 51"/>
                <a:gd name="T52" fmla="*/ 9364 w 79"/>
                <a:gd name="T53" fmla="*/ 1977 h 51"/>
                <a:gd name="T54" fmla="*/ 9491 w 79"/>
                <a:gd name="T55" fmla="*/ 1860 h 51"/>
                <a:gd name="T56" fmla="*/ 9624 w 79"/>
                <a:gd name="T57" fmla="*/ 1738 h 51"/>
                <a:gd name="T58" fmla="*/ 9752 w 79"/>
                <a:gd name="T59" fmla="*/ 1406 h 51"/>
                <a:gd name="T60" fmla="*/ 9752 w 79"/>
                <a:gd name="T61" fmla="*/ 1289 h 51"/>
                <a:gd name="T62" fmla="*/ 9885 w 79"/>
                <a:gd name="T63" fmla="*/ 1167 h 51"/>
                <a:gd name="T64" fmla="*/ 9885 w 79"/>
                <a:gd name="T65" fmla="*/ 1050 h 51"/>
                <a:gd name="T66" fmla="*/ 9752 w 79"/>
                <a:gd name="T67" fmla="*/ 1050 h 51"/>
                <a:gd name="T68" fmla="*/ 9364 w 79"/>
                <a:gd name="T69" fmla="*/ 928 h 51"/>
                <a:gd name="T70" fmla="*/ 9364 w 79"/>
                <a:gd name="T71" fmla="*/ 928 h 51"/>
                <a:gd name="T72" fmla="*/ 9231 w 79"/>
                <a:gd name="T73" fmla="*/ 810 h 51"/>
                <a:gd name="T74" fmla="*/ 9231 w 79"/>
                <a:gd name="T75" fmla="*/ 693 h 51"/>
                <a:gd name="T76" fmla="*/ 8970 w 79"/>
                <a:gd name="T77" fmla="*/ 356 h 51"/>
                <a:gd name="T78" fmla="*/ 8842 w 79"/>
                <a:gd name="T79" fmla="*/ 356 h 51"/>
                <a:gd name="T80" fmla="*/ 8842 w 79"/>
                <a:gd name="T81" fmla="*/ 239 h 51"/>
                <a:gd name="T82" fmla="*/ 8683 w 79"/>
                <a:gd name="T83" fmla="*/ 239 h 51"/>
                <a:gd name="T84" fmla="*/ 8683 w 79"/>
                <a:gd name="T85" fmla="*/ 239 h 51"/>
                <a:gd name="T86" fmla="*/ 8683 w 79"/>
                <a:gd name="T87" fmla="*/ 117 h 51"/>
                <a:gd name="T88" fmla="*/ 8550 w 79"/>
                <a:gd name="T89" fmla="*/ 0 h 51"/>
                <a:gd name="T90" fmla="*/ 1202 w 79"/>
                <a:gd name="T91" fmla="*/ 1289 h 51"/>
                <a:gd name="T92" fmla="*/ 1074 w 79"/>
                <a:gd name="T93" fmla="*/ 810 h 51"/>
                <a:gd name="T94" fmla="*/ 680 w 79"/>
                <a:gd name="T95" fmla="*/ 1167 h 51"/>
                <a:gd name="T96" fmla="*/ 680 w 79"/>
                <a:gd name="T97" fmla="*/ 1167 h 51"/>
                <a:gd name="T98" fmla="*/ 522 w 79"/>
                <a:gd name="T99" fmla="*/ 1050 h 51"/>
                <a:gd name="T100" fmla="*/ 522 w 79"/>
                <a:gd name="T101" fmla="*/ 1050 h 51"/>
                <a:gd name="T102" fmla="*/ 394 w 79"/>
                <a:gd name="T103" fmla="*/ 1289 h 51"/>
                <a:gd name="T104" fmla="*/ 133 w 79"/>
                <a:gd name="T105" fmla="*/ 1504 h 51"/>
                <a:gd name="T106" fmla="*/ 0 w 79"/>
                <a:gd name="T107" fmla="*/ 1621 h 51"/>
                <a:gd name="T108" fmla="*/ 522 w 79"/>
                <a:gd name="T109" fmla="*/ 4194 h 51"/>
                <a:gd name="T110" fmla="*/ 813 w 79"/>
                <a:gd name="T111" fmla="*/ 5937 h 51"/>
                <a:gd name="T112" fmla="*/ 2537 w 79"/>
                <a:gd name="T113" fmla="*/ 5698 h 51"/>
                <a:gd name="T114" fmla="*/ 2537 w 79"/>
                <a:gd name="T115" fmla="*/ 5698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77" name="Freeform 61"/>
            <p:cNvSpPr>
              <a:spLocks/>
            </p:cNvSpPr>
            <p:nvPr/>
          </p:nvSpPr>
          <p:spPr bwMode="auto">
            <a:xfrm>
              <a:off x="4197" y="1970"/>
              <a:ext cx="523" cy="287"/>
            </a:xfrm>
            <a:custGeom>
              <a:avLst/>
              <a:gdLst>
                <a:gd name="T0" fmla="*/ 4179 w 102"/>
                <a:gd name="T1" fmla="*/ 6343 h 59"/>
                <a:gd name="T2" fmla="*/ 3497 w 102"/>
                <a:gd name="T3" fmla="*/ 6436 h 59"/>
                <a:gd name="T4" fmla="*/ 2969 w 102"/>
                <a:gd name="T5" fmla="*/ 6436 h 59"/>
                <a:gd name="T6" fmla="*/ 682 w 102"/>
                <a:gd name="T7" fmla="*/ 6436 h 59"/>
                <a:gd name="T8" fmla="*/ 1210 w 102"/>
                <a:gd name="T9" fmla="*/ 5988 h 59"/>
                <a:gd name="T10" fmla="*/ 1343 w 102"/>
                <a:gd name="T11" fmla="*/ 5633 h 59"/>
                <a:gd name="T12" fmla="*/ 2548 w 102"/>
                <a:gd name="T13" fmla="*/ 4616 h 59"/>
                <a:gd name="T14" fmla="*/ 2841 w 102"/>
                <a:gd name="T15" fmla="*/ 5064 h 59"/>
                <a:gd name="T16" fmla="*/ 3630 w 102"/>
                <a:gd name="T17" fmla="*/ 5064 h 59"/>
                <a:gd name="T18" fmla="*/ 3917 w 102"/>
                <a:gd name="T19" fmla="*/ 4947 h 59"/>
                <a:gd name="T20" fmla="*/ 4574 w 102"/>
                <a:gd name="T21" fmla="*/ 4825 h 59"/>
                <a:gd name="T22" fmla="*/ 4866 w 102"/>
                <a:gd name="T23" fmla="*/ 4709 h 59"/>
                <a:gd name="T24" fmla="*/ 5650 w 102"/>
                <a:gd name="T25" fmla="*/ 4140 h 59"/>
                <a:gd name="T26" fmla="*/ 5943 w 102"/>
                <a:gd name="T27" fmla="*/ 3220 h 59"/>
                <a:gd name="T28" fmla="*/ 6599 w 102"/>
                <a:gd name="T29" fmla="*/ 2082 h 59"/>
                <a:gd name="T30" fmla="*/ 7019 w 102"/>
                <a:gd name="T31" fmla="*/ 2179 h 59"/>
                <a:gd name="T32" fmla="*/ 7414 w 102"/>
                <a:gd name="T33" fmla="*/ 1372 h 59"/>
                <a:gd name="T34" fmla="*/ 7968 w 102"/>
                <a:gd name="T35" fmla="*/ 1158 h 59"/>
                <a:gd name="T36" fmla="*/ 8230 w 102"/>
                <a:gd name="T37" fmla="*/ 569 h 59"/>
                <a:gd name="T38" fmla="*/ 8230 w 102"/>
                <a:gd name="T39" fmla="*/ 117 h 59"/>
                <a:gd name="T40" fmla="*/ 9173 w 102"/>
                <a:gd name="T41" fmla="*/ 448 h 59"/>
                <a:gd name="T42" fmla="*/ 9440 w 102"/>
                <a:gd name="T43" fmla="*/ 117 h 59"/>
                <a:gd name="T44" fmla="*/ 9834 w 102"/>
                <a:gd name="T45" fmla="*/ 238 h 59"/>
                <a:gd name="T46" fmla="*/ 10255 w 102"/>
                <a:gd name="T47" fmla="*/ 448 h 59"/>
                <a:gd name="T48" fmla="*/ 10778 w 102"/>
                <a:gd name="T49" fmla="*/ 924 h 59"/>
                <a:gd name="T50" fmla="*/ 10383 w 102"/>
                <a:gd name="T51" fmla="*/ 1610 h 59"/>
                <a:gd name="T52" fmla="*/ 10911 w 102"/>
                <a:gd name="T53" fmla="*/ 1727 h 59"/>
                <a:gd name="T54" fmla="*/ 11332 w 102"/>
                <a:gd name="T55" fmla="*/ 1965 h 59"/>
                <a:gd name="T56" fmla="*/ 11726 w 102"/>
                <a:gd name="T57" fmla="*/ 2082 h 59"/>
                <a:gd name="T58" fmla="*/ 12542 w 102"/>
                <a:gd name="T59" fmla="*/ 2296 h 59"/>
                <a:gd name="T60" fmla="*/ 12542 w 102"/>
                <a:gd name="T61" fmla="*/ 2651 h 59"/>
                <a:gd name="T62" fmla="*/ 12408 w 102"/>
                <a:gd name="T63" fmla="*/ 2982 h 59"/>
                <a:gd name="T64" fmla="*/ 12803 w 102"/>
                <a:gd name="T65" fmla="*/ 3337 h 59"/>
                <a:gd name="T66" fmla="*/ 12542 w 102"/>
                <a:gd name="T67" fmla="*/ 3454 h 59"/>
                <a:gd name="T68" fmla="*/ 12670 w 102"/>
                <a:gd name="T69" fmla="*/ 3575 h 59"/>
                <a:gd name="T70" fmla="*/ 12408 w 102"/>
                <a:gd name="T71" fmla="*/ 3692 h 59"/>
                <a:gd name="T72" fmla="*/ 12670 w 102"/>
                <a:gd name="T73" fmla="*/ 3809 h 59"/>
                <a:gd name="T74" fmla="*/ 12670 w 102"/>
                <a:gd name="T75" fmla="*/ 4140 h 59"/>
                <a:gd name="T76" fmla="*/ 12408 w 102"/>
                <a:gd name="T77" fmla="*/ 4140 h 59"/>
                <a:gd name="T78" fmla="*/ 12937 w 102"/>
                <a:gd name="T79" fmla="*/ 4261 h 59"/>
                <a:gd name="T80" fmla="*/ 13485 w 102"/>
                <a:gd name="T81" fmla="*/ 4140 h 59"/>
                <a:gd name="T82" fmla="*/ 13619 w 102"/>
                <a:gd name="T83" fmla="*/ 4825 h 59"/>
                <a:gd name="T84" fmla="*/ 13619 w 102"/>
                <a:gd name="T85" fmla="*/ 49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78" name="Freeform 62"/>
            <p:cNvSpPr>
              <a:spLocks/>
            </p:cNvSpPr>
            <p:nvPr/>
          </p:nvSpPr>
          <p:spPr bwMode="auto">
            <a:xfrm>
              <a:off x="4233" y="2350"/>
              <a:ext cx="353" cy="258"/>
            </a:xfrm>
            <a:custGeom>
              <a:avLst/>
              <a:gdLst>
                <a:gd name="T0" fmla="*/ 5495 w 69"/>
                <a:gd name="T1" fmla="*/ 6114 h 53"/>
                <a:gd name="T2" fmla="*/ 5075 w 69"/>
                <a:gd name="T3" fmla="*/ 5997 h 53"/>
                <a:gd name="T4" fmla="*/ 4947 w 69"/>
                <a:gd name="T5" fmla="*/ 5545 h 53"/>
                <a:gd name="T6" fmla="*/ 4425 w 69"/>
                <a:gd name="T7" fmla="*/ 5072 h 53"/>
                <a:gd name="T8" fmla="*/ 4159 w 69"/>
                <a:gd name="T9" fmla="*/ 4503 h 53"/>
                <a:gd name="T10" fmla="*/ 3873 w 69"/>
                <a:gd name="T11" fmla="*/ 4264 h 53"/>
                <a:gd name="T12" fmla="*/ 3351 w 69"/>
                <a:gd name="T13" fmla="*/ 3933 h 53"/>
                <a:gd name="T14" fmla="*/ 3090 w 69"/>
                <a:gd name="T15" fmla="*/ 3695 h 53"/>
                <a:gd name="T16" fmla="*/ 2957 w 69"/>
                <a:gd name="T17" fmla="*/ 3461 h 53"/>
                <a:gd name="T18" fmla="*/ 2016 w 69"/>
                <a:gd name="T19" fmla="*/ 2892 h 53"/>
                <a:gd name="T20" fmla="*/ 1755 w 69"/>
                <a:gd name="T21" fmla="*/ 2653 h 53"/>
                <a:gd name="T22" fmla="*/ 1335 w 69"/>
                <a:gd name="T23" fmla="*/ 2181 h 53"/>
                <a:gd name="T24" fmla="*/ 1074 w 69"/>
                <a:gd name="T25" fmla="*/ 1850 h 53"/>
                <a:gd name="T26" fmla="*/ 133 w 69"/>
                <a:gd name="T27" fmla="*/ 1611 h 53"/>
                <a:gd name="T28" fmla="*/ 133 w 69"/>
                <a:gd name="T29" fmla="*/ 1163 h 53"/>
                <a:gd name="T30" fmla="*/ 394 w 69"/>
                <a:gd name="T31" fmla="*/ 925 h 53"/>
                <a:gd name="T32" fmla="*/ 394 w 69"/>
                <a:gd name="T33" fmla="*/ 808 h 53"/>
                <a:gd name="T34" fmla="*/ 1074 w 69"/>
                <a:gd name="T35" fmla="*/ 570 h 53"/>
                <a:gd name="T36" fmla="*/ 1596 w 69"/>
                <a:gd name="T37" fmla="*/ 355 h 53"/>
                <a:gd name="T38" fmla="*/ 1755 w 69"/>
                <a:gd name="T39" fmla="*/ 239 h 53"/>
                <a:gd name="T40" fmla="*/ 4159 w 69"/>
                <a:gd name="T41" fmla="*/ 117 h 53"/>
                <a:gd name="T42" fmla="*/ 4159 w 69"/>
                <a:gd name="T43" fmla="*/ 239 h 53"/>
                <a:gd name="T44" fmla="*/ 4686 w 69"/>
                <a:gd name="T45" fmla="*/ 448 h 53"/>
                <a:gd name="T46" fmla="*/ 6830 w 69"/>
                <a:gd name="T47" fmla="*/ 448 h 53"/>
                <a:gd name="T48" fmla="*/ 9106 w 69"/>
                <a:gd name="T49" fmla="*/ 1967 h 53"/>
                <a:gd name="T50" fmla="*/ 8845 w 69"/>
                <a:gd name="T51" fmla="*/ 2181 h 53"/>
                <a:gd name="T52" fmla="*/ 8426 w 69"/>
                <a:gd name="T53" fmla="*/ 2775 h 53"/>
                <a:gd name="T54" fmla="*/ 8298 w 69"/>
                <a:gd name="T55" fmla="*/ 3223 h 53"/>
                <a:gd name="T56" fmla="*/ 8298 w 69"/>
                <a:gd name="T57" fmla="*/ 3461 h 53"/>
                <a:gd name="T58" fmla="*/ 8037 w 69"/>
                <a:gd name="T59" fmla="*/ 3578 h 53"/>
                <a:gd name="T60" fmla="*/ 7904 w 69"/>
                <a:gd name="T61" fmla="*/ 3816 h 53"/>
                <a:gd name="T62" fmla="*/ 7643 w 69"/>
                <a:gd name="T63" fmla="*/ 4031 h 53"/>
                <a:gd name="T64" fmla="*/ 7091 w 69"/>
                <a:gd name="T65" fmla="*/ 4503 h 53"/>
                <a:gd name="T66" fmla="*/ 6702 w 69"/>
                <a:gd name="T67" fmla="*/ 4741 h 53"/>
                <a:gd name="T68" fmla="*/ 6569 w 69"/>
                <a:gd name="T69" fmla="*/ 4951 h 53"/>
                <a:gd name="T70" fmla="*/ 6149 w 69"/>
                <a:gd name="T71" fmla="*/ 5072 h 53"/>
                <a:gd name="T72" fmla="*/ 6149 w 69"/>
                <a:gd name="T73" fmla="*/ 5189 h 53"/>
                <a:gd name="T74" fmla="*/ 6021 w 69"/>
                <a:gd name="T75" fmla="*/ 5428 h 53"/>
                <a:gd name="T76" fmla="*/ 5761 w 69"/>
                <a:gd name="T77" fmla="*/ 5545 h 53"/>
                <a:gd name="T78" fmla="*/ 5761 w 69"/>
                <a:gd name="T79" fmla="*/ 5545 h 53"/>
                <a:gd name="T80" fmla="*/ 5761 w 69"/>
                <a:gd name="T81" fmla="*/ 5661 h 53"/>
                <a:gd name="T82" fmla="*/ 5888 w 69"/>
                <a:gd name="T83" fmla="*/ 5759 h 53"/>
                <a:gd name="T84" fmla="*/ 5628 w 69"/>
                <a:gd name="T85" fmla="*/ 5876 h 53"/>
                <a:gd name="T86" fmla="*/ 549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79" name="Freeform 63"/>
            <p:cNvSpPr>
              <a:spLocks/>
            </p:cNvSpPr>
            <p:nvPr/>
          </p:nvSpPr>
          <p:spPr bwMode="auto">
            <a:xfrm>
              <a:off x="4074" y="2384"/>
              <a:ext cx="375" cy="376"/>
            </a:xfrm>
            <a:custGeom>
              <a:avLst/>
              <a:gdLst>
                <a:gd name="T0" fmla="*/ 1212 w 73"/>
                <a:gd name="T1" fmla="*/ 4771 h 77"/>
                <a:gd name="T2" fmla="*/ 1505 w 73"/>
                <a:gd name="T3" fmla="*/ 5127 h 77"/>
                <a:gd name="T4" fmla="*/ 1767 w 73"/>
                <a:gd name="T5" fmla="*/ 5367 h 77"/>
                <a:gd name="T6" fmla="*/ 1767 w 73"/>
                <a:gd name="T7" fmla="*/ 5699 h 77"/>
                <a:gd name="T8" fmla="*/ 1901 w 73"/>
                <a:gd name="T9" fmla="*/ 5816 h 77"/>
                <a:gd name="T10" fmla="*/ 1767 w 73"/>
                <a:gd name="T11" fmla="*/ 6416 h 77"/>
                <a:gd name="T12" fmla="*/ 1634 w 73"/>
                <a:gd name="T13" fmla="*/ 6988 h 77"/>
                <a:gd name="T14" fmla="*/ 1901 w 73"/>
                <a:gd name="T15" fmla="*/ 7916 h 77"/>
                <a:gd name="T16" fmla="*/ 2163 w 73"/>
                <a:gd name="T17" fmla="*/ 8272 h 77"/>
                <a:gd name="T18" fmla="*/ 2296 w 73"/>
                <a:gd name="T19" fmla="*/ 8609 h 77"/>
                <a:gd name="T20" fmla="*/ 2430 w 73"/>
                <a:gd name="T21" fmla="*/ 8848 h 77"/>
                <a:gd name="T22" fmla="*/ 7865 w 73"/>
                <a:gd name="T23" fmla="*/ 8848 h 77"/>
                <a:gd name="T24" fmla="*/ 8127 w 73"/>
                <a:gd name="T25" fmla="*/ 8965 h 77"/>
                <a:gd name="T26" fmla="*/ 7998 w 73"/>
                <a:gd name="T27" fmla="*/ 8272 h 77"/>
                <a:gd name="T28" fmla="*/ 8127 w 73"/>
                <a:gd name="T29" fmla="*/ 8038 h 77"/>
                <a:gd name="T30" fmla="*/ 8682 w 73"/>
                <a:gd name="T31" fmla="*/ 8038 h 77"/>
                <a:gd name="T32" fmla="*/ 9077 w 73"/>
                <a:gd name="T33" fmla="*/ 8038 h 77"/>
                <a:gd name="T34" fmla="*/ 9077 w 73"/>
                <a:gd name="T35" fmla="*/ 7559 h 77"/>
                <a:gd name="T36" fmla="*/ 9077 w 73"/>
                <a:gd name="T37" fmla="*/ 7227 h 77"/>
                <a:gd name="T38" fmla="*/ 9339 w 73"/>
                <a:gd name="T39" fmla="*/ 6177 h 77"/>
                <a:gd name="T40" fmla="*/ 9632 w 73"/>
                <a:gd name="T41" fmla="*/ 5581 h 77"/>
                <a:gd name="T42" fmla="*/ 9894 w 73"/>
                <a:gd name="T43" fmla="*/ 5484 h 77"/>
                <a:gd name="T44" fmla="*/ 9894 w 73"/>
                <a:gd name="T45" fmla="*/ 5367 h 77"/>
                <a:gd name="T46" fmla="*/ 9765 w 73"/>
                <a:gd name="T47" fmla="*/ 5367 h 77"/>
                <a:gd name="T48" fmla="*/ 9339 w 73"/>
                <a:gd name="T49" fmla="*/ 5244 h 77"/>
                <a:gd name="T50" fmla="*/ 9211 w 73"/>
                <a:gd name="T51" fmla="*/ 4771 h 77"/>
                <a:gd name="T52" fmla="*/ 8682 w 73"/>
                <a:gd name="T53" fmla="*/ 4317 h 77"/>
                <a:gd name="T54" fmla="*/ 8394 w 73"/>
                <a:gd name="T55" fmla="*/ 3721 h 77"/>
                <a:gd name="T56" fmla="*/ 8127 w 73"/>
                <a:gd name="T57" fmla="*/ 3482 h 77"/>
                <a:gd name="T58" fmla="*/ 7598 w 73"/>
                <a:gd name="T59" fmla="*/ 3150 h 77"/>
                <a:gd name="T60" fmla="*/ 7310 w 73"/>
                <a:gd name="T61" fmla="*/ 2910 h 77"/>
                <a:gd name="T62" fmla="*/ 7176 w 73"/>
                <a:gd name="T63" fmla="*/ 2671 h 77"/>
                <a:gd name="T64" fmla="*/ 6226 w 73"/>
                <a:gd name="T65" fmla="*/ 2100 h 77"/>
                <a:gd name="T66" fmla="*/ 5964 w 73"/>
                <a:gd name="T67" fmla="*/ 1860 h 77"/>
                <a:gd name="T68" fmla="*/ 5568 w 73"/>
                <a:gd name="T69" fmla="*/ 1406 h 77"/>
                <a:gd name="T70" fmla="*/ 5276 w 73"/>
                <a:gd name="T71" fmla="*/ 1050 h 77"/>
                <a:gd name="T72" fmla="*/ 4325 w 73"/>
                <a:gd name="T73" fmla="*/ 811 h 77"/>
                <a:gd name="T74" fmla="*/ 4325 w 73"/>
                <a:gd name="T75" fmla="*/ 356 h 77"/>
                <a:gd name="T76" fmla="*/ 4618 w 73"/>
                <a:gd name="T77" fmla="*/ 117 h 77"/>
                <a:gd name="T78" fmla="*/ 4618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80" name="Freeform 64"/>
            <p:cNvSpPr>
              <a:spLocks/>
            </p:cNvSpPr>
            <p:nvPr/>
          </p:nvSpPr>
          <p:spPr bwMode="auto">
            <a:xfrm>
              <a:off x="4427" y="1916"/>
              <a:ext cx="318" cy="141"/>
            </a:xfrm>
            <a:custGeom>
              <a:avLst/>
              <a:gdLst>
                <a:gd name="T0" fmla="*/ 4867 w 62"/>
                <a:gd name="T1" fmla="*/ 238 h 29"/>
                <a:gd name="T2" fmla="*/ 262 w 62"/>
                <a:gd name="T3" fmla="*/ 1964 h 29"/>
                <a:gd name="T4" fmla="*/ 554 w 62"/>
                <a:gd name="T5" fmla="*/ 1843 h 29"/>
                <a:gd name="T6" fmla="*/ 1077 w 62"/>
                <a:gd name="T7" fmla="*/ 1488 h 29"/>
                <a:gd name="T8" fmla="*/ 1344 w 62"/>
                <a:gd name="T9" fmla="*/ 1254 h 29"/>
                <a:gd name="T10" fmla="*/ 1472 w 62"/>
                <a:gd name="T11" fmla="*/ 1157 h 29"/>
                <a:gd name="T12" fmla="*/ 1893 w 62"/>
                <a:gd name="T13" fmla="*/ 1040 h 29"/>
                <a:gd name="T14" fmla="*/ 2554 w 62"/>
                <a:gd name="T15" fmla="*/ 802 h 29"/>
                <a:gd name="T16" fmla="*/ 2841 w 62"/>
                <a:gd name="T17" fmla="*/ 924 h 29"/>
                <a:gd name="T18" fmla="*/ 3103 w 62"/>
                <a:gd name="T19" fmla="*/ 924 h 29"/>
                <a:gd name="T20" fmla="*/ 3370 w 62"/>
                <a:gd name="T21" fmla="*/ 1371 h 29"/>
                <a:gd name="T22" fmla="*/ 3631 w 62"/>
                <a:gd name="T23" fmla="*/ 1371 h 29"/>
                <a:gd name="T24" fmla="*/ 3631 w 62"/>
                <a:gd name="T25" fmla="*/ 1609 h 29"/>
                <a:gd name="T26" fmla="*/ 4185 w 62"/>
                <a:gd name="T27" fmla="*/ 1726 h 29"/>
                <a:gd name="T28" fmla="*/ 4575 w 62"/>
                <a:gd name="T29" fmla="*/ 1964 h 29"/>
                <a:gd name="T30" fmla="*/ 4734 w 62"/>
                <a:gd name="T31" fmla="*/ 2173 h 29"/>
                <a:gd name="T32" fmla="*/ 4314 w 62"/>
                <a:gd name="T33" fmla="*/ 2883 h 29"/>
                <a:gd name="T34" fmla="*/ 4734 w 62"/>
                <a:gd name="T35" fmla="*/ 3097 h 29"/>
                <a:gd name="T36" fmla="*/ 5129 w 62"/>
                <a:gd name="T37" fmla="*/ 3214 h 29"/>
                <a:gd name="T38" fmla="*/ 5262 w 62"/>
                <a:gd name="T39" fmla="*/ 3214 h 29"/>
                <a:gd name="T40" fmla="*/ 5657 w 62"/>
                <a:gd name="T41" fmla="*/ 3097 h 29"/>
                <a:gd name="T42" fmla="*/ 6206 w 62"/>
                <a:gd name="T43" fmla="*/ 3335 h 29"/>
                <a:gd name="T44" fmla="*/ 6339 w 62"/>
                <a:gd name="T45" fmla="*/ 3214 h 29"/>
                <a:gd name="T46" fmla="*/ 6078 w 62"/>
                <a:gd name="T47" fmla="*/ 2980 h 29"/>
                <a:gd name="T48" fmla="*/ 5945 w 62"/>
                <a:gd name="T49" fmla="*/ 2883 h 29"/>
                <a:gd name="T50" fmla="*/ 6078 w 62"/>
                <a:gd name="T51" fmla="*/ 2767 h 29"/>
                <a:gd name="T52" fmla="*/ 5945 w 62"/>
                <a:gd name="T53" fmla="*/ 2650 h 29"/>
                <a:gd name="T54" fmla="*/ 5524 w 62"/>
                <a:gd name="T55" fmla="*/ 2173 h 29"/>
                <a:gd name="T56" fmla="*/ 5524 w 62"/>
                <a:gd name="T57" fmla="*/ 1843 h 29"/>
                <a:gd name="T58" fmla="*/ 5524 w 62"/>
                <a:gd name="T59" fmla="*/ 1371 h 29"/>
                <a:gd name="T60" fmla="*/ 5524 w 62"/>
                <a:gd name="T61" fmla="*/ 1157 h 29"/>
                <a:gd name="T62" fmla="*/ 5524 w 62"/>
                <a:gd name="T63" fmla="*/ 1040 h 29"/>
                <a:gd name="T64" fmla="*/ 5945 w 62"/>
                <a:gd name="T65" fmla="*/ 686 h 29"/>
                <a:gd name="T66" fmla="*/ 6078 w 62"/>
                <a:gd name="T67" fmla="*/ 447 h 29"/>
                <a:gd name="T68" fmla="*/ 6339 w 62"/>
                <a:gd name="T69" fmla="*/ 447 h 29"/>
                <a:gd name="T70" fmla="*/ 6078 w 62"/>
                <a:gd name="T71" fmla="*/ 924 h 29"/>
                <a:gd name="T72" fmla="*/ 5945 w 62"/>
                <a:gd name="T73" fmla="*/ 1157 h 29"/>
                <a:gd name="T74" fmla="*/ 6206 w 62"/>
                <a:gd name="T75" fmla="*/ 1371 h 29"/>
                <a:gd name="T76" fmla="*/ 6206 w 62"/>
                <a:gd name="T77" fmla="*/ 1843 h 29"/>
                <a:gd name="T78" fmla="*/ 6078 w 62"/>
                <a:gd name="T79" fmla="*/ 2081 h 29"/>
                <a:gd name="T80" fmla="*/ 6206 w 62"/>
                <a:gd name="T81" fmla="*/ 2173 h 29"/>
                <a:gd name="T82" fmla="*/ 6206 w 62"/>
                <a:gd name="T83" fmla="*/ 2412 h 29"/>
                <a:gd name="T84" fmla="*/ 6339 w 62"/>
                <a:gd name="T85" fmla="*/ 2767 h 29"/>
                <a:gd name="T86" fmla="*/ 6734 w 62"/>
                <a:gd name="T87" fmla="*/ 2883 h 29"/>
                <a:gd name="T88" fmla="*/ 7022 w 62"/>
                <a:gd name="T89" fmla="*/ 2767 h 29"/>
                <a:gd name="T90" fmla="*/ 7022 w 62"/>
                <a:gd name="T91" fmla="*/ 2980 h 29"/>
                <a:gd name="T92" fmla="*/ 7155 w 62"/>
                <a:gd name="T93" fmla="*/ 3214 h 29"/>
                <a:gd name="T94" fmla="*/ 7417 w 62"/>
                <a:gd name="T95" fmla="*/ 3335 h 29"/>
                <a:gd name="T96" fmla="*/ 7550 w 62"/>
                <a:gd name="T97" fmla="*/ 3214 h 29"/>
                <a:gd name="T98" fmla="*/ 8232 w 62"/>
                <a:gd name="T99" fmla="*/ 2980 h 29"/>
                <a:gd name="T100" fmla="*/ 8365 w 62"/>
                <a:gd name="T101" fmla="*/ 2173 h 29"/>
                <a:gd name="T102" fmla="*/ 7288 w 62"/>
                <a:gd name="T103" fmla="*/ 2412 h 29"/>
                <a:gd name="T104" fmla="*/ 6339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81" name="Freeform 65"/>
            <p:cNvSpPr>
              <a:spLocks/>
            </p:cNvSpPr>
            <p:nvPr/>
          </p:nvSpPr>
          <p:spPr bwMode="auto">
            <a:xfrm>
              <a:off x="4669" y="1901"/>
              <a:ext cx="76" cy="117"/>
            </a:xfrm>
            <a:custGeom>
              <a:avLst/>
              <a:gdLst>
                <a:gd name="T0" fmla="*/ 1951 w 15"/>
                <a:gd name="T1" fmla="*/ 2545 h 24"/>
                <a:gd name="T2" fmla="*/ 1951 w 15"/>
                <a:gd name="T3" fmla="*/ 2330 h 24"/>
                <a:gd name="T4" fmla="*/ 1824 w 15"/>
                <a:gd name="T5" fmla="*/ 2091 h 24"/>
                <a:gd name="T6" fmla="*/ 1566 w 15"/>
                <a:gd name="T7" fmla="*/ 1853 h 24"/>
                <a:gd name="T8" fmla="*/ 1307 w 15"/>
                <a:gd name="T9" fmla="*/ 1736 h 24"/>
                <a:gd name="T10" fmla="*/ 1181 w 15"/>
                <a:gd name="T11" fmla="*/ 1619 h 24"/>
                <a:gd name="T12" fmla="*/ 1181 w 15"/>
                <a:gd name="T13" fmla="*/ 1380 h 24"/>
                <a:gd name="T14" fmla="*/ 897 w 15"/>
                <a:gd name="T15" fmla="*/ 1048 h 24"/>
                <a:gd name="T16" fmla="*/ 770 w 15"/>
                <a:gd name="T17" fmla="*/ 926 h 24"/>
                <a:gd name="T18" fmla="*/ 643 w 15"/>
                <a:gd name="T19" fmla="*/ 687 h 24"/>
                <a:gd name="T20" fmla="*/ 512 w 15"/>
                <a:gd name="T21" fmla="*/ 570 h 24"/>
                <a:gd name="T22" fmla="*/ 512 w 15"/>
                <a:gd name="T23" fmla="*/ 478 h 24"/>
                <a:gd name="T24" fmla="*/ 512 w 15"/>
                <a:gd name="T25" fmla="*/ 478 h 24"/>
                <a:gd name="T26" fmla="*/ 512 w 15"/>
                <a:gd name="T27" fmla="*/ 356 h 24"/>
                <a:gd name="T28" fmla="*/ 643 w 15"/>
                <a:gd name="T29" fmla="*/ 0 h 24"/>
                <a:gd name="T30" fmla="*/ 512 w 15"/>
                <a:gd name="T31" fmla="*/ 0 h 24"/>
                <a:gd name="T32" fmla="*/ 258 w 15"/>
                <a:gd name="T33" fmla="*/ 0 h 24"/>
                <a:gd name="T34" fmla="*/ 127 w 15"/>
                <a:gd name="T35" fmla="*/ 117 h 24"/>
                <a:gd name="T36" fmla="*/ 127 w 15"/>
                <a:gd name="T37" fmla="*/ 239 h 24"/>
                <a:gd name="T38" fmla="*/ 127 w 15"/>
                <a:gd name="T39" fmla="*/ 356 h 24"/>
                <a:gd name="T40" fmla="*/ 0 w 15"/>
                <a:gd name="T41" fmla="*/ 356 h 24"/>
                <a:gd name="T42" fmla="*/ 897 w 15"/>
                <a:gd name="T43" fmla="*/ 2779 h 24"/>
                <a:gd name="T44" fmla="*/ 1951 w 15"/>
                <a:gd name="T45" fmla="*/ 2545 h 24"/>
                <a:gd name="T46" fmla="*/ 1951 w 15"/>
                <a:gd name="T47" fmla="*/ 2545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82" name="Freeform 66"/>
            <p:cNvSpPr>
              <a:spLocks/>
            </p:cNvSpPr>
            <p:nvPr/>
          </p:nvSpPr>
          <p:spPr bwMode="auto">
            <a:xfrm>
              <a:off x="4689" y="1765"/>
              <a:ext cx="98" cy="205"/>
            </a:xfrm>
            <a:custGeom>
              <a:avLst/>
              <a:gdLst>
                <a:gd name="T0" fmla="*/ 0 w 19"/>
                <a:gd name="T1" fmla="*/ 3597 h 42"/>
                <a:gd name="T2" fmla="*/ 0 w 19"/>
                <a:gd name="T3" fmla="*/ 3714 h 42"/>
                <a:gd name="T4" fmla="*/ 268 w 19"/>
                <a:gd name="T5" fmla="*/ 3954 h 42"/>
                <a:gd name="T6" fmla="*/ 825 w 19"/>
                <a:gd name="T7" fmla="*/ 4310 h 42"/>
                <a:gd name="T8" fmla="*/ 1222 w 19"/>
                <a:gd name="T9" fmla="*/ 4408 h 42"/>
                <a:gd name="T10" fmla="*/ 1382 w 19"/>
                <a:gd name="T11" fmla="*/ 4647 h 42"/>
                <a:gd name="T12" fmla="*/ 1516 w 19"/>
                <a:gd name="T13" fmla="*/ 4886 h 42"/>
                <a:gd name="T14" fmla="*/ 1785 w 19"/>
                <a:gd name="T15" fmla="*/ 4525 h 42"/>
                <a:gd name="T16" fmla="*/ 1914 w 19"/>
                <a:gd name="T17" fmla="*/ 4076 h 42"/>
                <a:gd name="T18" fmla="*/ 2342 w 19"/>
                <a:gd name="T19" fmla="*/ 3480 h 42"/>
                <a:gd name="T20" fmla="*/ 2605 w 19"/>
                <a:gd name="T21" fmla="*/ 3026 h 42"/>
                <a:gd name="T22" fmla="*/ 2476 w 19"/>
                <a:gd name="T23" fmla="*/ 2216 h 42"/>
                <a:gd name="T24" fmla="*/ 2342 w 19"/>
                <a:gd name="T25" fmla="*/ 1498 h 42"/>
                <a:gd name="T26" fmla="*/ 1914 w 19"/>
                <a:gd name="T27" fmla="*/ 1620 h 42"/>
                <a:gd name="T28" fmla="*/ 1785 w 19"/>
                <a:gd name="T29" fmla="*/ 1620 h 42"/>
                <a:gd name="T30" fmla="*/ 1651 w 19"/>
                <a:gd name="T31" fmla="*/ 1620 h 42"/>
                <a:gd name="T32" fmla="*/ 1785 w 19"/>
                <a:gd name="T33" fmla="*/ 1289 h 42"/>
                <a:gd name="T34" fmla="*/ 1914 w 19"/>
                <a:gd name="T35" fmla="*/ 1289 h 42"/>
                <a:gd name="T36" fmla="*/ 2048 w 19"/>
                <a:gd name="T37" fmla="*/ 927 h 42"/>
                <a:gd name="T38" fmla="*/ 2208 w 19"/>
                <a:gd name="T39" fmla="*/ 693 h 42"/>
                <a:gd name="T40" fmla="*/ 557 w 19"/>
                <a:gd name="T41" fmla="*/ 0 h 42"/>
                <a:gd name="T42" fmla="*/ 397 w 19"/>
                <a:gd name="T43" fmla="*/ 239 h 42"/>
                <a:gd name="T44" fmla="*/ 268 w 19"/>
                <a:gd name="T45" fmla="*/ 693 h 42"/>
                <a:gd name="T46" fmla="*/ 0 w 19"/>
                <a:gd name="T47" fmla="*/ 927 h 42"/>
                <a:gd name="T48" fmla="*/ 134 w 19"/>
                <a:gd name="T49" fmla="*/ 1049 h 42"/>
                <a:gd name="T50" fmla="*/ 134 w 19"/>
                <a:gd name="T51" fmla="*/ 1289 h 42"/>
                <a:gd name="T52" fmla="*/ 134 w 19"/>
                <a:gd name="T53" fmla="*/ 1738 h 42"/>
                <a:gd name="T54" fmla="*/ 397 w 19"/>
                <a:gd name="T55" fmla="*/ 1977 h 42"/>
                <a:gd name="T56" fmla="*/ 691 w 19"/>
                <a:gd name="T57" fmla="*/ 2099 h 42"/>
                <a:gd name="T58" fmla="*/ 959 w 19"/>
                <a:gd name="T59" fmla="*/ 2216 h 42"/>
                <a:gd name="T60" fmla="*/ 1222 w 19"/>
                <a:gd name="T61" fmla="*/ 2455 h 42"/>
                <a:gd name="T62" fmla="*/ 557 w 19"/>
                <a:gd name="T63" fmla="*/ 2787 h 42"/>
                <a:gd name="T64" fmla="*/ 134 w 19"/>
                <a:gd name="T65" fmla="*/ 3265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83" name="Freeform 67"/>
            <p:cNvSpPr>
              <a:spLocks/>
            </p:cNvSpPr>
            <p:nvPr/>
          </p:nvSpPr>
          <p:spPr bwMode="auto">
            <a:xfrm>
              <a:off x="4776" y="1672"/>
              <a:ext cx="118" cy="107"/>
            </a:xfrm>
            <a:custGeom>
              <a:avLst/>
              <a:gdLst>
                <a:gd name="T0" fmla="*/ 0 w 23"/>
                <a:gd name="T1" fmla="*/ 447 h 22"/>
                <a:gd name="T2" fmla="*/ 1077 w 23"/>
                <a:gd name="T3" fmla="*/ 238 h 22"/>
                <a:gd name="T4" fmla="*/ 1077 w 23"/>
                <a:gd name="T5" fmla="*/ 355 h 22"/>
                <a:gd name="T6" fmla="*/ 1211 w 23"/>
                <a:gd name="T7" fmla="*/ 355 h 22"/>
                <a:gd name="T8" fmla="*/ 1211 w 23"/>
                <a:gd name="T9" fmla="*/ 355 h 22"/>
                <a:gd name="T10" fmla="*/ 2709 w 23"/>
                <a:gd name="T11" fmla="*/ 0 h 22"/>
                <a:gd name="T12" fmla="*/ 3104 w 23"/>
                <a:gd name="T13" fmla="*/ 1041 h 22"/>
                <a:gd name="T14" fmla="*/ 3104 w 23"/>
                <a:gd name="T15" fmla="*/ 1158 h 22"/>
                <a:gd name="T16" fmla="*/ 2976 w 23"/>
                <a:gd name="T17" fmla="*/ 1158 h 22"/>
                <a:gd name="T18" fmla="*/ 3104 w 23"/>
                <a:gd name="T19" fmla="*/ 1279 h 22"/>
                <a:gd name="T20" fmla="*/ 3104 w 23"/>
                <a:gd name="T21" fmla="*/ 1279 h 22"/>
                <a:gd name="T22" fmla="*/ 2842 w 23"/>
                <a:gd name="T23" fmla="*/ 1372 h 22"/>
                <a:gd name="T24" fmla="*/ 2288 w 23"/>
                <a:gd name="T25" fmla="*/ 1488 h 22"/>
                <a:gd name="T26" fmla="*/ 2160 w 23"/>
                <a:gd name="T27" fmla="*/ 1488 h 22"/>
                <a:gd name="T28" fmla="*/ 2160 w 23"/>
                <a:gd name="T29" fmla="*/ 1488 h 22"/>
                <a:gd name="T30" fmla="*/ 2160 w 23"/>
                <a:gd name="T31" fmla="*/ 1610 h 22"/>
                <a:gd name="T32" fmla="*/ 2160 w 23"/>
                <a:gd name="T33" fmla="*/ 1610 h 22"/>
                <a:gd name="T34" fmla="*/ 1765 w 23"/>
                <a:gd name="T35" fmla="*/ 1727 h 22"/>
                <a:gd name="T36" fmla="*/ 1344 w 23"/>
                <a:gd name="T37" fmla="*/ 1843 h 22"/>
                <a:gd name="T38" fmla="*/ 1344 w 23"/>
                <a:gd name="T39" fmla="*/ 1843 h 22"/>
                <a:gd name="T40" fmla="*/ 1077 w 23"/>
                <a:gd name="T41" fmla="*/ 2082 h 22"/>
                <a:gd name="T42" fmla="*/ 395 w 23"/>
                <a:gd name="T43" fmla="*/ 2412 h 22"/>
                <a:gd name="T44" fmla="*/ 262 w 23"/>
                <a:gd name="T45" fmla="*/ 2529 h 22"/>
                <a:gd name="T46" fmla="*/ 0 w 23"/>
                <a:gd name="T47" fmla="*/ 2412 h 22"/>
                <a:gd name="T48" fmla="*/ 262 w 23"/>
                <a:gd name="T49" fmla="*/ 2174 h 22"/>
                <a:gd name="T50" fmla="*/ 262 w 23"/>
                <a:gd name="T51" fmla="*/ 2082 h 22"/>
                <a:gd name="T52" fmla="*/ 262 w 23"/>
                <a:gd name="T53" fmla="*/ 1965 h 22"/>
                <a:gd name="T54" fmla="*/ 0 w 23"/>
                <a:gd name="T55" fmla="*/ 447 h 22"/>
                <a:gd name="T56" fmla="*/ 0 w 23"/>
                <a:gd name="T57" fmla="*/ 4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84" name="Freeform 68"/>
            <p:cNvSpPr>
              <a:spLocks/>
            </p:cNvSpPr>
            <p:nvPr/>
          </p:nvSpPr>
          <p:spPr bwMode="auto">
            <a:xfrm>
              <a:off x="4771" y="1589"/>
              <a:ext cx="232" cy="112"/>
            </a:xfrm>
            <a:custGeom>
              <a:avLst/>
              <a:gdLst>
                <a:gd name="T0" fmla="*/ 1382 w 45"/>
                <a:gd name="T1" fmla="*/ 808 h 23"/>
                <a:gd name="T2" fmla="*/ 3294 w 45"/>
                <a:gd name="T3" fmla="*/ 355 h 23"/>
                <a:gd name="T4" fmla="*/ 3428 w 45"/>
                <a:gd name="T5" fmla="*/ 355 h 23"/>
                <a:gd name="T6" fmla="*/ 3428 w 45"/>
                <a:gd name="T7" fmla="*/ 239 h 23"/>
                <a:gd name="T8" fmla="*/ 3697 w 45"/>
                <a:gd name="T9" fmla="*/ 0 h 23"/>
                <a:gd name="T10" fmla="*/ 3985 w 45"/>
                <a:gd name="T11" fmla="*/ 0 h 23"/>
                <a:gd name="T12" fmla="*/ 4253 w 45"/>
                <a:gd name="T13" fmla="*/ 355 h 23"/>
                <a:gd name="T14" fmla="*/ 4387 w 45"/>
                <a:gd name="T15" fmla="*/ 570 h 23"/>
                <a:gd name="T16" fmla="*/ 4119 w 45"/>
                <a:gd name="T17" fmla="*/ 808 h 23"/>
                <a:gd name="T18" fmla="*/ 3985 w 45"/>
                <a:gd name="T19" fmla="*/ 1164 h 23"/>
                <a:gd name="T20" fmla="*/ 4516 w 45"/>
                <a:gd name="T21" fmla="*/ 1164 h 23"/>
                <a:gd name="T22" fmla="*/ 4944 w 45"/>
                <a:gd name="T23" fmla="*/ 1729 h 23"/>
                <a:gd name="T24" fmla="*/ 5609 w 45"/>
                <a:gd name="T25" fmla="*/ 1850 h 23"/>
                <a:gd name="T26" fmla="*/ 5903 w 45"/>
                <a:gd name="T27" fmla="*/ 1612 h 23"/>
                <a:gd name="T28" fmla="*/ 5769 w 45"/>
                <a:gd name="T29" fmla="*/ 1373 h 23"/>
                <a:gd name="T30" fmla="*/ 5475 w 45"/>
                <a:gd name="T31" fmla="*/ 1164 h 23"/>
                <a:gd name="T32" fmla="*/ 5769 w 45"/>
                <a:gd name="T33" fmla="*/ 1281 h 23"/>
                <a:gd name="T34" fmla="*/ 6166 w 45"/>
                <a:gd name="T35" fmla="*/ 1850 h 23"/>
                <a:gd name="T36" fmla="*/ 6032 w 45"/>
                <a:gd name="T37" fmla="*/ 1967 h 23"/>
                <a:gd name="T38" fmla="*/ 5475 w 45"/>
                <a:gd name="T39" fmla="*/ 2206 h 23"/>
                <a:gd name="T40" fmla="*/ 5078 w 45"/>
                <a:gd name="T41" fmla="*/ 2420 h 23"/>
                <a:gd name="T42" fmla="*/ 5078 w 45"/>
                <a:gd name="T43" fmla="*/ 2298 h 23"/>
                <a:gd name="T44" fmla="*/ 4944 w 45"/>
                <a:gd name="T45" fmla="*/ 2089 h 23"/>
                <a:gd name="T46" fmla="*/ 4650 w 45"/>
                <a:gd name="T47" fmla="*/ 2537 h 23"/>
                <a:gd name="T48" fmla="*/ 4387 w 45"/>
                <a:gd name="T49" fmla="*/ 2537 h 23"/>
                <a:gd name="T50" fmla="*/ 4387 w 45"/>
                <a:gd name="T51" fmla="*/ 2420 h 23"/>
                <a:gd name="T52" fmla="*/ 4119 w 45"/>
                <a:gd name="T53" fmla="*/ 2298 h 23"/>
                <a:gd name="T54" fmla="*/ 3825 w 45"/>
                <a:gd name="T55" fmla="*/ 2206 h 23"/>
                <a:gd name="T56" fmla="*/ 3697 w 45"/>
                <a:gd name="T57" fmla="*/ 1967 h 23"/>
                <a:gd name="T58" fmla="*/ 2872 w 45"/>
                <a:gd name="T59" fmla="*/ 1967 h 23"/>
                <a:gd name="T60" fmla="*/ 1382 w 45"/>
                <a:gd name="T61" fmla="*/ 2298 h 23"/>
                <a:gd name="T62" fmla="*/ 1222 w 45"/>
                <a:gd name="T63" fmla="*/ 2206 h 23"/>
                <a:gd name="T64" fmla="*/ 0 w 45"/>
                <a:gd name="T65" fmla="*/ 2420 h 23"/>
                <a:gd name="T66" fmla="*/ 0 w 45"/>
                <a:gd name="T67" fmla="*/ 1042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85" name="Freeform 69"/>
            <p:cNvSpPr>
              <a:spLocks/>
            </p:cNvSpPr>
            <p:nvPr/>
          </p:nvSpPr>
          <p:spPr bwMode="auto">
            <a:xfrm>
              <a:off x="4879" y="1662"/>
              <a:ext cx="61" cy="64"/>
            </a:xfrm>
            <a:custGeom>
              <a:avLst/>
              <a:gdLst>
                <a:gd name="T0" fmla="*/ 0 w 12"/>
                <a:gd name="T1" fmla="*/ 241 h 13"/>
                <a:gd name="T2" fmla="*/ 386 w 12"/>
                <a:gd name="T3" fmla="*/ 1310 h 13"/>
                <a:gd name="T4" fmla="*/ 386 w 12"/>
                <a:gd name="T5" fmla="*/ 1428 h 13"/>
                <a:gd name="T6" fmla="*/ 259 w 12"/>
                <a:gd name="T7" fmla="*/ 1428 h 13"/>
                <a:gd name="T8" fmla="*/ 386 w 12"/>
                <a:gd name="T9" fmla="*/ 1551 h 13"/>
                <a:gd name="T10" fmla="*/ 386 w 12"/>
                <a:gd name="T11" fmla="*/ 1551 h 13"/>
                <a:gd name="T12" fmla="*/ 386 w 12"/>
                <a:gd name="T13" fmla="*/ 1551 h 13"/>
                <a:gd name="T14" fmla="*/ 803 w 12"/>
                <a:gd name="T15" fmla="*/ 1428 h 13"/>
                <a:gd name="T16" fmla="*/ 930 w 12"/>
                <a:gd name="T17" fmla="*/ 1310 h 13"/>
                <a:gd name="T18" fmla="*/ 930 w 12"/>
                <a:gd name="T19" fmla="*/ 1186 h 13"/>
                <a:gd name="T20" fmla="*/ 930 w 12"/>
                <a:gd name="T21" fmla="*/ 1068 h 13"/>
                <a:gd name="T22" fmla="*/ 930 w 12"/>
                <a:gd name="T23" fmla="*/ 822 h 13"/>
                <a:gd name="T24" fmla="*/ 1057 w 12"/>
                <a:gd name="T25" fmla="*/ 729 h 13"/>
                <a:gd name="T26" fmla="*/ 1057 w 12"/>
                <a:gd name="T27" fmla="*/ 822 h 13"/>
                <a:gd name="T28" fmla="*/ 1057 w 12"/>
                <a:gd name="T29" fmla="*/ 945 h 13"/>
                <a:gd name="T30" fmla="*/ 1057 w 12"/>
                <a:gd name="T31" fmla="*/ 1186 h 13"/>
                <a:gd name="T32" fmla="*/ 1190 w 12"/>
                <a:gd name="T33" fmla="*/ 1186 h 13"/>
                <a:gd name="T34" fmla="*/ 1190 w 12"/>
                <a:gd name="T35" fmla="*/ 1186 h 13"/>
                <a:gd name="T36" fmla="*/ 1190 w 12"/>
                <a:gd name="T37" fmla="*/ 1068 h 13"/>
                <a:gd name="T38" fmla="*/ 1317 w 12"/>
                <a:gd name="T39" fmla="*/ 1068 h 13"/>
                <a:gd name="T40" fmla="*/ 1449 w 12"/>
                <a:gd name="T41" fmla="*/ 945 h 13"/>
                <a:gd name="T42" fmla="*/ 1576 w 12"/>
                <a:gd name="T43" fmla="*/ 945 h 13"/>
                <a:gd name="T44" fmla="*/ 1576 w 12"/>
                <a:gd name="T45" fmla="*/ 945 h 13"/>
                <a:gd name="T46" fmla="*/ 1449 w 12"/>
                <a:gd name="T47" fmla="*/ 822 h 13"/>
                <a:gd name="T48" fmla="*/ 1449 w 12"/>
                <a:gd name="T49" fmla="*/ 729 h 13"/>
                <a:gd name="T50" fmla="*/ 1449 w 12"/>
                <a:gd name="T51" fmla="*/ 729 h 13"/>
                <a:gd name="T52" fmla="*/ 1317 w 12"/>
                <a:gd name="T53" fmla="*/ 729 h 13"/>
                <a:gd name="T54" fmla="*/ 1190 w 12"/>
                <a:gd name="T55" fmla="*/ 606 h 13"/>
                <a:gd name="T56" fmla="*/ 1190 w 12"/>
                <a:gd name="T57" fmla="*/ 606 h 13"/>
                <a:gd name="T58" fmla="*/ 930 w 12"/>
                <a:gd name="T59" fmla="*/ 482 h 13"/>
                <a:gd name="T60" fmla="*/ 803 w 12"/>
                <a:gd name="T61" fmla="*/ 241 h 13"/>
                <a:gd name="T62" fmla="*/ 803 w 12"/>
                <a:gd name="T63" fmla="*/ 241 h 13"/>
                <a:gd name="T64" fmla="*/ 646 w 12"/>
                <a:gd name="T65" fmla="*/ 0 h 13"/>
                <a:gd name="T66" fmla="*/ 0 w 12"/>
                <a:gd name="T67" fmla="*/ 241 h 13"/>
                <a:gd name="T68" fmla="*/ 0 w 12"/>
                <a:gd name="T69" fmla="*/ 24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86" name="Freeform 70"/>
            <p:cNvSpPr>
              <a:spLocks/>
            </p:cNvSpPr>
            <p:nvPr/>
          </p:nvSpPr>
          <p:spPr bwMode="auto">
            <a:xfrm>
              <a:off x="4812" y="1394"/>
              <a:ext cx="108" cy="229"/>
            </a:xfrm>
            <a:custGeom>
              <a:avLst/>
              <a:gdLst>
                <a:gd name="T0" fmla="*/ 2854 w 21"/>
                <a:gd name="T1" fmla="*/ 4629 h 47"/>
                <a:gd name="T2" fmla="*/ 2726 w 21"/>
                <a:gd name="T3" fmla="*/ 4629 h 47"/>
                <a:gd name="T4" fmla="*/ 2592 w 21"/>
                <a:gd name="T5" fmla="*/ 4629 h 47"/>
                <a:gd name="T6" fmla="*/ 2458 w 21"/>
                <a:gd name="T7" fmla="*/ 4867 h 47"/>
                <a:gd name="T8" fmla="*/ 2299 w 21"/>
                <a:gd name="T9" fmla="*/ 4867 h 47"/>
                <a:gd name="T10" fmla="*/ 2299 w 21"/>
                <a:gd name="T11" fmla="*/ 4984 h 47"/>
                <a:gd name="T12" fmla="*/ 2299 w 21"/>
                <a:gd name="T13" fmla="*/ 4984 h 47"/>
                <a:gd name="T14" fmla="*/ 2299 w 21"/>
                <a:gd name="T15" fmla="*/ 4984 h 47"/>
                <a:gd name="T16" fmla="*/ 2170 w 21"/>
                <a:gd name="T17" fmla="*/ 4984 h 47"/>
                <a:gd name="T18" fmla="*/ 2170 w 21"/>
                <a:gd name="T19" fmla="*/ 5082 h 47"/>
                <a:gd name="T20" fmla="*/ 262 w 21"/>
                <a:gd name="T21" fmla="*/ 5438 h 47"/>
                <a:gd name="T22" fmla="*/ 134 w 21"/>
                <a:gd name="T23" fmla="*/ 5316 h 47"/>
                <a:gd name="T24" fmla="*/ 0 w 21"/>
                <a:gd name="T25" fmla="*/ 5199 h 47"/>
                <a:gd name="T26" fmla="*/ 0 w 21"/>
                <a:gd name="T27" fmla="*/ 5082 h 47"/>
                <a:gd name="T28" fmla="*/ 134 w 21"/>
                <a:gd name="T29" fmla="*/ 4984 h 47"/>
                <a:gd name="T30" fmla="*/ 0 w 21"/>
                <a:gd name="T31" fmla="*/ 4746 h 47"/>
                <a:gd name="T32" fmla="*/ 0 w 21"/>
                <a:gd name="T33" fmla="*/ 3942 h 47"/>
                <a:gd name="T34" fmla="*/ 0 w 21"/>
                <a:gd name="T35" fmla="*/ 3703 h 47"/>
                <a:gd name="T36" fmla="*/ 134 w 21"/>
                <a:gd name="T37" fmla="*/ 3230 h 47"/>
                <a:gd name="T38" fmla="*/ 134 w 21"/>
                <a:gd name="T39" fmla="*/ 3016 h 47"/>
                <a:gd name="T40" fmla="*/ 134 w 21"/>
                <a:gd name="T41" fmla="*/ 2777 h 47"/>
                <a:gd name="T42" fmla="*/ 134 w 21"/>
                <a:gd name="T43" fmla="*/ 2538 h 47"/>
                <a:gd name="T44" fmla="*/ 134 w 21"/>
                <a:gd name="T45" fmla="*/ 2422 h 47"/>
                <a:gd name="T46" fmla="*/ 134 w 21"/>
                <a:gd name="T47" fmla="*/ 2305 h 47"/>
                <a:gd name="T48" fmla="*/ 555 w 21"/>
                <a:gd name="T49" fmla="*/ 2090 h 47"/>
                <a:gd name="T50" fmla="*/ 689 w 21"/>
                <a:gd name="T51" fmla="*/ 1613 h 47"/>
                <a:gd name="T52" fmla="*/ 555 w 21"/>
                <a:gd name="T53" fmla="*/ 1379 h 47"/>
                <a:gd name="T54" fmla="*/ 555 w 21"/>
                <a:gd name="T55" fmla="*/ 1164 h 47"/>
                <a:gd name="T56" fmla="*/ 555 w 21"/>
                <a:gd name="T57" fmla="*/ 1164 h 47"/>
                <a:gd name="T58" fmla="*/ 555 w 21"/>
                <a:gd name="T59" fmla="*/ 1043 h 47"/>
                <a:gd name="T60" fmla="*/ 396 w 21"/>
                <a:gd name="T61" fmla="*/ 809 h 47"/>
                <a:gd name="T62" fmla="*/ 555 w 21"/>
                <a:gd name="T63" fmla="*/ 453 h 47"/>
                <a:gd name="T64" fmla="*/ 396 w 21"/>
                <a:gd name="T65" fmla="*/ 356 h 47"/>
                <a:gd name="T66" fmla="*/ 396 w 21"/>
                <a:gd name="T67" fmla="*/ 239 h 47"/>
                <a:gd name="T68" fmla="*/ 555 w 21"/>
                <a:gd name="T69" fmla="*/ 239 h 47"/>
                <a:gd name="T70" fmla="*/ 689 w 21"/>
                <a:gd name="T71" fmla="*/ 117 h 47"/>
                <a:gd name="T72" fmla="*/ 818 w 21"/>
                <a:gd name="T73" fmla="*/ 117 h 47"/>
                <a:gd name="T74" fmla="*/ 818 w 21"/>
                <a:gd name="T75" fmla="*/ 117 h 47"/>
                <a:gd name="T76" fmla="*/ 951 w 21"/>
                <a:gd name="T77" fmla="*/ 0 h 47"/>
                <a:gd name="T78" fmla="*/ 2299 w 21"/>
                <a:gd name="T79" fmla="*/ 3347 h 47"/>
                <a:gd name="T80" fmla="*/ 2299 w 21"/>
                <a:gd name="T81" fmla="*/ 3464 h 47"/>
                <a:gd name="T82" fmla="*/ 2299 w 21"/>
                <a:gd name="T83" fmla="*/ 3586 h 47"/>
                <a:gd name="T84" fmla="*/ 2299 w 21"/>
                <a:gd name="T85" fmla="*/ 3586 h 47"/>
                <a:gd name="T86" fmla="*/ 2592 w 21"/>
                <a:gd name="T87" fmla="*/ 3820 h 47"/>
                <a:gd name="T88" fmla="*/ 2726 w 21"/>
                <a:gd name="T89" fmla="*/ 3820 h 47"/>
                <a:gd name="T90" fmla="*/ 2726 w 21"/>
                <a:gd name="T91" fmla="*/ 3942 h 47"/>
                <a:gd name="T92" fmla="*/ 2726 w 21"/>
                <a:gd name="T93" fmla="*/ 4059 h 47"/>
                <a:gd name="T94" fmla="*/ 2854 w 21"/>
                <a:gd name="T95" fmla="*/ 4273 h 47"/>
                <a:gd name="T96" fmla="*/ 2854 w 21"/>
                <a:gd name="T97" fmla="*/ 4390 h 47"/>
                <a:gd name="T98" fmla="*/ 2854 w 21"/>
                <a:gd name="T99" fmla="*/ 4512 h 47"/>
                <a:gd name="T100" fmla="*/ 2854 w 21"/>
                <a:gd name="T101" fmla="*/ 4629 h 47"/>
                <a:gd name="T102" fmla="*/ 2854 w 21"/>
                <a:gd name="T103" fmla="*/ 4629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87" name="Freeform 71"/>
            <p:cNvSpPr>
              <a:spLocks/>
            </p:cNvSpPr>
            <p:nvPr/>
          </p:nvSpPr>
          <p:spPr bwMode="auto">
            <a:xfrm>
              <a:off x="4848" y="1189"/>
              <a:ext cx="251" cy="385"/>
            </a:xfrm>
            <a:custGeom>
              <a:avLst/>
              <a:gdLst>
                <a:gd name="T0" fmla="*/ 1337 w 49"/>
                <a:gd name="T1" fmla="*/ 8217 h 79"/>
                <a:gd name="T2" fmla="*/ 1337 w 49"/>
                <a:gd name="T3" fmla="*/ 8455 h 79"/>
                <a:gd name="T4" fmla="*/ 1598 w 49"/>
                <a:gd name="T5" fmla="*/ 8694 h 79"/>
                <a:gd name="T6" fmla="*/ 1757 w 49"/>
                <a:gd name="T7" fmla="*/ 8787 h 79"/>
                <a:gd name="T8" fmla="*/ 1890 w 49"/>
                <a:gd name="T9" fmla="*/ 9143 h 79"/>
                <a:gd name="T10" fmla="*/ 2018 w 49"/>
                <a:gd name="T11" fmla="*/ 8909 h 79"/>
                <a:gd name="T12" fmla="*/ 2151 w 49"/>
                <a:gd name="T13" fmla="*/ 8455 h 79"/>
                <a:gd name="T14" fmla="*/ 2413 w 49"/>
                <a:gd name="T15" fmla="*/ 7861 h 79"/>
                <a:gd name="T16" fmla="*/ 2413 w 49"/>
                <a:gd name="T17" fmla="*/ 7768 h 79"/>
                <a:gd name="T18" fmla="*/ 2674 w 49"/>
                <a:gd name="T19" fmla="*/ 7291 h 79"/>
                <a:gd name="T20" fmla="*/ 2833 w 49"/>
                <a:gd name="T21" fmla="*/ 7412 h 79"/>
                <a:gd name="T22" fmla="*/ 2966 w 49"/>
                <a:gd name="T23" fmla="*/ 7412 h 79"/>
                <a:gd name="T24" fmla="*/ 2966 w 49"/>
                <a:gd name="T25" fmla="*/ 7174 h 79"/>
                <a:gd name="T26" fmla="*/ 3488 w 49"/>
                <a:gd name="T27" fmla="*/ 7052 h 79"/>
                <a:gd name="T28" fmla="*/ 3488 w 49"/>
                <a:gd name="T29" fmla="*/ 6842 h 79"/>
                <a:gd name="T30" fmla="*/ 3755 w 49"/>
                <a:gd name="T31" fmla="*/ 6720 h 79"/>
                <a:gd name="T32" fmla="*/ 3908 w 49"/>
                <a:gd name="T33" fmla="*/ 6482 h 79"/>
                <a:gd name="T34" fmla="*/ 4170 w 49"/>
                <a:gd name="T35" fmla="*/ 6009 h 79"/>
                <a:gd name="T36" fmla="*/ 4170 w 49"/>
                <a:gd name="T37" fmla="*/ 5911 h 79"/>
                <a:gd name="T38" fmla="*/ 4564 w 49"/>
                <a:gd name="T39" fmla="*/ 5911 h 79"/>
                <a:gd name="T40" fmla="*/ 4697 w 49"/>
                <a:gd name="T41" fmla="*/ 5678 h 79"/>
                <a:gd name="T42" fmla="*/ 4984 w 49"/>
                <a:gd name="T43" fmla="*/ 5439 h 79"/>
                <a:gd name="T44" fmla="*/ 5379 w 49"/>
                <a:gd name="T45" fmla="*/ 5556 h 79"/>
                <a:gd name="T46" fmla="*/ 5773 w 49"/>
                <a:gd name="T47" fmla="*/ 5083 h 79"/>
                <a:gd name="T48" fmla="*/ 6193 w 49"/>
                <a:gd name="T49" fmla="*/ 4752 h 79"/>
                <a:gd name="T50" fmla="*/ 6454 w 49"/>
                <a:gd name="T51" fmla="*/ 4630 h 79"/>
                <a:gd name="T52" fmla="*/ 6587 w 49"/>
                <a:gd name="T53" fmla="*/ 4396 h 79"/>
                <a:gd name="T54" fmla="*/ 6454 w 49"/>
                <a:gd name="T55" fmla="*/ 4274 h 79"/>
                <a:gd name="T56" fmla="*/ 6326 w 49"/>
                <a:gd name="T57" fmla="*/ 4157 h 79"/>
                <a:gd name="T58" fmla="*/ 6454 w 49"/>
                <a:gd name="T59" fmla="*/ 4060 h 79"/>
                <a:gd name="T60" fmla="*/ 6326 w 49"/>
                <a:gd name="T61" fmla="*/ 3704 h 79"/>
                <a:gd name="T62" fmla="*/ 6060 w 49"/>
                <a:gd name="T63" fmla="*/ 3587 h 79"/>
                <a:gd name="T64" fmla="*/ 5773 w 49"/>
                <a:gd name="T65" fmla="*/ 3704 h 79"/>
                <a:gd name="T66" fmla="*/ 5512 w 49"/>
                <a:gd name="T67" fmla="*/ 3231 h 79"/>
                <a:gd name="T68" fmla="*/ 5512 w 49"/>
                <a:gd name="T69" fmla="*/ 3017 h 79"/>
                <a:gd name="T70" fmla="*/ 5379 w 49"/>
                <a:gd name="T71" fmla="*/ 3017 h 79"/>
                <a:gd name="T72" fmla="*/ 5117 w 49"/>
                <a:gd name="T73" fmla="*/ 3017 h 79"/>
                <a:gd name="T74" fmla="*/ 4830 w 49"/>
                <a:gd name="T75" fmla="*/ 2900 h 79"/>
                <a:gd name="T76" fmla="*/ 4697 w 49"/>
                <a:gd name="T77" fmla="*/ 2539 h 79"/>
                <a:gd name="T78" fmla="*/ 3227 w 49"/>
                <a:gd name="T79" fmla="*/ 0 h 79"/>
                <a:gd name="T80" fmla="*/ 2966 w 49"/>
                <a:gd name="T81" fmla="*/ 0 h 79"/>
                <a:gd name="T82" fmla="*/ 2833 w 49"/>
                <a:gd name="T83" fmla="*/ 239 h 79"/>
                <a:gd name="T84" fmla="*/ 2413 w 49"/>
                <a:gd name="T85" fmla="*/ 239 h 79"/>
                <a:gd name="T86" fmla="*/ 2018 w 49"/>
                <a:gd name="T87" fmla="*/ 570 h 79"/>
                <a:gd name="T88" fmla="*/ 1890 w 49"/>
                <a:gd name="T89" fmla="*/ 239 h 79"/>
                <a:gd name="T90" fmla="*/ 1757 w 49"/>
                <a:gd name="T91" fmla="*/ 117 h 79"/>
                <a:gd name="T92" fmla="*/ 814 w 49"/>
                <a:gd name="T93" fmla="*/ 1852 h 79"/>
                <a:gd name="T94" fmla="*/ 943 w 49"/>
                <a:gd name="T95" fmla="*/ 2208 h 79"/>
                <a:gd name="T96" fmla="*/ 943 w 49"/>
                <a:gd name="T97" fmla="*/ 2539 h 79"/>
                <a:gd name="T98" fmla="*/ 681 w 49"/>
                <a:gd name="T99" fmla="*/ 2778 h 79"/>
                <a:gd name="T100" fmla="*/ 814 w 49"/>
                <a:gd name="T101" fmla="*/ 3704 h 79"/>
                <a:gd name="T102" fmla="*/ 522 w 49"/>
                <a:gd name="T103" fmla="*/ 4157 h 79"/>
                <a:gd name="T104" fmla="*/ 522 w 49"/>
                <a:gd name="T105" fmla="*/ 4513 h 79"/>
                <a:gd name="T106" fmla="*/ 394 w 49"/>
                <a:gd name="T107" fmla="*/ 4630 h 79"/>
                <a:gd name="T108" fmla="*/ 394 w 49"/>
                <a:gd name="T109" fmla="*/ 4869 h 79"/>
                <a:gd name="T110" fmla="*/ 133 w 49"/>
                <a:gd name="T111" fmla="*/ 4752 h 79"/>
                <a:gd name="T112" fmla="*/ 0 w 49"/>
                <a:gd name="T113" fmla="*/ 486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2988" name="Group 72"/>
            <p:cNvGrpSpPr>
              <a:grpSpLocks/>
            </p:cNvGrpSpPr>
            <p:nvPr/>
          </p:nvGrpSpPr>
          <p:grpSpPr bwMode="auto">
            <a:xfrm>
              <a:off x="2038" y="2920"/>
              <a:ext cx="609" cy="371"/>
              <a:chOff x="1991" y="3321"/>
              <a:chExt cx="361" cy="231"/>
            </a:xfrm>
          </p:grpSpPr>
          <p:sp>
            <p:nvSpPr>
              <p:cNvPr id="32989" name="Freeform 73"/>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90" name="Freeform 74"/>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91" name="Freeform 75"/>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92" name="Freeform 76"/>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93" name="Freeform 77"/>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94" name="Freeform 78"/>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95" name="Freeform 79"/>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96" name="Freeform 80"/>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grpSp>
      <p:sp>
        <p:nvSpPr>
          <p:cNvPr id="32775" name="Text Box 81"/>
          <p:cNvSpPr txBox="1">
            <a:spLocks noChangeArrowheads="1"/>
          </p:cNvSpPr>
          <p:nvPr/>
        </p:nvSpPr>
        <p:spPr bwMode="auto">
          <a:xfrm>
            <a:off x="1934634" y="1391063"/>
            <a:ext cx="69522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a:solidFill>
                  <a:srgbClr val="000000"/>
                </a:solidFill>
                <a:latin typeface="Verdana" charset="0"/>
              </a:rPr>
              <a:t>1990</a:t>
            </a:r>
          </a:p>
        </p:txBody>
      </p:sp>
      <p:sp>
        <p:nvSpPr>
          <p:cNvPr id="32777" name="Rectangle 83"/>
          <p:cNvSpPr>
            <a:spLocks noChangeArrowheads="1"/>
          </p:cNvSpPr>
          <p:nvPr/>
        </p:nvSpPr>
        <p:spPr bwMode="auto">
          <a:xfrm>
            <a:off x="489660" y="5956300"/>
            <a:ext cx="207433" cy="2349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32778" name="Rectangle 84"/>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32779" name="Rectangle 85"/>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32780" name="Rectangle 86"/>
          <p:cNvSpPr>
            <a:spLocks noChangeArrowheads="1"/>
          </p:cNvSpPr>
          <p:nvPr/>
        </p:nvSpPr>
        <p:spPr bwMode="auto">
          <a:xfrm>
            <a:off x="3060907" y="5961063"/>
            <a:ext cx="210255" cy="234950"/>
          </a:xfrm>
          <a:prstGeom prst="rect">
            <a:avLst/>
          </a:prstGeom>
          <a:solidFill>
            <a:srgbClr val="0000A0"/>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32781" name="Rectangle 87"/>
          <p:cNvSpPr>
            <a:spLocks noChangeArrowheads="1"/>
          </p:cNvSpPr>
          <p:nvPr/>
        </p:nvSpPr>
        <p:spPr bwMode="auto">
          <a:xfrm>
            <a:off x="4998159" y="5948363"/>
            <a:ext cx="207434" cy="234950"/>
          </a:xfrm>
          <a:prstGeom prst="rect">
            <a:avLst/>
          </a:prstGeom>
          <a:solidFill>
            <a:srgbClr val="ED4213"/>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32782" name="Rectangle 88"/>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32783" name="Rectangle 89"/>
          <p:cNvSpPr>
            <a:spLocks noChangeArrowheads="1"/>
          </p:cNvSpPr>
          <p:nvPr/>
        </p:nvSpPr>
        <p:spPr bwMode="auto">
          <a:xfrm>
            <a:off x="395114" y="5892800"/>
            <a:ext cx="6330244"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sp>
        <p:nvSpPr>
          <p:cNvPr id="32784" name="Rectangle 90"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fontAlgn="base" hangingPunct="0">
              <a:spcBef>
                <a:spcPct val="0"/>
              </a:spcBef>
              <a:spcAft>
                <a:spcPct val="0"/>
              </a:spcAft>
            </a:pPr>
            <a:endParaRPr lang="en-US" sz="2400">
              <a:solidFill>
                <a:srgbClr val="000000"/>
              </a:solidFill>
              <a:latin typeface="Times New Roman" charset="0"/>
              <a:ea typeface="ＭＳ Ｐゴシック" charset="0"/>
            </a:endParaRPr>
          </a:p>
        </p:txBody>
      </p:sp>
      <p:grpSp>
        <p:nvGrpSpPr>
          <p:cNvPr id="32785" name="Group 319"/>
          <p:cNvGrpSpPr>
            <a:grpSpLocks/>
          </p:cNvGrpSpPr>
          <p:nvPr/>
        </p:nvGrpSpPr>
        <p:grpSpPr bwMode="auto">
          <a:xfrm>
            <a:off x="2713774" y="3511963"/>
            <a:ext cx="3316111" cy="1920875"/>
            <a:chOff x="1155700" y="1709738"/>
            <a:chExt cx="6940550" cy="3567112"/>
          </a:xfrm>
        </p:grpSpPr>
        <p:sp>
          <p:nvSpPr>
            <p:cNvPr id="32863" name="Freeform 2"/>
            <p:cNvSpPr>
              <a:spLocks/>
            </p:cNvSpPr>
            <p:nvPr/>
          </p:nvSpPr>
          <p:spPr bwMode="auto">
            <a:xfrm>
              <a:off x="7697788" y="1887538"/>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64" name="Freeform 3"/>
            <p:cNvSpPr>
              <a:spLocks/>
            </p:cNvSpPr>
            <p:nvPr/>
          </p:nvSpPr>
          <p:spPr bwMode="auto">
            <a:xfrm>
              <a:off x="2636838" y="1709738"/>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65" name="Freeform 4"/>
            <p:cNvSpPr>
              <a:spLocks/>
            </p:cNvSpPr>
            <p:nvPr/>
          </p:nvSpPr>
          <p:spPr bwMode="auto">
            <a:xfrm>
              <a:off x="3157538" y="1833563"/>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66" name="Freeform 5"/>
            <p:cNvSpPr>
              <a:spLocks/>
            </p:cNvSpPr>
            <p:nvPr/>
          </p:nvSpPr>
          <p:spPr bwMode="auto">
            <a:xfrm>
              <a:off x="3435350"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67" name="Freeform 6"/>
            <p:cNvSpPr>
              <a:spLocks/>
            </p:cNvSpPr>
            <p:nvPr/>
          </p:nvSpPr>
          <p:spPr bwMode="auto">
            <a:xfrm>
              <a:off x="4514850"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68" name="Freeform 7"/>
            <p:cNvSpPr>
              <a:spLocks/>
            </p:cNvSpPr>
            <p:nvPr/>
          </p:nvSpPr>
          <p:spPr bwMode="auto">
            <a:xfrm>
              <a:off x="4483100" y="2398713"/>
              <a:ext cx="766763"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69" name="Freeform 8"/>
            <p:cNvSpPr>
              <a:spLocks/>
            </p:cNvSpPr>
            <p:nvPr/>
          </p:nvSpPr>
          <p:spPr bwMode="auto">
            <a:xfrm>
              <a:off x="4637088" y="3203575"/>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70" name="Freeform 9"/>
            <p:cNvSpPr>
              <a:spLocks/>
            </p:cNvSpPr>
            <p:nvPr/>
          </p:nvSpPr>
          <p:spPr bwMode="auto">
            <a:xfrm>
              <a:off x="5232400" y="2740025"/>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71" name="Freeform 10"/>
            <p:cNvSpPr>
              <a:spLocks/>
            </p:cNvSpPr>
            <p:nvPr/>
          </p:nvSpPr>
          <p:spPr bwMode="auto">
            <a:xfrm>
              <a:off x="5597525" y="2282825"/>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72" name="Freeform 11"/>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73" name="Freeform 12"/>
            <p:cNvSpPr>
              <a:spLocks/>
            </p:cNvSpPr>
            <p:nvPr/>
          </p:nvSpPr>
          <p:spPr bwMode="auto">
            <a:xfrm>
              <a:off x="6289675" y="4311650"/>
              <a:ext cx="10033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74" name="Freeform 13"/>
            <p:cNvSpPr>
              <a:spLocks/>
            </p:cNvSpPr>
            <p:nvPr/>
          </p:nvSpPr>
          <p:spPr bwMode="auto">
            <a:xfrm>
              <a:off x="2368550"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75" name="Freeform 14"/>
            <p:cNvSpPr>
              <a:spLocks/>
            </p:cNvSpPr>
            <p:nvPr/>
          </p:nvSpPr>
          <p:spPr bwMode="auto">
            <a:xfrm>
              <a:off x="3741738" y="2452688"/>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76" name="Freeform 15"/>
            <p:cNvSpPr>
              <a:spLocks/>
            </p:cNvSpPr>
            <p:nvPr/>
          </p:nvSpPr>
          <p:spPr bwMode="auto">
            <a:xfrm>
              <a:off x="3865563" y="3003550"/>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77" name="Freeform 16"/>
            <p:cNvSpPr>
              <a:spLocks/>
            </p:cNvSpPr>
            <p:nvPr/>
          </p:nvSpPr>
          <p:spPr bwMode="auto">
            <a:xfrm>
              <a:off x="3759200" y="3521075"/>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78" name="Freeform 17"/>
            <p:cNvSpPr>
              <a:spLocks/>
            </p:cNvSpPr>
            <p:nvPr/>
          </p:nvSpPr>
          <p:spPr bwMode="auto">
            <a:xfrm>
              <a:off x="4052888" y="3660775"/>
              <a:ext cx="1536700"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pattFill prst="pct20">
              <a:fgClr>
                <a:schemeClr val="tx2"/>
              </a:fgClr>
              <a:bgClr>
                <a:srgbClr val="AA1202"/>
              </a:bgClr>
            </a:pattFill>
            <a:ln w="9525">
              <a:solidFill>
                <a:schemeClr val="tx1"/>
              </a:solidFill>
              <a:miter lim="800000"/>
              <a:headEnd/>
              <a:tailEnd/>
            </a:ln>
          </p:spPr>
          <p:txBody>
            <a:bodyPr wrap="none" anchor="ct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79" name="Freeform 18"/>
            <p:cNvSpPr>
              <a:spLocks/>
            </p:cNvSpPr>
            <p:nvPr/>
          </p:nvSpPr>
          <p:spPr bwMode="auto">
            <a:xfrm>
              <a:off x="6942138"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80" name="Freeform 19"/>
            <p:cNvSpPr>
              <a:spLocks/>
            </p:cNvSpPr>
            <p:nvPr/>
          </p:nvSpPr>
          <p:spPr bwMode="auto">
            <a:xfrm>
              <a:off x="7494588"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81" name="Freeform 20"/>
            <p:cNvSpPr>
              <a:spLocks/>
            </p:cNvSpPr>
            <p:nvPr/>
          </p:nvSpPr>
          <p:spPr bwMode="auto">
            <a:xfrm>
              <a:off x="3327400" y="2794000"/>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82" name="Freeform 21"/>
            <p:cNvSpPr>
              <a:spLocks/>
            </p:cNvSpPr>
            <p:nvPr/>
          </p:nvSpPr>
          <p:spPr bwMode="auto">
            <a:xfrm>
              <a:off x="2439988" y="2035175"/>
              <a:ext cx="881062"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83" name="Freeform 22"/>
            <p:cNvSpPr>
              <a:spLocks/>
            </p:cNvSpPr>
            <p:nvPr/>
          </p:nvSpPr>
          <p:spPr bwMode="auto">
            <a:xfrm>
              <a:off x="2759075" y="2662238"/>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84" name="Freeform 23"/>
            <p:cNvSpPr>
              <a:spLocks/>
            </p:cNvSpPr>
            <p:nvPr/>
          </p:nvSpPr>
          <p:spPr bwMode="auto">
            <a:xfrm>
              <a:off x="3124200"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85" name="Freeform 24"/>
            <p:cNvSpPr>
              <a:spLocks/>
            </p:cNvSpPr>
            <p:nvPr/>
          </p:nvSpPr>
          <p:spPr bwMode="auto">
            <a:xfrm>
              <a:off x="5183188" y="1981200"/>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86" name="Freeform 25"/>
            <p:cNvSpPr>
              <a:spLocks/>
            </p:cNvSpPr>
            <p:nvPr/>
          </p:nvSpPr>
          <p:spPr bwMode="auto">
            <a:xfrm>
              <a:off x="5768975" y="2855913"/>
              <a:ext cx="43973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87" name="Freeform 26" descr="75%"/>
            <p:cNvSpPr>
              <a:spLocks/>
            </p:cNvSpPr>
            <p:nvPr/>
          </p:nvSpPr>
          <p:spPr bwMode="auto">
            <a:xfrm>
              <a:off x="6737350" y="3009900"/>
              <a:ext cx="498475"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88" name="Freeform 27" descr="20%"/>
            <p:cNvSpPr>
              <a:spLocks/>
            </p:cNvSpPr>
            <p:nvPr/>
          </p:nvSpPr>
          <p:spPr bwMode="auto">
            <a:xfrm>
              <a:off x="5516563" y="4133850"/>
              <a:ext cx="625475"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89" name="Freeform 28" descr="20%"/>
            <p:cNvSpPr>
              <a:spLocks/>
            </p:cNvSpPr>
            <p:nvPr/>
          </p:nvSpPr>
          <p:spPr bwMode="auto">
            <a:xfrm>
              <a:off x="5818188" y="3846513"/>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90" name="Freeform 29"/>
            <p:cNvSpPr>
              <a:spLocks/>
            </p:cNvSpPr>
            <p:nvPr/>
          </p:nvSpPr>
          <p:spPr bwMode="auto">
            <a:xfrm>
              <a:off x="6878638" y="2732088"/>
              <a:ext cx="639762"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91" name="Freeform 30"/>
            <p:cNvSpPr>
              <a:spLocks/>
            </p:cNvSpPr>
            <p:nvPr/>
          </p:nvSpPr>
          <p:spPr bwMode="auto">
            <a:xfrm>
              <a:off x="6664325" y="3127375"/>
              <a:ext cx="830263"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92" name="Freeform 31"/>
            <p:cNvSpPr>
              <a:spLocks/>
            </p:cNvSpPr>
            <p:nvPr/>
          </p:nvSpPr>
          <p:spPr bwMode="auto">
            <a:xfrm>
              <a:off x="4457700" y="2794000"/>
              <a:ext cx="906463"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93" name="Freeform 32"/>
            <p:cNvSpPr>
              <a:spLocks/>
            </p:cNvSpPr>
            <p:nvPr/>
          </p:nvSpPr>
          <p:spPr bwMode="auto">
            <a:xfrm>
              <a:off x="4522788"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94" name="Freeform 33" descr="20%"/>
            <p:cNvSpPr>
              <a:spLocks/>
            </p:cNvSpPr>
            <p:nvPr/>
          </p:nvSpPr>
          <p:spPr bwMode="auto">
            <a:xfrm>
              <a:off x="53228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95" name="Freeform 34" descr="20%"/>
            <p:cNvSpPr>
              <a:spLocks/>
            </p:cNvSpPr>
            <p:nvPr/>
          </p:nvSpPr>
          <p:spPr bwMode="auto">
            <a:xfrm>
              <a:off x="6011863" y="3265488"/>
              <a:ext cx="80962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96" name="Freeform 35" descr="20%"/>
            <p:cNvSpPr>
              <a:spLocks/>
            </p:cNvSpPr>
            <p:nvPr/>
          </p:nvSpPr>
          <p:spPr bwMode="auto">
            <a:xfrm>
              <a:off x="5940425" y="3560763"/>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97" name="Freeform 36" descr="20%"/>
            <p:cNvSpPr>
              <a:spLocks/>
            </p:cNvSpPr>
            <p:nvPr/>
          </p:nvSpPr>
          <p:spPr bwMode="auto">
            <a:xfrm>
              <a:off x="6175375" y="3824288"/>
              <a:ext cx="423863"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98" name="Freeform 37"/>
            <p:cNvSpPr>
              <a:spLocks/>
            </p:cNvSpPr>
            <p:nvPr/>
          </p:nvSpPr>
          <p:spPr bwMode="auto">
            <a:xfrm>
              <a:off x="6575425" y="3459163"/>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99" name="Freeform 38" descr="20%"/>
            <p:cNvSpPr>
              <a:spLocks/>
            </p:cNvSpPr>
            <p:nvPr/>
          </p:nvSpPr>
          <p:spPr bwMode="auto">
            <a:xfrm>
              <a:off x="5449888" y="3660775"/>
              <a:ext cx="547687"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2900" name="Group 281"/>
            <p:cNvGrpSpPr>
              <a:grpSpLocks/>
            </p:cNvGrpSpPr>
            <p:nvPr/>
          </p:nvGrpSpPr>
          <p:grpSpPr bwMode="auto">
            <a:xfrm>
              <a:off x="1155696" y="3886215"/>
              <a:ext cx="2009775" cy="1390654"/>
              <a:chOff x="768" y="2832"/>
              <a:chExt cx="1203" cy="876"/>
            </a:xfrm>
          </p:grpSpPr>
          <p:sp>
            <p:nvSpPr>
              <p:cNvPr id="32923" name="Freeform 40"/>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24" name="Freeform 41"/>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25" name="Freeform 42"/>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26" name="Freeform 43"/>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27" name="Freeform 44"/>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28" name="Freeform 45"/>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29" name="Freeform 46"/>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30" name="Freeform 47"/>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31" name="Freeform 48"/>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32" name="Freeform 49"/>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33" name="Freeform 50"/>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34" name="Freeform 51"/>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35" name="Freeform 52"/>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36" name="Freeform 53"/>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37" name="Freeform 54"/>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grpSp>
          <p:nvGrpSpPr>
            <p:cNvPr id="32901" name="Group 55"/>
            <p:cNvGrpSpPr>
              <a:grpSpLocks/>
            </p:cNvGrpSpPr>
            <p:nvPr/>
          </p:nvGrpSpPr>
          <p:grpSpPr bwMode="auto">
            <a:xfrm>
              <a:off x="5824531" y="2197100"/>
              <a:ext cx="830261" cy="742950"/>
              <a:chOff x="3562" y="1636"/>
              <a:chExt cx="497" cy="468"/>
            </a:xfrm>
          </p:grpSpPr>
          <p:sp>
            <p:nvSpPr>
              <p:cNvPr id="32921" name="Freeform 56"/>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pattFill prst="pct20">
                <a:fgClr>
                  <a:schemeClr val="tx2"/>
                </a:fgClr>
                <a:bgClr>
                  <a:srgbClr val="AA1202"/>
                </a:bgClr>
              </a:pattFill>
              <a:ln w="9525">
                <a:solidFill>
                  <a:schemeClr val="tx1"/>
                </a:solidFill>
                <a:miter lim="800000"/>
                <a:headEnd/>
                <a:tailEnd/>
              </a:ln>
            </p:spPr>
            <p:txBody>
              <a:bodyPr wrap="none" anchor="ct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22" name="Freeform 57"/>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pattFill prst="pct20">
                <a:fgClr>
                  <a:schemeClr val="tx2"/>
                </a:fgClr>
                <a:bgClr>
                  <a:srgbClr val="AA1202"/>
                </a:bgClr>
              </a:pattFill>
              <a:ln w="9525">
                <a:solidFill>
                  <a:schemeClr val="tx1"/>
                </a:solidFill>
                <a:miter lim="800000"/>
                <a:headEnd/>
                <a:tailEnd/>
              </a:ln>
            </p:spPr>
            <p:txBody>
              <a:bodyPr wrap="none" anchor="ct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32902" name="Freeform 58"/>
            <p:cNvSpPr>
              <a:spLocks/>
            </p:cNvSpPr>
            <p:nvPr/>
          </p:nvSpPr>
          <p:spPr bwMode="auto">
            <a:xfrm>
              <a:off x="6159500" y="2917825"/>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03" name="Freeform 59" descr="75%"/>
            <p:cNvSpPr>
              <a:spLocks/>
            </p:cNvSpPr>
            <p:nvPr/>
          </p:nvSpPr>
          <p:spPr bwMode="auto">
            <a:xfrm>
              <a:off x="6721475" y="3730625"/>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pattFill prst="pct20">
              <a:fgClr>
                <a:schemeClr val="tx2"/>
              </a:fgClr>
              <a:bgClr>
                <a:srgbClr val="AA1202"/>
              </a:bgClr>
            </a:pattFill>
            <a:ln w="9525">
              <a:solidFill>
                <a:schemeClr val="tx1"/>
              </a:solidFill>
              <a:miter lim="800000"/>
              <a:headEnd/>
              <a:tailEnd/>
            </a:ln>
          </p:spPr>
          <p:txBody>
            <a:bodyPr wrap="none" anchor="ct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04" name="Freeform 60"/>
            <p:cNvSpPr>
              <a:spLocks/>
            </p:cNvSpPr>
            <p:nvPr/>
          </p:nvSpPr>
          <p:spPr bwMode="auto">
            <a:xfrm>
              <a:off x="6467475" y="3784600"/>
              <a:ext cx="596900"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05" name="Freeform 61"/>
            <p:cNvSpPr>
              <a:spLocks/>
            </p:cNvSpPr>
            <p:nvPr/>
          </p:nvSpPr>
          <p:spPr bwMode="auto">
            <a:xfrm>
              <a:off x="7029450" y="3041650"/>
              <a:ext cx="50641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06" name="Freeform 62"/>
            <p:cNvSpPr>
              <a:spLocks/>
            </p:cNvSpPr>
            <p:nvPr/>
          </p:nvSpPr>
          <p:spPr bwMode="auto">
            <a:xfrm>
              <a:off x="7413625" y="3017838"/>
              <a:ext cx="122238"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07" name="Freeform 63"/>
            <p:cNvSpPr>
              <a:spLocks/>
            </p:cNvSpPr>
            <p:nvPr/>
          </p:nvSpPr>
          <p:spPr bwMode="auto">
            <a:xfrm>
              <a:off x="7445375" y="2801938"/>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08" name="Freeform 64"/>
            <p:cNvSpPr>
              <a:spLocks/>
            </p:cNvSpPr>
            <p:nvPr/>
          </p:nvSpPr>
          <p:spPr bwMode="auto">
            <a:xfrm>
              <a:off x="7583488" y="2654300"/>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09" name="Freeform 65"/>
            <p:cNvSpPr>
              <a:spLocks/>
            </p:cNvSpPr>
            <p:nvPr/>
          </p:nvSpPr>
          <p:spPr bwMode="auto">
            <a:xfrm>
              <a:off x="75755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10" name="Freeform 66"/>
            <p:cNvSpPr>
              <a:spLocks/>
            </p:cNvSpPr>
            <p:nvPr/>
          </p:nvSpPr>
          <p:spPr bwMode="auto">
            <a:xfrm>
              <a:off x="77470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11" name="Freeform 67"/>
            <p:cNvSpPr>
              <a:spLocks/>
            </p:cNvSpPr>
            <p:nvPr/>
          </p:nvSpPr>
          <p:spPr bwMode="auto">
            <a:xfrm>
              <a:off x="76406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ED4213"/>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2912" name="Group 68"/>
            <p:cNvGrpSpPr>
              <a:grpSpLocks/>
            </p:cNvGrpSpPr>
            <p:nvPr/>
          </p:nvGrpSpPr>
          <p:grpSpPr bwMode="auto">
            <a:xfrm>
              <a:off x="3159142" y="4589463"/>
              <a:ext cx="1044578" cy="635000"/>
              <a:chOff x="1991" y="3321"/>
              <a:chExt cx="361" cy="231"/>
            </a:xfrm>
          </p:grpSpPr>
          <p:sp>
            <p:nvSpPr>
              <p:cNvPr id="32913" name="Freeform 69"/>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14" name="Freeform 70"/>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15" name="Freeform 71"/>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16" name="Freeform 72"/>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17" name="Freeform 73"/>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18" name="Freeform 74"/>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19" name="Freeform 75"/>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920" name="Freeform 76"/>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grpSp>
      <p:grpSp>
        <p:nvGrpSpPr>
          <p:cNvPr id="32786" name="Group 323"/>
          <p:cNvGrpSpPr>
            <a:grpSpLocks/>
          </p:cNvGrpSpPr>
          <p:nvPr/>
        </p:nvGrpSpPr>
        <p:grpSpPr bwMode="auto">
          <a:xfrm>
            <a:off x="5359480" y="1529176"/>
            <a:ext cx="3316111" cy="1920875"/>
            <a:chOff x="1155701" y="1709740"/>
            <a:chExt cx="6940549" cy="3567112"/>
          </a:xfrm>
        </p:grpSpPr>
        <p:sp>
          <p:nvSpPr>
            <p:cNvPr id="32787" name="Freeform 5"/>
            <p:cNvSpPr>
              <a:spLocks/>
            </p:cNvSpPr>
            <p:nvPr/>
          </p:nvSpPr>
          <p:spPr bwMode="auto">
            <a:xfrm>
              <a:off x="4514851"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788" name="Freeform 6"/>
            <p:cNvSpPr>
              <a:spLocks/>
            </p:cNvSpPr>
            <p:nvPr/>
          </p:nvSpPr>
          <p:spPr bwMode="auto">
            <a:xfrm>
              <a:off x="4483100" y="2398713"/>
              <a:ext cx="76517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789" name="Freeform 9"/>
            <p:cNvSpPr>
              <a:spLocks/>
            </p:cNvSpPr>
            <p:nvPr/>
          </p:nvSpPr>
          <p:spPr bwMode="auto">
            <a:xfrm>
              <a:off x="4522789"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790" name="Freeform 12"/>
            <p:cNvSpPr>
              <a:spLocks/>
            </p:cNvSpPr>
            <p:nvPr/>
          </p:nvSpPr>
          <p:spPr bwMode="auto">
            <a:xfrm>
              <a:off x="5597525" y="2282827"/>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791" name="Freeform 18"/>
            <p:cNvSpPr>
              <a:spLocks/>
            </p:cNvSpPr>
            <p:nvPr/>
          </p:nvSpPr>
          <p:spPr bwMode="auto">
            <a:xfrm>
              <a:off x="6289675" y="4311650"/>
              <a:ext cx="1001714"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792" name="Freeform 21"/>
            <p:cNvSpPr>
              <a:spLocks/>
            </p:cNvSpPr>
            <p:nvPr/>
          </p:nvSpPr>
          <p:spPr bwMode="auto">
            <a:xfrm>
              <a:off x="2368551"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793" name="Freeform 22"/>
            <p:cNvSpPr>
              <a:spLocks/>
            </p:cNvSpPr>
            <p:nvPr/>
          </p:nvSpPr>
          <p:spPr bwMode="auto">
            <a:xfrm>
              <a:off x="3741738" y="2452690"/>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794" name="Freeform 23"/>
            <p:cNvSpPr>
              <a:spLocks/>
            </p:cNvSpPr>
            <p:nvPr/>
          </p:nvSpPr>
          <p:spPr bwMode="auto">
            <a:xfrm>
              <a:off x="3865564" y="3003552"/>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795" name="Freeform 24"/>
            <p:cNvSpPr>
              <a:spLocks/>
            </p:cNvSpPr>
            <p:nvPr/>
          </p:nvSpPr>
          <p:spPr bwMode="auto">
            <a:xfrm>
              <a:off x="3759201" y="3521076"/>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796" name="Freeform 26"/>
            <p:cNvSpPr>
              <a:spLocks/>
            </p:cNvSpPr>
            <p:nvPr/>
          </p:nvSpPr>
          <p:spPr bwMode="auto">
            <a:xfrm>
              <a:off x="6942139"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797" name="Freeform 27"/>
            <p:cNvSpPr>
              <a:spLocks/>
            </p:cNvSpPr>
            <p:nvPr/>
          </p:nvSpPr>
          <p:spPr bwMode="auto">
            <a:xfrm>
              <a:off x="7494590"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798" name="Freeform 44"/>
            <p:cNvSpPr>
              <a:spLocks/>
            </p:cNvSpPr>
            <p:nvPr/>
          </p:nvSpPr>
          <p:spPr bwMode="auto">
            <a:xfrm>
              <a:off x="3327402" y="2794002"/>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799" name="Freeform 45"/>
            <p:cNvSpPr>
              <a:spLocks/>
            </p:cNvSpPr>
            <p:nvPr/>
          </p:nvSpPr>
          <p:spPr bwMode="auto">
            <a:xfrm>
              <a:off x="2636839" y="1709740"/>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00" name="Freeform 47"/>
            <p:cNvSpPr>
              <a:spLocks/>
            </p:cNvSpPr>
            <p:nvPr/>
          </p:nvSpPr>
          <p:spPr bwMode="auto">
            <a:xfrm>
              <a:off x="3157538" y="1833565"/>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01" name="Freeform 48"/>
            <p:cNvSpPr>
              <a:spLocks/>
            </p:cNvSpPr>
            <p:nvPr/>
          </p:nvSpPr>
          <p:spPr bwMode="auto">
            <a:xfrm>
              <a:off x="3433764" y="1857375"/>
              <a:ext cx="1122362"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02" name="Freeform 49"/>
            <p:cNvSpPr>
              <a:spLocks/>
            </p:cNvSpPr>
            <p:nvPr/>
          </p:nvSpPr>
          <p:spPr bwMode="auto">
            <a:xfrm>
              <a:off x="2759076" y="2662240"/>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03" name="Freeform 50"/>
            <p:cNvSpPr>
              <a:spLocks/>
            </p:cNvSpPr>
            <p:nvPr/>
          </p:nvSpPr>
          <p:spPr bwMode="auto">
            <a:xfrm>
              <a:off x="3124201"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04" name="Freeform 51"/>
            <p:cNvSpPr>
              <a:spLocks/>
            </p:cNvSpPr>
            <p:nvPr/>
          </p:nvSpPr>
          <p:spPr bwMode="auto">
            <a:xfrm>
              <a:off x="5183189" y="1981202"/>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05" name="Freeform 60"/>
            <p:cNvSpPr>
              <a:spLocks/>
            </p:cNvSpPr>
            <p:nvPr/>
          </p:nvSpPr>
          <p:spPr bwMode="auto">
            <a:xfrm>
              <a:off x="6664325" y="3127377"/>
              <a:ext cx="830264"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2806" name="Group 139"/>
            <p:cNvGrpSpPr>
              <a:grpSpLocks/>
            </p:cNvGrpSpPr>
            <p:nvPr/>
          </p:nvGrpSpPr>
          <p:grpSpPr bwMode="auto">
            <a:xfrm>
              <a:off x="1147770" y="2035181"/>
              <a:ext cx="6396061" cy="3241682"/>
              <a:chOff x="715" y="1282"/>
              <a:chExt cx="4029" cy="2042"/>
            </a:xfrm>
          </p:grpSpPr>
          <p:sp>
            <p:nvSpPr>
              <p:cNvPr id="32824" name="Freeform 7"/>
              <p:cNvSpPr>
                <a:spLocks/>
              </p:cNvSpPr>
              <p:nvPr/>
            </p:nvSpPr>
            <p:spPr bwMode="auto">
              <a:xfrm>
                <a:off x="2800" y="1760"/>
                <a:ext cx="570" cy="268"/>
              </a:xfrm>
              <a:custGeom>
                <a:avLst/>
                <a:gdLst>
                  <a:gd name="T0" fmla="*/ 0 w 111"/>
                  <a:gd name="T1" fmla="*/ 3942 h 55"/>
                  <a:gd name="T2" fmla="*/ 395 w 111"/>
                  <a:gd name="T3" fmla="*/ 0 h 55"/>
                  <a:gd name="T4" fmla="*/ 9757 w 111"/>
                  <a:gd name="T5" fmla="*/ 356 h 55"/>
                  <a:gd name="T6" fmla="*/ 10019 w 111"/>
                  <a:gd name="T7" fmla="*/ 687 h 55"/>
                  <a:gd name="T8" fmla="*/ 10286 w 111"/>
                  <a:gd name="T9" fmla="*/ 687 h 55"/>
                  <a:gd name="T10" fmla="*/ 10573 w 111"/>
                  <a:gd name="T11" fmla="*/ 570 h 55"/>
                  <a:gd name="T12" fmla="*/ 10707 w 111"/>
                  <a:gd name="T13" fmla="*/ 687 h 55"/>
                  <a:gd name="T14" fmla="*/ 10840 w 111"/>
                  <a:gd name="T15" fmla="*/ 1043 h 55"/>
                  <a:gd name="T16" fmla="*/ 11102 w 111"/>
                  <a:gd name="T17" fmla="*/ 1043 h 55"/>
                  <a:gd name="T18" fmla="*/ 11236 w 111"/>
                  <a:gd name="T19" fmla="*/ 1043 h 55"/>
                  <a:gd name="T20" fmla="*/ 11498 w 111"/>
                  <a:gd name="T21" fmla="*/ 809 h 55"/>
                  <a:gd name="T22" fmla="*/ 11785 w 111"/>
                  <a:gd name="T23" fmla="*/ 809 h 55"/>
                  <a:gd name="T24" fmla="*/ 12052 w 111"/>
                  <a:gd name="T25" fmla="*/ 926 h 55"/>
                  <a:gd name="T26" fmla="*/ 12735 w 111"/>
                  <a:gd name="T27" fmla="*/ 1282 h 55"/>
                  <a:gd name="T28" fmla="*/ 13131 w 111"/>
                  <a:gd name="T29" fmla="*/ 1496 h 55"/>
                  <a:gd name="T30" fmla="*/ 13131 w 111"/>
                  <a:gd name="T31" fmla="*/ 1735 h 55"/>
                  <a:gd name="T32" fmla="*/ 13398 w 111"/>
                  <a:gd name="T33" fmla="*/ 1852 h 55"/>
                  <a:gd name="T34" fmla="*/ 13398 w 111"/>
                  <a:gd name="T35" fmla="*/ 1969 h 55"/>
                  <a:gd name="T36" fmla="*/ 13264 w 111"/>
                  <a:gd name="T37" fmla="*/ 2207 h 55"/>
                  <a:gd name="T38" fmla="*/ 13398 w 111"/>
                  <a:gd name="T39" fmla="*/ 2422 h 55"/>
                  <a:gd name="T40" fmla="*/ 13552 w 111"/>
                  <a:gd name="T41" fmla="*/ 2777 h 55"/>
                  <a:gd name="T42" fmla="*/ 13685 w 111"/>
                  <a:gd name="T43" fmla="*/ 2894 h 55"/>
                  <a:gd name="T44" fmla="*/ 13685 w 111"/>
                  <a:gd name="T45" fmla="*/ 3016 h 55"/>
                  <a:gd name="T46" fmla="*/ 13685 w 111"/>
                  <a:gd name="T47" fmla="*/ 3231 h 55"/>
                  <a:gd name="T48" fmla="*/ 13947 w 111"/>
                  <a:gd name="T49" fmla="*/ 3348 h 55"/>
                  <a:gd name="T50" fmla="*/ 14081 w 111"/>
                  <a:gd name="T51" fmla="*/ 3465 h 55"/>
                  <a:gd name="T52" fmla="*/ 13947 w 111"/>
                  <a:gd name="T53" fmla="*/ 3703 h 55"/>
                  <a:gd name="T54" fmla="*/ 13947 w 111"/>
                  <a:gd name="T55" fmla="*/ 3942 h 55"/>
                  <a:gd name="T56" fmla="*/ 14214 w 111"/>
                  <a:gd name="T57" fmla="*/ 4059 h 55"/>
                  <a:gd name="T58" fmla="*/ 14214 w 111"/>
                  <a:gd name="T59" fmla="*/ 4273 h 55"/>
                  <a:gd name="T60" fmla="*/ 14081 w 111"/>
                  <a:gd name="T61" fmla="*/ 4390 h 55"/>
                  <a:gd name="T62" fmla="*/ 14214 w 111"/>
                  <a:gd name="T63" fmla="*/ 4512 h 55"/>
                  <a:gd name="T64" fmla="*/ 14348 w 111"/>
                  <a:gd name="T65" fmla="*/ 4751 h 55"/>
                  <a:gd name="T66" fmla="*/ 14214 w 111"/>
                  <a:gd name="T67" fmla="*/ 4868 h 55"/>
                  <a:gd name="T68" fmla="*/ 14348 w 111"/>
                  <a:gd name="T69" fmla="*/ 5082 h 55"/>
                  <a:gd name="T70" fmla="*/ 14348 w 111"/>
                  <a:gd name="T71" fmla="*/ 5199 h 55"/>
                  <a:gd name="T72" fmla="*/ 14476 w 111"/>
                  <a:gd name="T73" fmla="*/ 5316 h 55"/>
                  <a:gd name="T74" fmla="*/ 14635 w 111"/>
                  <a:gd name="T75" fmla="*/ 5555 h 55"/>
                  <a:gd name="T76" fmla="*/ 14769 w 111"/>
                  <a:gd name="T77" fmla="*/ 5794 h 55"/>
                  <a:gd name="T78" fmla="*/ 15031 w 111"/>
                  <a:gd name="T79" fmla="*/ 6008 h 55"/>
                  <a:gd name="T80" fmla="*/ 15031 w 111"/>
                  <a:gd name="T81" fmla="*/ 6125 h 55"/>
                  <a:gd name="T82" fmla="*/ 15031 w 111"/>
                  <a:gd name="T83" fmla="*/ 6247 h 55"/>
                  <a:gd name="T84" fmla="*/ 15031 w 111"/>
                  <a:gd name="T85" fmla="*/ 6364 h 55"/>
                  <a:gd name="T86" fmla="*/ 3374 w 111"/>
                  <a:gd name="T87" fmla="*/ 6125 h 55"/>
                  <a:gd name="T88" fmla="*/ 3533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25" name="Freeform 8"/>
              <p:cNvSpPr>
                <a:spLocks/>
              </p:cNvSpPr>
              <p:nvPr/>
            </p:nvSpPr>
            <p:spPr bwMode="auto">
              <a:xfrm>
                <a:off x="2913" y="2018"/>
                <a:ext cx="512" cy="259"/>
              </a:xfrm>
              <a:custGeom>
                <a:avLst/>
                <a:gdLst>
                  <a:gd name="T0" fmla="*/ 394 w 100"/>
                  <a:gd name="T1" fmla="*/ 0 h 53"/>
                  <a:gd name="T2" fmla="*/ 11955 w 100"/>
                  <a:gd name="T3" fmla="*/ 239 h 53"/>
                  <a:gd name="T4" fmla="*/ 12739 w 100"/>
                  <a:gd name="T5" fmla="*/ 694 h 53"/>
                  <a:gd name="T6" fmla="*/ 12477 w 100"/>
                  <a:gd name="T7" fmla="*/ 933 h 53"/>
                  <a:gd name="T8" fmla="*/ 12477 w 100"/>
                  <a:gd name="T9" fmla="*/ 1168 h 53"/>
                  <a:gd name="T10" fmla="*/ 12611 w 100"/>
                  <a:gd name="T11" fmla="*/ 1407 h 53"/>
                  <a:gd name="T12" fmla="*/ 12739 w 100"/>
                  <a:gd name="T13" fmla="*/ 1407 h 53"/>
                  <a:gd name="T14" fmla="*/ 12897 w 100"/>
                  <a:gd name="T15" fmla="*/ 1745 h 53"/>
                  <a:gd name="T16" fmla="*/ 13030 w 100"/>
                  <a:gd name="T17" fmla="*/ 1862 h 53"/>
                  <a:gd name="T18" fmla="*/ 13292 w 100"/>
                  <a:gd name="T19" fmla="*/ 1862 h 53"/>
                  <a:gd name="T20" fmla="*/ 13292 w 100"/>
                  <a:gd name="T21" fmla="*/ 1984 h 53"/>
                  <a:gd name="T22" fmla="*/ 13420 w 100"/>
                  <a:gd name="T23" fmla="*/ 6187 h 53"/>
                  <a:gd name="T24" fmla="*/ 0 w 100"/>
                  <a:gd name="T25" fmla="*/ 5947 h 53"/>
                  <a:gd name="T26" fmla="*/ 394 w 100"/>
                  <a:gd name="T27" fmla="*/ 0 h 53"/>
                  <a:gd name="T28" fmla="*/ 394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26" name="Freeform 10"/>
              <p:cNvSpPr>
                <a:spLocks/>
              </p:cNvSpPr>
              <p:nvPr/>
            </p:nvSpPr>
            <p:spPr bwMode="auto">
              <a:xfrm>
                <a:off x="3288"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27" name="Freeform 11"/>
              <p:cNvSpPr>
                <a:spLocks/>
              </p:cNvSpPr>
              <p:nvPr/>
            </p:nvSpPr>
            <p:spPr bwMode="auto">
              <a:xfrm>
                <a:off x="3345"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28" name="Freeform 13"/>
              <p:cNvSpPr>
                <a:spLocks/>
              </p:cNvSpPr>
              <p:nvPr/>
            </p:nvSpPr>
            <p:spPr bwMode="auto">
              <a:xfrm>
                <a:off x="3779" y="2057"/>
                <a:ext cx="509" cy="249"/>
              </a:xfrm>
              <a:custGeom>
                <a:avLst/>
                <a:gdLst>
                  <a:gd name="T0" fmla="*/ 2725 w 99"/>
                  <a:gd name="T1" fmla="*/ 5698 h 51"/>
                  <a:gd name="T2" fmla="*/ 2591 w 99"/>
                  <a:gd name="T3" fmla="*/ 5458 h 51"/>
                  <a:gd name="T4" fmla="*/ 2987 w 99"/>
                  <a:gd name="T5" fmla="*/ 5458 h 51"/>
                  <a:gd name="T6" fmla="*/ 10864 w 99"/>
                  <a:gd name="T7" fmla="*/ 4765 h 51"/>
                  <a:gd name="T8" fmla="*/ 11553 w 99"/>
                  <a:gd name="T9" fmla="*/ 4433 h 51"/>
                  <a:gd name="T10" fmla="*/ 12108 w 99"/>
                  <a:gd name="T11" fmla="*/ 4077 h 51"/>
                  <a:gd name="T12" fmla="*/ 12108 w 99"/>
                  <a:gd name="T13" fmla="*/ 3838 h 51"/>
                  <a:gd name="T14" fmla="*/ 12237 w 99"/>
                  <a:gd name="T15" fmla="*/ 3598 h 51"/>
                  <a:gd name="T16" fmla="*/ 13455 w 99"/>
                  <a:gd name="T17" fmla="*/ 2671 h 51"/>
                  <a:gd name="T18" fmla="*/ 13321 w 99"/>
                  <a:gd name="T19" fmla="*/ 2549 h 51"/>
                  <a:gd name="T20" fmla="*/ 13193 w 99"/>
                  <a:gd name="T21" fmla="*/ 2456 h 51"/>
                  <a:gd name="T22" fmla="*/ 12900 w 99"/>
                  <a:gd name="T23" fmla="*/ 2334 h 51"/>
                  <a:gd name="T24" fmla="*/ 12766 w 99"/>
                  <a:gd name="T25" fmla="*/ 2334 h 51"/>
                  <a:gd name="T26" fmla="*/ 12237 w 99"/>
                  <a:gd name="T27" fmla="*/ 1621 h 51"/>
                  <a:gd name="T28" fmla="*/ 12108 w 99"/>
                  <a:gd name="T29" fmla="*/ 1406 h 51"/>
                  <a:gd name="T30" fmla="*/ 12108 w 99"/>
                  <a:gd name="T31" fmla="*/ 928 h 51"/>
                  <a:gd name="T32" fmla="*/ 11815 w 99"/>
                  <a:gd name="T33" fmla="*/ 810 h 51"/>
                  <a:gd name="T34" fmla="*/ 11419 w 99"/>
                  <a:gd name="T35" fmla="*/ 478 h 51"/>
                  <a:gd name="T36" fmla="*/ 11157 w 99"/>
                  <a:gd name="T37" fmla="*/ 478 h 51"/>
                  <a:gd name="T38" fmla="*/ 10997 w 99"/>
                  <a:gd name="T39" fmla="*/ 693 h 51"/>
                  <a:gd name="T40" fmla="*/ 10602 w 99"/>
                  <a:gd name="T41" fmla="*/ 693 h 51"/>
                  <a:gd name="T42" fmla="*/ 10206 w 99"/>
                  <a:gd name="T43" fmla="*/ 693 h 51"/>
                  <a:gd name="T44" fmla="*/ 9650 w 99"/>
                  <a:gd name="T45" fmla="*/ 571 h 51"/>
                  <a:gd name="T46" fmla="*/ 8961 w 99"/>
                  <a:gd name="T47" fmla="*/ 478 h 51"/>
                  <a:gd name="T48" fmla="*/ 8566 w 99"/>
                  <a:gd name="T49" fmla="*/ 0 h 51"/>
                  <a:gd name="T50" fmla="*/ 8298 w 99"/>
                  <a:gd name="T51" fmla="*/ 117 h 51"/>
                  <a:gd name="T52" fmla="*/ 7877 w 99"/>
                  <a:gd name="T53" fmla="*/ 0 h 51"/>
                  <a:gd name="T54" fmla="*/ 7877 w 99"/>
                  <a:gd name="T55" fmla="*/ 239 h 51"/>
                  <a:gd name="T56" fmla="*/ 7877 w 99"/>
                  <a:gd name="T57" fmla="*/ 693 h 51"/>
                  <a:gd name="T58" fmla="*/ 7481 w 99"/>
                  <a:gd name="T59" fmla="*/ 928 h 51"/>
                  <a:gd name="T60" fmla="*/ 6925 w 99"/>
                  <a:gd name="T61" fmla="*/ 928 h 51"/>
                  <a:gd name="T62" fmla="*/ 6267 w 99"/>
                  <a:gd name="T63" fmla="*/ 2099 h 51"/>
                  <a:gd name="T64" fmla="*/ 5712 w 99"/>
                  <a:gd name="T65" fmla="*/ 2456 h 51"/>
                  <a:gd name="T66" fmla="*/ 5311 w 99"/>
                  <a:gd name="T67" fmla="*/ 2217 h 51"/>
                  <a:gd name="T68" fmla="*/ 5023 w 99"/>
                  <a:gd name="T69" fmla="*/ 2788 h 51"/>
                  <a:gd name="T70" fmla="*/ 4756 w 99"/>
                  <a:gd name="T71" fmla="*/ 2788 h 51"/>
                  <a:gd name="T72" fmla="*/ 4360 w 99"/>
                  <a:gd name="T73" fmla="*/ 2671 h 51"/>
                  <a:gd name="T74" fmla="*/ 4072 w 99"/>
                  <a:gd name="T75" fmla="*/ 3027 h 51"/>
                  <a:gd name="T76" fmla="*/ 3542 w 99"/>
                  <a:gd name="T77" fmla="*/ 2788 h 51"/>
                  <a:gd name="T78" fmla="*/ 2725 w 99"/>
                  <a:gd name="T79" fmla="*/ 2910 h 51"/>
                  <a:gd name="T80" fmla="*/ 2725 w 99"/>
                  <a:gd name="T81" fmla="*/ 3144 h 51"/>
                  <a:gd name="T82" fmla="*/ 2458 w 99"/>
                  <a:gd name="T83" fmla="*/ 3144 h 51"/>
                  <a:gd name="T84" fmla="*/ 2458 w 99"/>
                  <a:gd name="T85" fmla="*/ 3144 h 51"/>
                  <a:gd name="T86" fmla="*/ 2298 w 99"/>
                  <a:gd name="T87" fmla="*/ 3481 h 51"/>
                  <a:gd name="T88" fmla="*/ 2298 w 99"/>
                  <a:gd name="T89" fmla="*/ 3481 h 51"/>
                  <a:gd name="T90" fmla="*/ 2458 w 99"/>
                  <a:gd name="T91" fmla="*/ 3838 h 51"/>
                  <a:gd name="T92" fmla="*/ 1640 w 99"/>
                  <a:gd name="T93" fmla="*/ 3955 h 51"/>
                  <a:gd name="T94" fmla="*/ 1769 w 99"/>
                  <a:gd name="T95" fmla="*/ 4648 h 51"/>
                  <a:gd name="T96" fmla="*/ 1347 w 99"/>
                  <a:gd name="T97" fmla="*/ 4531 h 51"/>
                  <a:gd name="T98" fmla="*/ 817 w 99"/>
                  <a:gd name="T99" fmla="*/ 4433 h 51"/>
                  <a:gd name="T100" fmla="*/ 555 w 99"/>
                  <a:gd name="T101" fmla="*/ 4887 h 51"/>
                  <a:gd name="T102" fmla="*/ 555 w 99"/>
                  <a:gd name="T103" fmla="*/ 4887 h 51"/>
                  <a:gd name="T104" fmla="*/ 689 w 99"/>
                  <a:gd name="T105" fmla="*/ 5126 h 51"/>
                  <a:gd name="T106" fmla="*/ 396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29" name="Freeform 14"/>
              <p:cNvSpPr>
                <a:spLocks/>
              </p:cNvSpPr>
              <p:nvPr/>
            </p:nvSpPr>
            <p:spPr bwMode="auto">
              <a:xfrm>
                <a:off x="3734"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30" name="Freeform 15"/>
              <p:cNvSpPr>
                <a:spLocks/>
              </p:cNvSpPr>
              <p:nvPr/>
            </p:nvSpPr>
            <p:spPr bwMode="auto">
              <a:xfrm>
                <a:off x="3882" y="2409"/>
                <a:ext cx="267" cy="404"/>
              </a:xfrm>
              <a:custGeom>
                <a:avLst/>
                <a:gdLst>
                  <a:gd name="T0" fmla="*/ 0 w 52"/>
                  <a:gd name="T1" fmla="*/ 355 h 83"/>
                  <a:gd name="T2" fmla="*/ 134 w 52"/>
                  <a:gd name="T3" fmla="*/ 569 h 83"/>
                  <a:gd name="T4" fmla="*/ 0 w 52"/>
                  <a:gd name="T5" fmla="*/ 6347 h 83"/>
                  <a:gd name="T6" fmla="*/ 0 w 52"/>
                  <a:gd name="T7" fmla="*/ 6561 h 83"/>
                  <a:gd name="T8" fmla="*/ 395 w 52"/>
                  <a:gd name="T9" fmla="*/ 9453 h 83"/>
                  <a:gd name="T10" fmla="*/ 555 w 52"/>
                  <a:gd name="T11" fmla="*/ 9453 h 83"/>
                  <a:gd name="T12" fmla="*/ 688 w 52"/>
                  <a:gd name="T13" fmla="*/ 9336 h 83"/>
                  <a:gd name="T14" fmla="*/ 950 w 52"/>
                  <a:gd name="T15" fmla="*/ 9453 h 83"/>
                  <a:gd name="T16" fmla="*/ 1083 w 52"/>
                  <a:gd name="T17" fmla="*/ 9336 h 83"/>
                  <a:gd name="T18" fmla="*/ 1083 w 52"/>
                  <a:gd name="T19" fmla="*/ 8883 h 83"/>
                  <a:gd name="T20" fmla="*/ 1212 w 52"/>
                  <a:gd name="T21" fmla="*/ 8649 h 83"/>
                  <a:gd name="T22" fmla="*/ 1345 w 52"/>
                  <a:gd name="T23" fmla="*/ 8883 h 83"/>
                  <a:gd name="T24" fmla="*/ 1345 w 52"/>
                  <a:gd name="T25" fmla="*/ 9005 h 83"/>
                  <a:gd name="T26" fmla="*/ 1479 w 52"/>
                  <a:gd name="T27" fmla="*/ 9214 h 83"/>
                  <a:gd name="T28" fmla="*/ 1766 w 52"/>
                  <a:gd name="T29" fmla="*/ 9569 h 83"/>
                  <a:gd name="T30" fmla="*/ 1900 w 52"/>
                  <a:gd name="T31" fmla="*/ 9569 h 83"/>
                  <a:gd name="T32" fmla="*/ 2028 w 52"/>
                  <a:gd name="T33" fmla="*/ 9569 h 83"/>
                  <a:gd name="T34" fmla="*/ 2295 w 52"/>
                  <a:gd name="T35" fmla="*/ 9336 h 83"/>
                  <a:gd name="T36" fmla="*/ 2295 w 52"/>
                  <a:gd name="T37" fmla="*/ 9336 h 83"/>
                  <a:gd name="T38" fmla="*/ 2424 w 52"/>
                  <a:gd name="T39" fmla="*/ 9214 h 83"/>
                  <a:gd name="T40" fmla="*/ 2424 w 52"/>
                  <a:gd name="T41" fmla="*/ 9214 h 83"/>
                  <a:gd name="T42" fmla="*/ 2424 w 52"/>
                  <a:gd name="T43" fmla="*/ 9122 h 83"/>
                  <a:gd name="T44" fmla="*/ 2295 w 52"/>
                  <a:gd name="T45" fmla="*/ 9122 h 83"/>
                  <a:gd name="T46" fmla="*/ 2295 w 52"/>
                  <a:gd name="T47" fmla="*/ 9005 h 83"/>
                  <a:gd name="T48" fmla="*/ 2424 w 52"/>
                  <a:gd name="T49" fmla="*/ 8883 h 83"/>
                  <a:gd name="T50" fmla="*/ 2424 w 52"/>
                  <a:gd name="T51" fmla="*/ 8766 h 83"/>
                  <a:gd name="T52" fmla="*/ 2162 w 52"/>
                  <a:gd name="T53" fmla="*/ 8649 h 83"/>
                  <a:gd name="T54" fmla="*/ 2162 w 52"/>
                  <a:gd name="T55" fmla="*/ 8649 h 83"/>
                  <a:gd name="T56" fmla="*/ 2028 w 52"/>
                  <a:gd name="T57" fmla="*/ 8649 h 83"/>
                  <a:gd name="T58" fmla="*/ 1900 w 52"/>
                  <a:gd name="T59" fmla="*/ 8411 h 83"/>
                  <a:gd name="T60" fmla="*/ 1900 w 52"/>
                  <a:gd name="T61" fmla="*/ 8294 h 83"/>
                  <a:gd name="T62" fmla="*/ 1900 w 52"/>
                  <a:gd name="T63" fmla="*/ 8197 h 83"/>
                  <a:gd name="T64" fmla="*/ 1900 w 52"/>
                  <a:gd name="T65" fmla="*/ 8197 h 83"/>
                  <a:gd name="T66" fmla="*/ 1900 w 52"/>
                  <a:gd name="T67" fmla="*/ 8080 h 83"/>
                  <a:gd name="T68" fmla="*/ 7040 w 52"/>
                  <a:gd name="T69" fmla="*/ 7603 h 83"/>
                  <a:gd name="T70" fmla="*/ 7040 w 52"/>
                  <a:gd name="T71" fmla="*/ 7486 h 83"/>
                  <a:gd name="T72" fmla="*/ 6778 w 52"/>
                  <a:gd name="T73" fmla="*/ 7272 h 83"/>
                  <a:gd name="T74" fmla="*/ 6778 w 52"/>
                  <a:gd name="T75" fmla="*/ 6683 h 83"/>
                  <a:gd name="T76" fmla="*/ 6485 w 52"/>
                  <a:gd name="T77" fmla="*/ 6347 h 83"/>
                  <a:gd name="T78" fmla="*/ 6485 w 52"/>
                  <a:gd name="T79" fmla="*/ 5992 h 83"/>
                  <a:gd name="T80" fmla="*/ 6644 w 52"/>
                  <a:gd name="T81" fmla="*/ 5758 h 83"/>
                  <a:gd name="T82" fmla="*/ 6644 w 52"/>
                  <a:gd name="T83" fmla="*/ 5427 h 83"/>
                  <a:gd name="T84" fmla="*/ 6778 w 52"/>
                  <a:gd name="T85" fmla="*/ 5189 h 83"/>
                  <a:gd name="T86" fmla="*/ 6906 w 52"/>
                  <a:gd name="T87" fmla="*/ 5189 h 83"/>
                  <a:gd name="T88" fmla="*/ 6644 w 52"/>
                  <a:gd name="T89" fmla="*/ 5072 h 83"/>
                  <a:gd name="T90" fmla="*/ 6778 w 52"/>
                  <a:gd name="T91" fmla="*/ 4833 h 83"/>
                  <a:gd name="T92" fmla="*/ 6644 w 52"/>
                  <a:gd name="T93" fmla="*/ 4736 h 83"/>
                  <a:gd name="T94" fmla="*/ 6485 w 52"/>
                  <a:gd name="T95" fmla="*/ 4619 h 83"/>
                  <a:gd name="T96" fmla="*/ 6352 w 52"/>
                  <a:gd name="T97" fmla="*/ 4502 h 83"/>
                  <a:gd name="T98" fmla="*/ 6223 w 52"/>
                  <a:gd name="T99" fmla="*/ 4264 h 83"/>
                  <a:gd name="T100" fmla="*/ 6090 w 52"/>
                  <a:gd name="T101" fmla="*/ 4147 h 83"/>
                  <a:gd name="T102" fmla="*/ 4878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31" name="Freeform 16"/>
              <p:cNvSpPr>
                <a:spLocks/>
              </p:cNvSpPr>
              <p:nvPr/>
            </p:nvSpPr>
            <p:spPr bwMode="auto">
              <a:xfrm>
                <a:off x="4052" y="1789"/>
                <a:ext cx="291" cy="307"/>
              </a:xfrm>
              <a:custGeom>
                <a:avLst/>
                <a:gdLst>
                  <a:gd name="T0" fmla="*/ 679 w 57"/>
                  <a:gd name="T1" fmla="*/ 6364 h 63"/>
                  <a:gd name="T2" fmla="*/ 1067 w 57"/>
                  <a:gd name="T3" fmla="*/ 6481 h 63"/>
                  <a:gd name="T4" fmla="*/ 1327 w 57"/>
                  <a:gd name="T5" fmla="*/ 6364 h 63"/>
                  <a:gd name="T6" fmla="*/ 1720 w 57"/>
                  <a:gd name="T7" fmla="*/ 6837 h 63"/>
                  <a:gd name="T8" fmla="*/ 2399 w 57"/>
                  <a:gd name="T9" fmla="*/ 6934 h 63"/>
                  <a:gd name="T10" fmla="*/ 2920 w 57"/>
                  <a:gd name="T11" fmla="*/ 7051 h 63"/>
                  <a:gd name="T12" fmla="*/ 3334 w 57"/>
                  <a:gd name="T13" fmla="*/ 7051 h 63"/>
                  <a:gd name="T14" fmla="*/ 3727 w 57"/>
                  <a:gd name="T15" fmla="*/ 7051 h 63"/>
                  <a:gd name="T16" fmla="*/ 3860 w 57"/>
                  <a:gd name="T17" fmla="*/ 6837 h 63"/>
                  <a:gd name="T18" fmla="*/ 4120 w 57"/>
                  <a:gd name="T19" fmla="*/ 6837 h 63"/>
                  <a:gd name="T20" fmla="*/ 4533 w 57"/>
                  <a:gd name="T21" fmla="*/ 7173 h 63"/>
                  <a:gd name="T22" fmla="*/ 4794 w 57"/>
                  <a:gd name="T23" fmla="*/ 7290 h 63"/>
                  <a:gd name="T24" fmla="*/ 5187 w 57"/>
                  <a:gd name="T25" fmla="*/ 7051 h 63"/>
                  <a:gd name="T26" fmla="*/ 5315 w 57"/>
                  <a:gd name="T27" fmla="*/ 6720 h 63"/>
                  <a:gd name="T28" fmla="*/ 5447 w 57"/>
                  <a:gd name="T29" fmla="*/ 6008 h 63"/>
                  <a:gd name="T30" fmla="*/ 5866 w 57"/>
                  <a:gd name="T31" fmla="*/ 6247 h 63"/>
                  <a:gd name="T32" fmla="*/ 5994 w 57"/>
                  <a:gd name="T33" fmla="*/ 5911 h 63"/>
                  <a:gd name="T34" fmla="*/ 6254 w 57"/>
                  <a:gd name="T35" fmla="*/ 5438 h 63"/>
                  <a:gd name="T36" fmla="*/ 6387 w 57"/>
                  <a:gd name="T37" fmla="*/ 5200 h 63"/>
                  <a:gd name="T38" fmla="*/ 6775 w 57"/>
                  <a:gd name="T39" fmla="*/ 5083 h 63"/>
                  <a:gd name="T40" fmla="*/ 7066 w 57"/>
                  <a:gd name="T41" fmla="*/ 4751 h 63"/>
                  <a:gd name="T42" fmla="*/ 7326 w 57"/>
                  <a:gd name="T43" fmla="*/ 4512 h 63"/>
                  <a:gd name="T44" fmla="*/ 7326 w 57"/>
                  <a:gd name="T45" fmla="*/ 4157 h 63"/>
                  <a:gd name="T46" fmla="*/ 7454 w 57"/>
                  <a:gd name="T47" fmla="*/ 3942 h 63"/>
                  <a:gd name="T48" fmla="*/ 7193 w 57"/>
                  <a:gd name="T49" fmla="*/ 3016 h 63"/>
                  <a:gd name="T50" fmla="*/ 7326 w 57"/>
                  <a:gd name="T51" fmla="*/ 2661 h 63"/>
                  <a:gd name="T52" fmla="*/ 7586 w 57"/>
                  <a:gd name="T53" fmla="*/ 2539 h 63"/>
                  <a:gd name="T54" fmla="*/ 6126 w 57"/>
                  <a:gd name="T55" fmla="*/ 356 h 63"/>
                  <a:gd name="T56" fmla="*/ 5580 w 57"/>
                  <a:gd name="T57" fmla="*/ 687 h 63"/>
                  <a:gd name="T58" fmla="*/ 4927 w 57"/>
                  <a:gd name="T59" fmla="*/ 1165 h 63"/>
                  <a:gd name="T60" fmla="*/ 4533 w 57"/>
                  <a:gd name="T61" fmla="*/ 1165 h 63"/>
                  <a:gd name="T62" fmla="*/ 3987 w 57"/>
                  <a:gd name="T63" fmla="*/ 1496 h 63"/>
                  <a:gd name="T64" fmla="*/ 3599 w 57"/>
                  <a:gd name="T65" fmla="*/ 1379 h 63"/>
                  <a:gd name="T66" fmla="*/ 3334 w 57"/>
                  <a:gd name="T67" fmla="*/ 1379 h 63"/>
                  <a:gd name="T68" fmla="*/ 3334 w 57"/>
                  <a:gd name="T69" fmla="*/ 1282 h 63"/>
                  <a:gd name="T70" fmla="*/ 2527 w 57"/>
                  <a:gd name="T71" fmla="*/ 1043 h 63"/>
                  <a:gd name="T72" fmla="*/ 2267 w 57"/>
                  <a:gd name="T73" fmla="*/ 1165 h 63"/>
                  <a:gd name="T74" fmla="*/ 0 w 57"/>
                  <a:gd name="T75" fmla="*/ 1282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32" name="Freeform 17"/>
              <p:cNvSpPr>
                <a:spLocks/>
              </p:cNvSpPr>
              <p:nvPr/>
            </p:nvSpPr>
            <p:spPr bwMode="auto">
              <a:xfrm>
                <a:off x="4134"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33" name="Freeform 19"/>
              <p:cNvSpPr>
                <a:spLocks/>
              </p:cNvSpPr>
              <p:nvPr/>
            </p:nvSpPr>
            <p:spPr bwMode="auto">
              <a:xfrm>
                <a:off x="4236" y="1896"/>
                <a:ext cx="313" cy="293"/>
              </a:xfrm>
              <a:custGeom>
                <a:avLst/>
                <a:gdLst>
                  <a:gd name="T0" fmla="*/ 2714 w 61"/>
                  <a:gd name="T1" fmla="*/ 0 h 60"/>
                  <a:gd name="T2" fmla="*/ 2714 w 61"/>
                  <a:gd name="T3" fmla="*/ 356 h 60"/>
                  <a:gd name="T4" fmla="*/ 2843 w 61"/>
                  <a:gd name="T5" fmla="*/ 571 h 60"/>
                  <a:gd name="T6" fmla="*/ 2555 w 61"/>
                  <a:gd name="T7" fmla="*/ 1504 h 60"/>
                  <a:gd name="T8" fmla="*/ 2555 w 61"/>
                  <a:gd name="T9" fmla="*/ 1738 h 60"/>
                  <a:gd name="T10" fmla="*/ 2422 w 61"/>
                  <a:gd name="T11" fmla="*/ 2217 h 60"/>
                  <a:gd name="T12" fmla="*/ 2027 w 61"/>
                  <a:gd name="T13" fmla="*/ 2554 h 60"/>
                  <a:gd name="T14" fmla="*/ 1765 w 61"/>
                  <a:gd name="T15" fmla="*/ 2671 h 60"/>
                  <a:gd name="T16" fmla="*/ 1473 w 61"/>
                  <a:gd name="T17" fmla="*/ 2788 h 60"/>
                  <a:gd name="T18" fmla="*/ 1344 w 61"/>
                  <a:gd name="T19" fmla="*/ 3028 h 60"/>
                  <a:gd name="T20" fmla="*/ 1211 w 61"/>
                  <a:gd name="T21" fmla="*/ 3506 h 60"/>
                  <a:gd name="T22" fmla="*/ 816 w 61"/>
                  <a:gd name="T23" fmla="*/ 3506 h 60"/>
                  <a:gd name="T24" fmla="*/ 554 w 61"/>
                  <a:gd name="T25" fmla="*/ 3960 h 60"/>
                  <a:gd name="T26" fmla="*/ 554 w 61"/>
                  <a:gd name="T27" fmla="*/ 4434 h 60"/>
                  <a:gd name="T28" fmla="*/ 262 w 61"/>
                  <a:gd name="T29" fmla="*/ 4771 h 60"/>
                  <a:gd name="T30" fmla="*/ 0 w 61"/>
                  <a:gd name="T31" fmla="*/ 5010 h 60"/>
                  <a:gd name="T32" fmla="*/ 0 w 61"/>
                  <a:gd name="T33" fmla="*/ 5367 h 60"/>
                  <a:gd name="T34" fmla="*/ 395 w 61"/>
                  <a:gd name="T35" fmla="*/ 5938 h 60"/>
                  <a:gd name="T36" fmla="*/ 816 w 61"/>
                  <a:gd name="T37" fmla="*/ 6295 h 60"/>
                  <a:gd name="T38" fmla="*/ 1078 w 61"/>
                  <a:gd name="T39" fmla="*/ 6295 h 60"/>
                  <a:gd name="T40" fmla="*/ 1078 w 61"/>
                  <a:gd name="T41" fmla="*/ 6417 h 60"/>
                  <a:gd name="T42" fmla="*/ 1344 w 61"/>
                  <a:gd name="T43" fmla="*/ 6417 h 60"/>
                  <a:gd name="T44" fmla="*/ 1344 w 61"/>
                  <a:gd name="T45" fmla="*/ 6632 h 60"/>
                  <a:gd name="T46" fmla="*/ 2027 w 61"/>
                  <a:gd name="T47" fmla="*/ 6988 h 60"/>
                  <a:gd name="T48" fmla="*/ 2422 w 61"/>
                  <a:gd name="T49" fmla="*/ 6866 h 60"/>
                  <a:gd name="T50" fmla="*/ 2555 w 61"/>
                  <a:gd name="T51" fmla="*/ 6632 h 60"/>
                  <a:gd name="T52" fmla="*/ 2843 w 61"/>
                  <a:gd name="T53" fmla="*/ 6866 h 60"/>
                  <a:gd name="T54" fmla="*/ 3371 w 61"/>
                  <a:gd name="T55" fmla="*/ 6632 h 60"/>
                  <a:gd name="T56" fmla="*/ 3499 w 61"/>
                  <a:gd name="T57" fmla="*/ 6417 h 60"/>
                  <a:gd name="T58" fmla="*/ 4054 w 61"/>
                  <a:gd name="T59" fmla="*/ 6177 h 60"/>
                  <a:gd name="T60" fmla="*/ 4449 w 61"/>
                  <a:gd name="T61" fmla="*/ 5938 h 60"/>
                  <a:gd name="T62" fmla="*/ 4449 w 61"/>
                  <a:gd name="T63" fmla="*/ 5582 h 60"/>
                  <a:gd name="T64" fmla="*/ 5136 w 61"/>
                  <a:gd name="T65" fmla="*/ 3721 h 60"/>
                  <a:gd name="T66" fmla="*/ 5398 w 61"/>
                  <a:gd name="T67" fmla="*/ 3838 h 60"/>
                  <a:gd name="T68" fmla="*/ 5531 w 61"/>
                  <a:gd name="T69" fmla="*/ 4078 h 60"/>
                  <a:gd name="T70" fmla="*/ 5952 w 61"/>
                  <a:gd name="T71" fmla="*/ 3721 h 60"/>
                  <a:gd name="T72" fmla="*/ 6214 w 61"/>
                  <a:gd name="T73" fmla="*/ 3150 h 60"/>
                  <a:gd name="T74" fmla="*/ 6609 w 61"/>
                  <a:gd name="T75" fmla="*/ 2910 h 60"/>
                  <a:gd name="T76" fmla="*/ 6896 w 61"/>
                  <a:gd name="T77" fmla="*/ 2671 h 60"/>
                  <a:gd name="T78" fmla="*/ 7030 w 61"/>
                  <a:gd name="T79" fmla="*/ 2339 h 60"/>
                  <a:gd name="T80" fmla="*/ 7030 w 61"/>
                  <a:gd name="T81" fmla="*/ 2217 h 60"/>
                  <a:gd name="T82" fmla="*/ 7030 w 61"/>
                  <a:gd name="T83" fmla="*/ 1738 h 60"/>
                  <a:gd name="T84" fmla="*/ 7979 w 61"/>
                  <a:gd name="T85" fmla="*/ 2217 h 60"/>
                  <a:gd name="T86" fmla="*/ 8107 w 61"/>
                  <a:gd name="T87" fmla="*/ 2217 h 60"/>
                  <a:gd name="T88" fmla="*/ 7979 w 61"/>
                  <a:gd name="T89" fmla="*/ 1504 h 60"/>
                  <a:gd name="T90" fmla="*/ 7846 w 61"/>
                  <a:gd name="T91" fmla="*/ 1289 h 60"/>
                  <a:gd name="T92" fmla="*/ 7558 w 61"/>
                  <a:gd name="T93" fmla="*/ 1289 h 60"/>
                  <a:gd name="T94" fmla="*/ 6896 w 61"/>
                  <a:gd name="T95" fmla="*/ 1406 h 60"/>
                  <a:gd name="T96" fmla="*/ 6609 w 61"/>
                  <a:gd name="T97" fmla="*/ 1621 h 60"/>
                  <a:gd name="T98" fmla="*/ 6214 w 61"/>
                  <a:gd name="T99" fmla="*/ 1504 h 60"/>
                  <a:gd name="T100" fmla="*/ 6080 w 61"/>
                  <a:gd name="T101" fmla="*/ 1738 h 60"/>
                  <a:gd name="T102" fmla="*/ 5685 w 61"/>
                  <a:gd name="T103" fmla="*/ 1978 h 60"/>
                  <a:gd name="T104" fmla="*/ 5265 w 61"/>
                  <a:gd name="T105" fmla="*/ 2339 h 60"/>
                  <a:gd name="T106" fmla="*/ 4869 w 61"/>
                  <a:gd name="T107" fmla="*/ 1504 h 60"/>
                  <a:gd name="T108" fmla="*/ 2843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34" name="Freeform 20"/>
              <p:cNvSpPr>
                <a:spLocks/>
              </p:cNvSpPr>
              <p:nvPr/>
            </p:nvSpPr>
            <p:spPr bwMode="auto">
              <a:xfrm>
                <a:off x="3425" y="2306"/>
                <a:ext cx="345" cy="302"/>
              </a:xfrm>
              <a:custGeom>
                <a:avLst/>
                <a:gdLst>
                  <a:gd name="T0" fmla="*/ 0 w 67"/>
                  <a:gd name="T1" fmla="*/ 356 h 62"/>
                  <a:gd name="T2" fmla="*/ 8192 w 67"/>
                  <a:gd name="T3" fmla="*/ 0 h 62"/>
                  <a:gd name="T4" fmla="*/ 8192 w 67"/>
                  <a:gd name="T5" fmla="*/ 117 h 62"/>
                  <a:gd name="T6" fmla="*/ 8326 w 67"/>
                  <a:gd name="T7" fmla="*/ 239 h 62"/>
                  <a:gd name="T8" fmla="*/ 8460 w 67"/>
                  <a:gd name="T9" fmla="*/ 356 h 62"/>
                  <a:gd name="T10" fmla="*/ 8326 w 67"/>
                  <a:gd name="T11" fmla="*/ 570 h 62"/>
                  <a:gd name="T12" fmla="*/ 8192 w 67"/>
                  <a:gd name="T13" fmla="*/ 687 h 62"/>
                  <a:gd name="T14" fmla="*/ 7930 w 67"/>
                  <a:gd name="T15" fmla="*/ 925 h 62"/>
                  <a:gd name="T16" fmla="*/ 7930 w 67"/>
                  <a:gd name="T17" fmla="*/ 1042 h 62"/>
                  <a:gd name="T18" fmla="*/ 9145 w 67"/>
                  <a:gd name="T19" fmla="*/ 1042 h 62"/>
                  <a:gd name="T20" fmla="*/ 9145 w 67"/>
                  <a:gd name="T21" fmla="*/ 1042 h 62"/>
                  <a:gd name="T22" fmla="*/ 9145 w 67"/>
                  <a:gd name="T23" fmla="*/ 1164 h 62"/>
                  <a:gd name="T24" fmla="*/ 9016 w 67"/>
                  <a:gd name="T25" fmla="*/ 1378 h 62"/>
                  <a:gd name="T26" fmla="*/ 8882 w 67"/>
                  <a:gd name="T27" fmla="*/ 1495 h 62"/>
                  <a:gd name="T28" fmla="*/ 8749 w 67"/>
                  <a:gd name="T29" fmla="*/ 1968 h 62"/>
                  <a:gd name="T30" fmla="*/ 8460 w 67"/>
                  <a:gd name="T31" fmla="*/ 2207 h 62"/>
                  <a:gd name="T32" fmla="*/ 8460 w 67"/>
                  <a:gd name="T33" fmla="*/ 2538 h 62"/>
                  <a:gd name="T34" fmla="*/ 8460 w 67"/>
                  <a:gd name="T35" fmla="*/ 2893 h 62"/>
                  <a:gd name="T36" fmla="*/ 8460 w 67"/>
                  <a:gd name="T37" fmla="*/ 2893 h 62"/>
                  <a:gd name="T38" fmla="*/ 8192 w 67"/>
                  <a:gd name="T39" fmla="*/ 3015 h 62"/>
                  <a:gd name="T40" fmla="*/ 8192 w 67"/>
                  <a:gd name="T41" fmla="*/ 3132 h 62"/>
                  <a:gd name="T42" fmla="*/ 7796 w 67"/>
                  <a:gd name="T43" fmla="*/ 3346 h 62"/>
                  <a:gd name="T44" fmla="*/ 7796 w 67"/>
                  <a:gd name="T45" fmla="*/ 3702 h 62"/>
                  <a:gd name="T46" fmla="*/ 7796 w 67"/>
                  <a:gd name="T47" fmla="*/ 4033 h 62"/>
                  <a:gd name="T48" fmla="*/ 7636 w 67"/>
                  <a:gd name="T49" fmla="*/ 4150 h 62"/>
                  <a:gd name="T50" fmla="*/ 7369 w 67"/>
                  <a:gd name="T51" fmla="*/ 4389 h 62"/>
                  <a:gd name="T52" fmla="*/ 7106 w 67"/>
                  <a:gd name="T53" fmla="*/ 4627 h 62"/>
                  <a:gd name="T54" fmla="*/ 6972 w 67"/>
                  <a:gd name="T55" fmla="*/ 4744 h 62"/>
                  <a:gd name="T56" fmla="*/ 6972 w 67"/>
                  <a:gd name="T57" fmla="*/ 4959 h 62"/>
                  <a:gd name="T58" fmla="*/ 6812 w 67"/>
                  <a:gd name="T59" fmla="*/ 5197 h 62"/>
                  <a:gd name="T60" fmla="*/ 6812 w 67"/>
                  <a:gd name="T61" fmla="*/ 5314 h 62"/>
                  <a:gd name="T62" fmla="*/ 6684 w 67"/>
                  <a:gd name="T63" fmla="*/ 5670 h 62"/>
                  <a:gd name="T64" fmla="*/ 6550 w 67"/>
                  <a:gd name="T65" fmla="*/ 5884 h 62"/>
                  <a:gd name="T66" fmla="*/ 6684 w 67"/>
                  <a:gd name="T67" fmla="*/ 6240 h 62"/>
                  <a:gd name="T68" fmla="*/ 6812 w 67"/>
                  <a:gd name="T69" fmla="*/ 6357 h 62"/>
                  <a:gd name="T70" fmla="*/ 6812 w 67"/>
                  <a:gd name="T71" fmla="*/ 6595 h 62"/>
                  <a:gd name="T72" fmla="*/ 6812 w 67"/>
                  <a:gd name="T73" fmla="*/ 6595 h 62"/>
                  <a:gd name="T74" fmla="*/ 6812 w 67"/>
                  <a:gd name="T75" fmla="*/ 6712 h 62"/>
                  <a:gd name="T76" fmla="*/ 6812 w 67"/>
                  <a:gd name="T77" fmla="*/ 6712 h 62"/>
                  <a:gd name="T78" fmla="*/ 6684 w 67"/>
                  <a:gd name="T79" fmla="*/ 6927 h 62"/>
                  <a:gd name="T80" fmla="*/ 6812 w 67"/>
                  <a:gd name="T81" fmla="*/ 7048 h 62"/>
                  <a:gd name="T82" fmla="*/ 1086 w 67"/>
                  <a:gd name="T83" fmla="*/ 7165 h 62"/>
                  <a:gd name="T84" fmla="*/ 1086 w 67"/>
                  <a:gd name="T85" fmla="*/ 6123 h 62"/>
                  <a:gd name="T86" fmla="*/ 824 w 67"/>
                  <a:gd name="T87" fmla="*/ 6001 h 62"/>
                  <a:gd name="T88" fmla="*/ 556 w 67"/>
                  <a:gd name="T89" fmla="*/ 6123 h 62"/>
                  <a:gd name="T90" fmla="*/ 556 w 67"/>
                  <a:gd name="T91" fmla="*/ 6123 h 62"/>
                  <a:gd name="T92" fmla="*/ 263 w 67"/>
                  <a:gd name="T93" fmla="*/ 5884 h 62"/>
                  <a:gd name="T94" fmla="*/ 263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35" name="Freeform 25"/>
              <p:cNvSpPr>
                <a:spLocks/>
              </p:cNvSpPr>
              <p:nvPr/>
            </p:nvSpPr>
            <p:spPr bwMode="auto">
              <a:xfrm>
                <a:off x="2545" y="2306"/>
                <a:ext cx="968" cy="898"/>
              </a:xfrm>
              <a:custGeom>
                <a:avLst/>
                <a:gdLst>
                  <a:gd name="T0" fmla="*/ 22981 w 189"/>
                  <a:gd name="T1" fmla="*/ 5813 h 184"/>
                  <a:gd name="T2" fmla="*/ 21352 w 189"/>
                  <a:gd name="T3" fmla="*/ 5456 h 184"/>
                  <a:gd name="T4" fmla="*/ 20277 w 189"/>
                  <a:gd name="T5" fmla="*/ 5691 h 184"/>
                  <a:gd name="T6" fmla="*/ 19488 w 189"/>
                  <a:gd name="T7" fmla="*/ 5691 h 184"/>
                  <a:gd name="T8" fmla="*/ 19201 w 189"/>
                  <a:gd name="T9" fmla="*/ 5691 h 184"/>
                  <a:gd name="T10" fmla="*/ 18807 w 189"/>
                  <a:gd name="T11" fmla="*/ 5456 h 184"/>
                  <a:gd name="T12" fmla="*/ 18412 w 189"/>
                  <a:gd name="T13" fmla="*/ 5930 h 184"/>
                  <a:gd name="T14" fmla="*/ 18126 w 189"/>
                  <a:gd name="T15" fmla="*/ 5573 h 184"/>
                  <a:gd name="T16" fmla="*/ 17337 w 189"/>
                  <a:gd name="T17" fmla="*/ 5456 h 184"/>
                  <a:gd name="T18" fmla="*/ 16789 w 189"/>
                  <a:gd name="T19" fmla="*/ 5359 h 184"/>
                  <a:gd name="T20" fmla="*/ 15975 w 189"/>
                  <a:gd name="T21" fmla="*/ 5120 h 184"/>
                  <a:gd name="T22" fmla="*/ 15452 w 189"/>
                  <a:gd name="T23" fmla="*/ 5002 h 184"/>
                  <a:gd name="T24" fmla="*/ 14638 w 189"/>
                  <a:gd name="T25" fmla="*/ 4763 h 184"/>
                  <a:gd name="T26" fmla="*/ 14243 w 189"/>
                  <a:gd name="T27" fmla="*/ 4407 h 184"/>
                  <a:gd name="T28" fmla="*/ 13429 w 189"/>
                  <a:gd name="T29" fmla="*/ 4192 h 184"/>
                  <a:gd name="T30" fmla="*/ 7790 w 189"/>
                  <a:gd name="T31" fmla="*/ 0 h 184"/>
                  <a:gd name="T32" fmla="*/ 0 w 189"/>
                  <a:gd name="T33" fmla="*/ 8360 h 184"/>
                  <a:gd name="T34" fmla="*/ 133 w 189"/>
                  <a:gd name="T35" fmla="*/ 8716 h 184"/>
                  <a:gd name="T36" fmla="*/ 681 w 189"/>
                  <a:gd name="T37" fmla="*/ 9409 h 184"/>
                  <a:gd name="T38" fmla="*/ 3094 w 189"/>
                  <a:gd name="T39" fmla="*/ 11503 h 184"/>
                  <a:gd name="T40" fmla="*/ 3360 w 189"/>
                  <a:gd name="T41" fmla="*/ 12099 h 184"/>
                  <a:gd name="T42" fmla="*/ 5117 w 189"/>
                  <a:gd name="T43" fmla="*/ 14290 h 184"/>
                  <a:gd name="T44" fmla="*/ 6586 w 189"/>
                  <a:gd name="T45" fmla="*/ 14529 h 184"/>
                  <a:gd name="T46" fmla="*/ 7529 w 189"/>
                  <a:gd name="T47" fmla="*/ 13246 h 184"/>
                  <a:gd name="T48" fmla="*/ 8051 w 189"/>
                  <a:gd name="T49" fmla="*/ 13123 h 184"/>
                  <a:gd name="T50" fmla="*/ 8999 w 189"/>
                  <a:gd name="T51" fmla="*/ 13363 h 184"/>
                  <a:gd name="T52" fmla="*/ 10074 w 189"/>
                  <a:gd name="T53" fmla="*/ 13841 h 184"/>
                  <a:gd name="T54" fmla="*/ 10336 w 189"/>
                  <a:gd name="T55" fmla="*/ 14075 h 184"/>
                  <a:gd name="T56" fmla="*/ 11150 w 189"/>
                  <a:gd name="T57" fmla="*/ 15007 h 184"/>
                  <a:gd name="T58" fmla="*/ 12620 w 189"/>
                  <a:gd name="T59" fmla="*/ 17316 h 184"/>
                  <a:gd name="T60" fmla="*/ 13429 w 189"/>
                  <a:gd name="T61" fmla="*/ 18009 h 184"/>
                  <a:gd name="T62" fmla="*/ 13695 w 189"/>
                  <a:gd name="T63" fmla="*/ 19175 h 184"/>
                  <a:gd name="T64" fmla="*/ 14925 w 189"/>
                  <a:gd name="T65" fmla="*/ 20459 h 184"/>
                  <a:gd name="T66" fmla="*/ 16917 w 189"/>
                  <a:gd name="T67" fmla="*/ 21030 h 184"/>
                  <a:gd name="T68" fmla="*/ 18126 w 189"/>
                  <a:gd name="T69" fmla="*/ 21152 h 184"/>
                  <a:gd name="T70" fmla="*/ 17993 w 189"/>
                  <a:gd name="T71" fmla="*/ 20913 h 184"/>
                  <a:gd name="T72" fmla="*/ 17603 w 189"/>
                  <a:gd name="T73" fmla="*/ 18838 h 184"/>
                  <a:gd name="T74" fmla="*/ 17470 w 189"/>
                  <a:gd name="T75" fmla="*/ 18604 h 184"/>
                  <a:gd name="T76" fmla="*/ 17864 w 189"/>
                  <a:gd name="T77" fmla="*/ 17794 h 184"/>
                  <a:gd name="T78" fmla="*/ 17993 w 189"/>
                  <a:gd name="T79" fmla="*/ 17555 h 184"/>
                  <a:gd name="T80" fmla="*/ 18412 w 189"/>
                  <a:gd name="T81" fmla="*/ 16862 h 184"/>
                  <a:gd name="T82" fmla="*/ 18679 w 189"/>
                  <a:gd name="T83" fmla="*/ 16862 h 184"/>
                  <a:gd name="T84" fmla="*/ 18940 w 189"/>
                  <a:gd name="T85" fmla="*/ 16506 h 184"/>
                  <a:gd name="T86" fmla="*/ 19201 w 189"/>
                  <a:gd name="T87" fmla="*/ 16506 h 184"/>
                  <a:gd name="T88" fmla="*/ 19754 w 189"/>
                  <a:gd name="T89" fmla="*/ 16266 h 184"/>
                  <a:gd name="T90" fmla="*/ 20016 w 189"/>
                  <a:gd name="T91" fmla="*/ 15817 h 184"/>
                  <a:gd name="T92" fmla="*/ 20144 w 189"/>
                  <a:gd name="T93" fmla="*/ 16052 h 184"/>
                  <a:gd name="T94" fmla="*/ 22167 w 189"/>
                  <a:gd name="T95" fmla="*/ 15100 h 184"/>
                  <a:gd name="T96" fmla="*/ 22561 w 189"/>
                  <a:gd name="T97" fmla="*/ 14075 h 184"/>
                  <a:gd name="T98" fmla="*/ 22981 w 189"/>
                  <a:gd name="T99" fmla="*/ 13958 h 184"/>
                  <a:gd name="T100" fmla="*/ 24318 w 189"/>
                  <a:gd name="T101" fmla="*/ 13841 h 184"/>
                  <a:gd name="T102" fmla="*/ 24712 w 189"/>
                  <a:gd name="T103" fmla="*/ 13602 h 184"/>
                  <a:gd name="T104" fmla="*/ 24866 w 189"/>
                  <a:gd name="T105" fmla="*/ 13246 h 184"/>
                  <a:gd name="T106" fmla="*/ 24999 w 189"/>
                  <a:gd name="T107" fmla="*/ 12313 h 184"/>
                  <a:gd name="T108" fmla="*/ 25260 w 189"/>
                  <a:gd name="T109" fmla="*/ 11742 h 184"/>
                  <a:gd name="T110" fmla="*/ 25132 w 189"/>
                  <a:gd name="T111" fmla="*/ 10576 h 184"/>
                  <a:gd name="T112" fmla="*/ 24866 w 189"/>
                  <a:gd name="T113" fmla="*/ 10220 h 184"/>
                  <a:gd name="T114" fmla="*/ 24712 w 189"/>
                  <a:gd name="T115" fmla="*/ 9527 h 184"/>
                  <a:gd name="T116" fmla="*/ 24185 w 189"/>
                  <a:gd name="T117" fmla="*/ 6169 h 184"/>
                  <a:gd name="T118" fmla="*/ 23370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2836" name="Group 28"/>
              <p:cNvGrpSpPr>
                <a:grpSpLocks/>
              </p:cNvGrpSpPr>
              <p:nvPr/>
            </p:nvGrpSpPr>
            <p:grpSpPr bwMode="auto">
              <a:xfrm>
                <a:off x="715" y="2448"/>
                <a:ext cx="1263" cy="876"/>
                <a:chOff x="768" y="2832"/>
                <a:chExt cx="1203" cy="876"/>
              </a:xfrm>
            </p:grpSpPr>
            <p:sp>
              <p:nvSpPr>
                <p:cNvPr id="32848"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49"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50"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51"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52"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53"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54"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55"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56"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57"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58"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59"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60"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61"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62"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32837" name="Freeform 46"/>
              <p:cNvSpPr>
                <a:spLocks/>
              </p:cNvSpPr>
              <p:nvPr/>
            </p:nvSpPr>
            <p:spPr bwMode="auto">
              <a:xfrm>
                <a:off x="1529" y="1282"/>
                <a:ext cx="554" cy="439"/>
              </a:xfrm>
              <a:custGeom>
                <a:avLst/>
                <a:gdLst>
                  <a:gd name="T0" fmla="*/ 0 w 108"/>
                  <a:gd name="T1" fmla="*/ 7780 h 90"/>
                  <a:gd name="T2" fmla="*/ 0 w 108"/>
                  <a:gd name="T3" fmla="*/ 7185 h 90"/>
                  <a:gd name="T4" fmla="*/ 133 w 108"/>
                  <a:gd name="T5" fmla="*/ 6614 h 90"/>
                  <a:gd name="T6" fmla="*/ 262 w 108"/>
                  <a:gd name="T7" fmla="*/ 5927 h 90"/>
                  <a:gd name="T8" fmla="*/ 395 w 108"/>
                  <a:gd name="T9" fmla="*/ 5687 h 90"/>
                  <a:gd name="T10" fmla="*/ 682 w 108"/>
                  <a:gd name="T11" fmla="*/ 5448 h 90"/>
                  <a:gd name="T12" fmla="*/ 682 w 108"/>
                  <a:gd name="T13" fmla="*/ 5234 h 90"/>
                  <a:gd name="T14" fmla="*/ 1344 w 108"/>
                  <a:gd name="T15" fmla="*/ 4283 h 90"/>
                  <a:gd name="T16" fmla="*/ 2160 w 108"/>
                  <a:gd name="T17" fmla="*/ 2663 h 90"/>
                  <a:gd name="T18" fmla="*/ 2708 w 108"/>
                  <a:gd name="T19" fmla="*/ 1497 h 90"/>
                  <a:gd name="T20" fmla="*/ 3237 w 108"/>
                  <a:gd name="T21" fmla="*/ 356 h 90"/>
                  <a:gd name="T22" fmla="*/ 3237 w 108"/>
                  <a:gd name="T23" fmla="*/ 0 h 90"/>
                  <a:gd name="T24" fmla="*/ 3657 w 108"/>
                  <a:gd name="T25" fmla="*/ 0 h 90"/>
                  <a:gd name="T26" fmla="*/ 4052 w 108"/>
                  <a:gd name="T27" fmla="*/ 117 h 90"/>
                  <a:gd name="T28" fmla="*/ 4186 w 108"/>
                  <a:gd name="T29" fmla="*/ 239 h 90"/>
                  <a:gd name="T30" fmla="*/ 4735 w 108"/>
                  <a:gd name="T31" fmla="*/ 571 h 90"/>
                  <a:gd name="T32" fmla="*/ 4735 w 108"/>
                  <a:gd name="T33" fmla="*/ 927 h 90"/>
                  <a:gd name="T34" fmla="*/ 4868 w 108"/>
                  <a:gd name="T35" fmla="*/ 1619 h 90"/>
                  <a:gd name="T36" fmla="*/ 5817 w 108"/>
                  <a:gd name="T37" fmla="*/ 1854 h 90"/>
                  <a:gd name="T38" fmla="*/ 6474 w 108"/>
                  <a:gd name="T39" fmla="*/ 1854 h 90"/>
                  <a:gd name="T40" fmla="*/ 7289 w 108"/>
                  <a:gd name="T41" fmla="*/ 2093 h 90"/>
                  <a:gd name="T42" fmla="*/ 8238 w 108"/>
                  <a:gd name="T43" fmla="*/ 2093 h 90"/>
                  <a:gd name="T44" fmla="*/ 8761 w 108"/>
                  <a:gd name="T45" fmla="*/ 2215 h 90"/>
                  <a:gd name="T46" fmla="*/ 9182 w 108"/>
                  <a:gd name="T47" fmla="*/ 2093 h 90"/>
                  <a:gd name="T48" fmla="*/ 9577 w 108"/>
                  <a:gd name="T49" fmla="*/ 2215 h 90"/>
                  <a:gd name="T50" fmla="*/ 9998 w 108"/>
                  <a:gd name="T51" fmla="*/ 2093 h 90"/>
                  <a:gd name="T52" fmla="*/ 10264 w 108"/>
                  <a:gd name="T53" fmla="*/ 2215 h 90"/>
                  <a:gd name="T54" fmla="*/ 10659 w 108"/>
                  <a:gd name="T55" fmla="*/ 2215 h 90"/>
                  <a:gd name="T56" fmla="*/ 14024 w 108"/>
                  <a:gd name="T57" fmla="*/ 2785 h 90"/>
                  <a:gd name="T58" fmla="*/ 14183 w 108"/>
                  <a:gd name="T59" fmla="*/ 3141 h 90"/>
                  <a:gd name="T60" fmla="*/ 14578 w 108"/>
                  <a:gd name="T61" fmla="*/ 3258 h 90"/>
                  <a:gd name="T62" fmla="*/ 13763 w 108"/>
                  <a:gd name="T63" fmla="*/ 4639 h 90"/>
                  <a:gd name="T64" fmla="*/ 13629 w 108"/>
                  <a:gd name="T65" fmla="*/ 4878 h 90"/>
                  <a:gd name="T66" fmla="*/ 13234 w 108"/>
                  <a:gd name="T67" fmla="*/ 5117 h 90"/>
                  <a:gd name="T68" fmla="*/ 12680 w 108"/>
                  <a:gd name="T69" fmla="*/ 5927 h 90"/>
                  <a:gd name="T70" fmla="*/ 13106 w 108"/>
                  <a:gd name="T71" fmla="*/ 6161 h 90"/>
                  <a:gd name="T72" fmla="*/ 13106 w 108"/>
                  <a:gd name="T73" fmla="*/ 6375 h 90"/>
                  <a:gd name="T74" fmla="*/ 12947 w 108"/>
                  <a:gd name="T75" fmla="*/ 6497 h 90"/>
                  <a:gd name="T76" fmla="*/ 12814 w 108"/>
                  <a:gd name="T77" fmla="*/ 6970 h 90"/>
                  <a:gd name="T78" fmla="*/ 7028 w 108"/>
                  <a:gd name="T79" fmla="*/ 9399 h 90"/>
                  <a:gd name="T80" fmla="*/ 133 w 108"/>
                  <a:gd name="T81" fmla="*/ 789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38" name="Freeform 52"/>
              <p:cNvSpPr>
                <a:spLocks/>
              </p:cNvSpPr>
              <p:nvPr/>
            </p:nvSpPr>
            <p:spPr bwMode="auto">
              <a:xfrm>
                <a:off x="3467" y="2604"/>
                <a:ext cx="394" cy="322"/>
              </a:xfrm>
              <a:custGeom>
                <a:avLst/>
                <a:gdLst>
                  <a:gd name="T0" fmla="*/ 5501 w 77"/>
                  <a:gd name="T1" fmla="*/ 117 h 66"/>
                  <a:gd name="T2" fmla="*/ 5890 w 77"/>
                  <a:gd name="T3" fmla="*/ 1166 h 66"/>
                  <a:gd name="T4" fmla="*/ 5762 w 77"/>
                  <a:gd name="T5" fmla="*/ 1498 h 66"/>
                  <a:gd name="T6" fmla="*/ 5368 w 77"/>
                  <a:gd name="T7" fmla="*/ 2547 h 66"/>
                  <a:gd name="T8" fmla="*/ 8561 w 77"/>
                  <a:gd name="T9" fmla="*/ 3830 h 66"/>
                  <a:gd name="T10" fmla="*/ 8561 w 77"/>
                  <a:gd name="T11" fmla="*/ 4640 h 66"/>
                  <a:gd name="T12" fmla="*/ 8433 w 77"/>
                  <a:gd name="T13" fmla="*/ 5235 h 66"/>
                  <a:gd name="T14" fmla="*/ 7778 w 77"/>
                  <a:gd name="T15" fmla="*/ 5118 h 66"/>
                  <a:gd name="T16" fmla="*/ 7517 w 77"/>
                  <a:gd name="T17" fmla="*/ 5689 h 66"/>
                  <a:gd name="T18" fmla="*/ 8300 w 77"/>
                  <a:gd name="T19" fmla="*/ 5572 h 66"/>
                  <a:gd name="T20" fmla="*/ 8852 w 77"/>
                  <a:gd name="T21" fmla="*/ 5450 h 66"/>
                  <a:gd name="T22" fmla="*/ 8561 w 77"/>
                  <a:gd name="T23" fmla="*/ 5689 h 66"/>
                  <a:gd name="T24" fmla="*/ 8852 w 77"/>
                  <a:gd name="T25" fmla="*/ 5928 h 66"/>
                  <a:gd name="T26" fmla="*/ 9502 w 77"/>
                  <a:gd name="T27" fmla="*/ 5450 h 66"/>
                  <a:gd name="T28" fmla="*/ 9922 w 77"/>
                  <a:gd name="T29" fmla="*/ 5572 h 66"/>
                  <a:gd name="T30" fmla="*/ 9794 w 77"/>
                  <a:gd name="T31" fmla="*/ 5928 h 66"/>
                  <a:gd name="T32" fmla="*/ 9113 w 77"/>
                  <a:gd name="T33" fmla="*/ 6499 h 66"/>
                  <a:gd name="T34" fmla="*/ 9502 w 77"/>
                  <a:gd name="T35" fmla="*/ 6972 h 66"/>
                  <a:gd name="T36" fmla="*/ 10316 w 77"/>
                  <a:gd name="T37" fmla="*/ 7547 h 66"/>
                  <a:gd name="T38" fmla="*/ 9502 w 77"/>
                  <a:gd name="T39" fmla="*/ 7308 h 66"/>
                  <a:gd name="T40" fmla="*/ 8561 w 77"/>
                  <a:gd name="T41" fmla="*/ 6855 h 66"/>
                  <a:gd name="T42" fmla="*/ 8167 w 77"/>
                  <a:gd name="T43" fmla="*/ 7186 h 66"/>
                  <a:gd name="T44" fmla="*/ 8039 w 77"/>
                  <a:gd name="T45" fmla="*/ 7547 h 66"/>
                  <a:gd name="T46" fmla="*/ 7645 w 77"/>
                  <a:gd name="T47" fmla="*/ 7308 h 66"/>
                  <a:gd name="T48" fmla="*/ 7225 w 77"/>
                  <a:gd name="T49" fmla="*/ 7308 h 66"/>
                  <a:gd name="T50" fmla="*/ 6570 w 77"/>
                  <a:gd name="T51" fmla="*/ 7426 h 66"/>
                  <a:gd name="T52" fmla="*/ 5501 w 77"/>
                  <a:gd name="T53" fmla="*/ 6855 h 66"/>
                  <a:gd name="T54" fmla="*/ 5081 w 77"/>
                  <a:gd name="T55" fmla="*/ 6616 h 66"/>
                  <a:gd name="T56" fmla="*/ 4948 w 77"/>
                  <a:gd name="T57" fmla="*/ 6499 h 66"/>
                  <a:gd name="T58" fmla="*/ 4554 w 77"/>
                  <a:gd name="T59" fmla="*/ 6381 h 66"/>
                  <a:gd name="T60" fmla="*/ 4426 w 77"/>
                  <a:gd name="T61" fmla="*/ 6259 h 66"/>
                  <a:gd name="T62" fmla="*/ 4165 w 77"/>
                  <a:gd name="T63" fmla="*/ 6738 h 66"/>
                  <a:gd name="T64" fmla="*/ 2016 w 77"/>
                  <a:gd name="T65" fmla="*/ 6499 h 66"/>
                  <a:gd name="T66" fmla="*/ 522 w 77"/>
                  <a:gd name="T67" fmla="*/ 6381 h 66"/>
                  <a:gd name="T68" fmla="*/ 681 w 77"/>
                  <a:gd name="T69" fmla="*/ 6167 h 66"/>
                  <a:gd name="T70" fmla="*/ 814 w 77"/>
                  <a:gd name="T71" fmla="*/ 5333 h 66"/>
                  <a:gd name="T72" fmla="*/ 814 w 77"/>
                  <a:gd name="T73" fmla="*/ 4879 h 66"/>
                  <a:gd name="T74" fmla="*/ 1202 w 77"/>
                  <a:gd name="T75" fmla="*/ 4308 h 66"/>
                  <a:gd name="T76" fmla="*/ 942 w 77"/>
                  <a:gd name="T77" fmla="*/ 3474 h 66"/>
                  <a:gd name="T78" fmla="*/ 814 w 77"/>
                  <a:gd name="T79" fmla="*/ 3259 h 66"/>
                  <a:gd name="T80" fmla="*/ 522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39" name="Freeform 53"/>
              <p:cNvSpPr>
                <a:spLocks/>
              </p:cNvSpPr>
              <p:nvPr/>
            </p:nvSpPr>
            <p:spPr bwMode="auto">
              <a:xfrm>
                <a:off x="3626"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2840" name="Group 54"/>
              <p:cNvGrpSpPr>
                <a:grpSpLocks/>
              </p:cNvGrpSpPr>
              <p:nvPr/>
            </p:nvGrpSpPr>
            <p:grpSpPr bwMode="auto">
              <a:xfrm>
                <a:off x="3661" y="1384"/>
                <a:ext cx="523" cy="468"/>
                <a:chOff x="3562" y="1636"/>
                <a:chExt cx="497" cy="468"/>
              </a:xfrm>
            </p:grpSpPr>
            <p:sp>
              <p:nvSpPr>
                <p:cNvPr id="32846"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47"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32841" name="Freeform 57"/>
              <p:cNvSpPr>
                <a:spLocks/>
              </p:cNvSpPr>
              <p:nvPr/>
            </p:nvSpPr>
            <p:spPr bwMode="auto">
              <a:xfrm>
                <a:off x="3872"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42" name="Freeform 58"/>
              <p:cNvSpPr>
                <a:spLocks/>
              </p:cNvSpPr>
              <p:nvPr/>
            </p:nvSpPr>
            <p:spPr bwMode="auto">
              <a:xfrm>
                <a:off x="3657"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43" name="Freeform 59"/>
              <p:cNvSpPr>
                <a:spLocks/>
              </p:cNvSpPr>
              <p:nvPr/>
            </p:nvSpPr>
            <p:spPr bwMode="auto">
              <a:xfrm>
                <a:off x="4324" y="1721"/>
                <a:ext cx="404" cy="249"/>
              </a:xfrm>
              <a:custGeom>
                <a:avLst/>
                <a:gdLst>
                  <a:gd name="T0" fmla="*/ 2537 w 79"/>
                  <a:gd name="T1" fmla="*/ 5698 h 51"/>
                  <a:gd name="T2" fmla="*/ 7349 w 79"/>
                  <a:gd name="T3" fmla="*/ 4887 h 51"/>
                  <a:gd name="T4" fmla="*/ 8842 w 79"/>
                  <a:gd name="T5" fmla="*/ 4648 h 51"/>
                  <a:gd name="T6" fmla="*/ 8970 w 79"/>
                  <a:gd name="T7" fmla="*/ 4648 h 51"/>
                  <a:gd name="T8" fmla="*/ 8970 w 79"/>
                  <a:gd name="T9" fmla="*/ 4531 h 51"/>
                  <a:gd name="T10" fmla="*/ 8970 w 79"/>
                  <a:gd name="T11" fmla="*/ 4433 h 51"/>
                  <a:gd name="T12" fmla="*/ 9103 w 79"/>
                  <a:gd name="T13" fmla="*/ 4316 h 51"/>
                  <a:gd name="T14" fmla="*/ 9364 w 79"/>
                  <a:gd name="T15" fmla="*/ 4316 h 51"/>
                  <a:gd name="T16" fmla="*/ 9491 w 79"/>
                  <a:gd name="T17" fmla="*/ 4316 h 51"/>
                  <a:gd name="T18" fmla="*/ 9885 w 79"/>
                  <a:gd name="T19" fmla="*/ 4077 h 51"/>
                  <a:gd name="T20" fmla="*/ 9885 w 79"/>
                  <a:gd name="T21" fmla="*/ 3838 h 51"/>
                  <a:gd name="T22" fmla="*/ 10305 w 79"/>
                  <a:gd name="T23" fmla="*/ 3598 h 51"/>
                  <a:gd name="T24" fmla="*/ 10565 w 79"/>
                  <a:gd name="T25" fmla="*/ 3481 h 51"/>
                  <a:gd name="T26" fmla="*/ 10565 w 79"/>
                  <a:gd name="T27" fmla="*/ 3383 h 51"/>
                  <a:gd name="T28" fmla="*/ 10305 w 79"/>
                  <a:gd name="T29" fmla="*/ 3266 h 51"/>
                  <a:gd name="T30" fmla="*/ 10172 w 79"/>
                  <a:gd name="T31" fmla="*/ 3144 h 51"/>
                  <a:gd name="T32" fmla="*/ 10044 w 79"/>
                  <a:gd name="T33" fmla="*/ 3144 h 51"/>
                  <a:gd name="T34" fmla="*/ 10044 w 79"/>
                  <a:gd name="T35" fmla="*/ 3027 h 51"/>
                  <a:gd name="T36" fmla="*/ 9752 w 79"/>
                  <a:gd name="T37" fmla="*/ 3027 h 51"/>
                  <a:gd name="T38" fmla="*/ 9752 w 79"/>
                  <a:gd name="T39" fmla="*/ 2788 h 51"/>
                  <a:gd name="T40" fmla="*/ 9491 w 79"/>
                  <a:gd name="T41" fmla="*/ 2788 h 51"/>
                  <a:gd name="T42" fmla="*/ 9491 w 79"/>
                  <a:gd name="T43" fmla="*/ 2671 h 51"/>
                  <a:gd name="T44" fmla="*/ 9491 w 79"/>
                  <a:gd name="T45" fmla="*/ 2334 h 51"/>
                  <a:gd name="T46" fmla="*/ 9624 w 79"/>
                  <a:gd name="T47" fmla="*/ 2334 h 51"/>
                  <a:gd name="T48" fmla="*/ 9491 w 79"/>
                  <a:gd name="T49" fmla="*/ 2099 h 51"/>
                  <a:gd name="T50" fmla="*/ 9364 w 79"/>
                  <a:gd name="T51" fmla="*/ 1977 h 51"/>
                  <a:gd name="T52" fmla="*/ 9364 w 79"/>
                  <a:gd name="T53" fmla="*/ 1977 h 51"/>
                  <a:gd name="T54" fmla="*/ 9491 w 79"/>
                  <a:gd name="T55" fmla="*/ 1860 h 51"/>
                  <a:gd name="T56" fmla="*/ 9624 w 79"/>
                  <a:gd name="T57" fmla="*/ 1738 h 51"/>
                  <a:gd name="T58" fmla="*/ 9752 w 79"/>
                  <a:gd name="T59" fmla="*/ 1406 h 51"/>
                  <a:gd name="T60" fmla="*/ 9752 w 79"/>
                  <a:gd name="T61" fmla="*/ 1289 h 51"/>
                  <a:gd name="T62" fmla="*/ 9885 w 79"/>
                  <a:gd name="T63" fmla="*/ 1167 h 51"/>
                  <a:gd name="T64" fmla="*/ 9885 w 79"/>
                  <a:gd name="T65" fmla="*/ 1050 h 51"/>
                  <a:gd name="T66" fmla="*/ 9752 w 79"/>
                  <a:gd name="T67" fmla="*/ 1050 h 51"/>
                  <a:gd name="T68" fmla="*/ 9364 w 79"/>
                  <a:gd name="T69" fmla="*/ 928 h 51"/>
                  <a:gd name="T70" fmla="*/ 9364 w 79"/>
                  <a:gd name="T71" fmla="*/ 928 h 51"/>
                  <a:gd name="T72" fmla="*/ 9231 w 79"/>
                  <a:gd name="T73" fmla="*/ 810 h 51"/>
                  <a:gd name="T74" fmla="*/ 9231 w 79"/>
                  <a:gd name="T75" fmla="*/ 693 h 51"/>
                  <a:gd name="T76" fmla="*/ 8970 w 79"/>
                  <a:gd name="T77" fmla="*/ 356 h 51"/>
                  <a:gd name="T78" fmla="*/ 8842 w 79"/>
                  <a:gd name="T79" fmla="*/ 356 h 51"/>
                  <a:gd name="T80" fmla="*/ 8842 w 79"/>
                  <a:gd name="T81" fmla="*/ 239 h 51"/>
                  <a:gd name="T82" fmla="*/ 8683 w 79"/>
                  <a:gd name="T83" fmla="*/ 239 h 51"/>
                  <a:gd name="T84" fmla="*/ 8683 w 79"/>
                  <a:gd name="T85" fmla="*/ 239 h 51"/>
                  <a:gd name="T86" fmla="*/ 8683 w 79"/>
                  <a:gd name="T87" fmla="*/ 117 h 51"/>
                  <a:gd name="T88" fmla="*/ 8550 w 79"/>
                  <a:gd name="T89" fmla="*/ 0 h 51"/>
                  <a:gd name="T90" fmla="*/ 1202 w 79"/>
                  <a:gd name="T91" fmla="*/ 1289 h 51"/>
                  <a:gd name="T92" fmla="*/ 1074 w 79"/>
                  <a:gd name="T93" fmla="*/ 810 h 51"/>
                  <a:gd name="T94" fmla="*/ 680 w 79"/>
                  <a:gd name="T95" fmla="*/ 1167 h 51"/>
                  <a:gd name="T96" fmla="*/ 680 w 79"/>
                  <a:gd name="T97" fmla="*/ 1167 h 51"/>
                  <a:gd name="T98" fmla="*/ 522 w 79"/>
                  <a:gd name="T99" fmla="*/ 1050 h 51"/>
                  <a:gd name="T100" fmla="*/ 522 w 79"/>
                  <a:gd name="T101" fmla="*/ 1050 h 51"/>
                  <a:gd name="T102" fmla="*/ 394 w 79"/>
                  <a:gd name="T103" fmla="*/ 1289 h 51"/>
                  <a:gd name="T104" fmla="*/ 133 w 79"/>
                  <a:gd name="T105" fmla="*/ 1504 h 51"/>
                  <a:gd name="T106" fmla="*/ 0 w 79"/>
                  <a:gd name="T107" fmla="*/ 1621 h 51"/>
                  <a:gd name="T108" fmla="*/ 522 w 79"/>
                  <a:gd name="T109" fmla="*/ 4194 h 51"/>
                  <a:gd name="T110" fmla="*/ 813 w 79"/>
                  <a:gd name="T111" fmla="*/ 5937 h 51"/>
                  <a:gd name="T112" fmla="*/ 2537 w 79"/>
                  <a:gd name="T113" fmla="*/ 5698 h 51"/>
                  <a:gd name="T114" fmla="*/ 2537 w 79"/>
                  <a:gd name="T115" fmla="*/ 5698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44" name="Freeform 61"/>
              <p:cNvSpPr>
                <a:spLocks/>
              </p:cNvSpPr>
              <p:nvPr/>
            </p:nvSpPr>
            <p:spPr bwMode="auto">
              <a:xfrm>
                <a:off x="4225" y="2350"/>
                <a:ext cx="354" cy="258"/>
              </a:xfrm>
              <a:custGeom>
                <a:avLst/>
                <a:gdLst>
                  <a:gd name="T0" fmla="*/ 5525 w 69"/>
                  <a:gd name="T1" fmla="*/ 6114 h 53"/>
                  <a:gd name="T2" fmla="*/ 5130 w 69"/>
                  <a:gd name="T3" fmla="*/ 5997 h 53"/>
                  <a:gd name="T4" fmla="*/ 5002 w 69"/>
                  <a:gd name="T5" fmla="*/ 5545 h 53"/>
                  <a:gd name="T6" fmla="*/ 4448 w 69"/>
                  <a:gd name="T7" fmla="*/ 5072 h 53"/>
                  <a:gd name="T8" fmla="*/ 4186 w 69"/>
                  <a:gd name="T9" fmla="*/ 4503 h 53"/>
                  <a:gd name="T10" fmla="*/ 3920 w 69"/>
                  <a:gd name="T11" fmla="*/ 4264 h 53"/>
                  <a:gd name="T12" fmla="*/ 3371 w 69"/>
                  <a:gd name="T13" fmla="*/ 3933 h 53"/>
                  <a:gd name="T14" fmla="*/ 3104 w 69"/>
                  <a:gd name="T15" fmla="*/ 3695 h 53"/>
                  <a:gd name="T16" fmla="*/ 2976 w 69"/>
                  <a:gd name="T17" fmla="*/ 3461 h 53"/>
                  <a:gd name="T18" fmla="*/ 2027 w 69"/>
                  <a:gd name="T19" fmla="*/ 2892 h 53"/>
                  <a:gd name="T20" fmla="*/ 1765 w 69"/>
                  <a:gd name="T21" fmla="*/ 2653 h 53"/>
                  <a:gd name="T22" fmla="*/ 1344 w 69"/>
                  <a:gd name="T23" fmla="*/ 2181 h 53"/>
                  <a:gd name="T24" fmla="*/ 1077 w 69"/>
                  <a:gd name="T25" fmla="*/ 1850 h 53"/>
                  <a:gd name="T26" fmla="*/ 133 w 69"/>
                  <a:gd name="T27" fmla="*/ 1611 h 53"/>
                  <a:gd name="T28" fmla="*/ 133 w 69"/>
                  <a:gd name="T29" fmla="*/ 1163 h 53"/>
                  <a:gd name="T30" fmla="*/ 395 w 69"/>
                  <a:gd name="T31" fmla="*/ 925 h 53"/>
                  <a:gd name="T32" fmla="*/ 395 w 69"/>
                  <a:gd name="T33" fmla="*/ 808 h 53"/>
                  <a:gd name="T34" fmla="*/ 1077 w 69"/>
                  <a:gd name="T35" fmla="*/ 570 h 53"/>
                  <a:gd name="T36" fmla="*/ 1631 w 69"/>
                  <a:gd name="T37" fmla="*/ 355 h 53"/>
                  <a:gd name="T38" fmla="*/ 1765 w 69"/>
                  <a:gd name="T39" fmla="*/ 239 h 53"/>
                  <a:gd name="T40" fmla="*/ 4186 w 69"/>
                  <a:gd name="T41" fmla="*/ 117 h 53"/>
                  <a:gd name="T42" fmla="*/ 4186 w 69"/>
                  <a:gd name="T43" fmla="*/ 239 h 53"/>
                  <a:gd name="T44" fmla="*/ 4735 w 69"/>
                  <a:gd name="T45" fmla="*/ 448 h 53"/>
                  <a:gd name="T46" fmla="*/ 6895 w 69"/>
                  <a:gd name="T47" fmla="*/ 448 h 53"/>
                  <a:gd name="T48" fmla="*/ 9189 w 69"/>
                  <a:gd name="T49" fmla="*/ 1967 h 53"/>
                  <a:gd name="T50" fmla="*/ 8922 w 69"/>
                  <a:gd name="T51" fmla="*/ 2181 h 53"/>
                  <a:gd name="T52" fmla="*/ 8501 w 69"/>
                  <a:gd name="T53" fmla="*/ 2775 h 53"/>
                  <a:gd name="T54" fmla="*/ 8368 w 69"/>
                  <a:gd name="T55" fmla="*/ 3223 h 53"/>
                  <a:gd name="T56" fmla="*/ 8368 w 69"/>
                  <a:gd name="T57" fmla="*/ 3461 h 53"/>
                  <a:gd name="T58" fmla="*/ 8106 w 69"/>
                  <a:gd name="T59" fmla="*/ 3578 h 53"/>
                  <a:gd name="T60" fmla="*/ 7978 w 69"/>
                  <a:gd name="T61" fmla="*/ 3816 h 53"/>
                  <a:gd name="T62" fmla="*/ 7685 w 69"/>
                  <a:gd name="T63" fmla="*/ 4031 h 53"/>
                  <a:gd name="T64" fmla="*/ 7157 w 69"/>
                  <a:gd name="T65" fmla="*/ 4503 h 53"/>
                  <a:gd name="T66" fmla="*/ 6767 w 69"/>
                  <a:gd name="T67" fmla="*/ 4741 h 53"/>
                  <a:gd name="T68" fmla="*/ 6608 w 69"/>
                  <a:gd name="T69" fmla="*/ 4951 h 53"/>
                  <a:gd name="T70" fmla="*/ 6213 w 69"/>
                  <a:gd name="T71" fmla="*/ 5072 h 53"/>
                  <a:gd name="T72" fmla="*/ 6213 w 69"/>
                  <a:gd name="T73" fmla="*/ 5189 h 53"/>
                  <a:gd name="T74" fmla="*/ 6080 w 69"/>
                  <a:gd name="T75" fmla="*/ 5428 h 53"/>
                  <a:gd name="T76" fmla="*/ 5818 w 69"/>
                  <a:gd name="T77" fmla="*/ 5545 h 53"/>
                  <a:gd name="T78" fmla="*/ 5818 w 69"/>
                  <a:gd name="T79" fmla="*/ 5545 h 53"/>
                  <a:gd name="T80" fmla="*/ 5818 w 69"/>
                  <a:gd name="T81" fmla="*/ 5661 h 53"/>
                  <a:gd name="T82" fmla="*/ 5946 w 69"/>
                  <a:gd name="T83" fmla="*/ 5759 h 53"/>
                  <a:gd name="T84" fmla="*/ 5659 w 69"/>
                  <a:gd name="T85" fmla="*/ 5876 h 53"/>
                  <a:gd name="T86" fmla="*/ 552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45" name="Freeform 62"/>
              <p:cNvSpPr>
                <a:spLocks/>
              </p:cNvSpPr>
              <p:nvPr/>
            </p:nvSpPr>
            <p:spPr bwMode="auto">
              <a:xfrm>
                <a:off x="4066" y="2384"/>
                <a:ext cx="376" cy="376"/>
              </a:xfrm>
              <a:custGeom>
                <a:avLst/>
                <a:gdLst>
                  <a:gd name="T0" fmla="*/ 1221 w 73"/>
                  <a:gd name="T1" fmla="*/ 4771 h 77"/>
                  <a:gd name="T2" fmla="*/ 1514 w 73"/>
                  <a:gd name="T3" fmla="*/ 5127 h 77"/>
                  <a:gd name="T4" fmla="*/ 1777 w 73"/>
                  <a:gd name="T5" fmla="*/ 5367 h 77"/>
                  <a:gd name="T6" fmla="*/ 1777 w 73"/>
                  <a:gd name="T7" fmla="*/ 5699 h 77"/>
                  <a:gd name="T8" fmla="*/ 1911 w 73"/>
                  <a:gd name="T9" fmla="*/ 5816 h 77"/>
                  <a:gd name="T10" fmla="*/ 1777 w 73"/>
                  <a:gd name="T11" fmla="*/ 6416 h 77"/>
                  <a:gd name="T12" fmla="*/ 1643 w 73"/>
                  <a:gd name="T13" fmla="*/ 6988 h 77"/>
                  <a:gd name="T14" fmla="*/ 1911 w 73"/>
                  <a:gd name="T15" fmla="*/ 7916 h 77"/>
                  <a:gd name="T16" fmla="*/ 2174 w 73"/>
                  <a:gd name="T17" fmla="*/ 8272 h 77"/>
                  <a:gd name="T18" fmla="*/ 2333 w 73"/>
                  <a:gd name="T19" fmla="*/ 8609 h 77"/>
                  <a:gd name="T20" fmla="*/ 2467 w 73"/>
                  <a:gd name="T21" fmla="*/ 8848 h 77"/>
                  <a:gd name="T22" fmla="*/ 7932 w 73"/>
                  <a:gd name="T23" fmla="*/ 8848 h 77"/>
                  <a:gd name="T24" fmla="*/ 8200 w 73"/>
                  <a:gd name="T25" fmla="*/ 8965 h 77"/>
                  <a:gd name="T26" fmla="*/ 8066 w 73"/>
                  <a:gd name="T27" fmla="*/ 8272 h 77"/>
                  <a:gd name="T28" fmla="*/ 8200 w 73"/>
                  <a:gd name="T29" fmla="*/ 8038 h 77"/>
                  <a:gd name="T30" fmla="*/ 8756 w 73"/>
                  <a:gd name="T31" fmla="*/ 8038 h 77"/>
                  <a:gd name="T32" fmla="*/ 9153 w 73"/>
                  <a:gd name="T33" fmla="*/ 8038 h 77"/>
                  <a:gd name="T34" fmla="*/ 9153 w 73"/>
                  <a:gd name="T35" fmla="*/ 7559 h 77"/>
                  <a:gd name="T36" fmla="*/ 9153 w 73"/>
                  <a:gd name="T37" fmla="*/ 7227 h 77"/>
                  <a:gd name="T38" fmla="*/ 9415 w 73"/>
                  <a:gd name="T39" fmla="*/ 6177 h 77"/>
                  <a:gd name="T40" fmla="*/ 9709 w 73"/>
                  <a:gd name="T41" fmla="*/ 5581 h 77"/>
                  <a:gd name="T42" fmla="*/ 9977 w 73"/>
                  <a:gd name="T43" fmla="*/ 5484 h 77"/>
                  <a:gd name="T44" fmla="*/ 9977 w 73"/>
                  <a:gd name="T45" fmla="*/ 5367 h 77"/>
                  <a:gd name="T46" fmla="*/ 9843 w 73"/>
                  <a:gd name="T47" fmla="*/ 5367 h 77"/>
                  <a:gd name="T48" fmla="*/ 9415 w 73"/>
                  <a:gd name="T49" fmla="*/ 5244 h 77"/>
                  <a:gd name="T50" fmla="*/ 9287 w 73"/>
                  <a:gd name="T51" fmla="*/ 4771 h 77"/>
                  <a:gd name="T52" fmla="*/ 8756 w 73"/>
                  <a:gd name="T53" fmla="*/ 4317 h 77"/>
                  <a:gd name="T54" fmla="*/ 8463 w 73"/>
                  <a:gd name="T55" fmla="*/ 3721 h 77"/>
                  <a:gd name="T56" fmla="*/ 8200 w 73"/>
                  <a:gd name="T57" fmla="*/ 3482 h 77"/>
                  <a:gd name="T58" fmla="*/ 7638 w 73"/>
                  <a:gd name="T59" fmla="*/ 3150 h 77"/>
                  <a:gd name="T60" fmla="*/ 7376 w 73"/>
                  <a:gd name="T61" fmla="*/ 2910 h 77"/>
                  <a:gd name="T62" fmla="*/ 7242 w 73"/>
                  <a:gd name="T63" fmla="*/ 2671 h 77"/>
                  <a:gd name="T64" fmla="*/ 6289 w 73"/>
                  <a:gd name="T65" fmla="*/ 2100 h 77"/>
                  <a:gd name="T66" fmla="*/ 6021 w 73"/>
                  <a:gd name="T67" fmla="*/ 1860 h 77"/>
                  <a:gd name="T68" fmla="*/ 5599 w 73"/>
                  <a:gd name="T69" fmla="*/ 1406 h 77"/>
                  <a:gd name="T70" fmla="*/ 5331 w 73"/>
                  <a:gd name="T71" fmla="*/ 1050 h 77"/>
                  <a:gd name="T72" fmla="*/ 4378 w 73"/>
                  <a:gd name="T73" fmla="*/ 811 h 77"/>
                  <a:gd name="T74" fmla="*/ 4378 w 73"/>
                  <a:gd name="T75" fmla="*/ 356 h 77"/>
                  <a:gd name="T76" fmla="*/ 4641 w 73"/>
                  <a:gd name="T77" fmla="*/ 117 h 77"/>
                  <a:gd name="T78" fmla="*/ 4641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E85"/>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sp>
          <p:nvSpPr>
            <p:cNvPr id="32807" name="Freeform 63"/>
            <p:cNvSpPr>
              <a:spLocks/>
            </p:cNvSpPr>
            <p:nvPr/>
          </p:nvSpPr>
          <p:spPr bwMode="auto">
            <a:xfrm>
              <a:off x="7029452"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08" name="Freeform 64"/>
            <p:cNvSpPr>
              <a:spLocks/>
            </p:cNvSpPr>
            <p:nvPr/>
          </p:nvSpPr>
          <p:spPr bwMode="auto">
            <a:xfrm>
              <a:off x="7413625" y="3017840"/>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09" name="Freeform 65"/>
            <p:cNvSpPr>
              <a:spLocks/>
            </p:cNvSpPr>
            <p:nvPr/>
          </p:nvSpPr>
          <p:spPr bwMode="auto">
            <a:xfrm>
              <a:off x="7445375" y="2801940"/>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10" name="Freeform 66"/>
            <p:cNvSpPr>
              <a:spLocks/>
            </p:cNvSpPr>
            <p:nvPr/>
          </p:nvSpPr>
          <p:spPr bwMode="auto">
            <a:xfrm>
              <a:off x="7583489" y="2654302"/>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11" name="Freeform 67"/>
            <p:cNvSpPr>
              <a:spLocks/>
            </p:cNvSpPr>
            <p:nvPr/>
          </p:nvSpPr>
          <p:spPr bwMode="auto">
            <a:xfrm>
              <a:off x="75755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12" name="Freeform 68"/>
            <p:cNvSpPr>
              <a:spLocks/>
            </p:cNvSpPr>
            <p:nvPr/>
          </p:nvSpPr>
          <p:spPr bwMode="auto">
            <a:xfrm>
              <a:off x="77470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13" name="Freeform 69"/>
            <p:cNvSpPr>
              <a:spLocks/>
            </p:cNvSpPr>
            <p:nvPr/>
          </p:nvSpPr>
          <p:spPr bwMode="auto">
            <a:xfrm>
              <a:off x="76406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14" name="Freeform 70"/>
            <p:cNvSpPr>
              <a:spLocks/>
            </p:cNvSpPr>
            <p:nvPr/>
          </p:nvSpPr>
          <p:spPr bwMode="auto">
            <a:xfrm>
              <a:off x="7697788" y="1887540"/>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nvGrpSpPr>
            <p:cNvPr id="32815" name="Group 71"/>
            <p:cNvGrpSpPr>
              <a:grpSpLocks/>
            </p:cNvGrpSpPr>
            <p:nvPr/>
          </p:nvGrpSpPr>
          <p:grpSpPr bwMode="auto">
            <a:xfrm>
              <a:off x="3159144" y="4589463"/>
              <a:ext cx="1044578" cy="635000"/>
              <a:chOff x="1991" y="3321"/>
              <a:chExt cx="361" cy="231"/>
            </a:xfrm>
          </p:grpSpPr>
          <p:sp>
            <p:nvSpPr>
              <p:cNvPr id="32816"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17"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18"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19"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20"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21"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22"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sp>
            <p:nvSpPr>
              <p:cNvPr id="32823"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pPr fontAlgn="base">
                  <a:spcBef>
                    <a:spcPct val="0"/>
                  </a:spcBef>
                  <a:spcAft>
                    <a:spcPct val="0"/>
                  </a:spcAft>
                </a:pPr>
                <a:endParaRPr lang="en-US" sz="2400">
                  <a:solidFill>
                    <a:srgbClr val="000000"/>
                  </a:solidFill>
                  <a:latin typeface="Times New Roman" charset="0"/>
                  <a:ea typeface="ＭＳ Ｐゴシック" charset="0"/>
                </a:endParaRPr>
              </a:p>
            </p:txBody>
          </p:sp>
        </p:grpSp>
      </p:grpSp>
      <p:sp>
        <p:nvSpPr>
          <p:cNvPr id="244" name="Text Box 136"/>
          <p:cNvSpPr txBox="1">
            <a:spLocks noChangeArrowheads="1"/>
          </p:cNvSpPr>
          <p:nvPr/>
        </p:nvSpPr>
        <p:spPr bwMode="auto">
          <a:xfrm>
            <a:off x="658990" y="5922962"/>
            <a:ext cx="72517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fontAlgn="base">
              <a:spcBef>
                <a:spcPct val="0"/>
              </a:spcBef>
              <a:spcAft>
                <a:spcPct val="0"/>
              </a:spcAft>
            </a:pPr>
            <a:r>
              <a:rPr lang="en-US" sz="1400" b="1" dirty="0">
                <a:solidFill>
                  <a:srgbClr val="000000"/>
                </a:solidFill>
                <a:latin typeface="Arial Narrow" charset="0"/>
              </a:rPr>
              <a:t>No Data       &lt;10%        10%–14%        15-19</a:t>
            </a:r>
            <a:r>
              <a:rPr lang="en-US" sz="1400" b="1">
                <a:solidFill>
                  <a:srgbClr val="000000"/>
                </a:solidFill>
                <a:latin typeface="Arial Narrow" charset="0"/>
              </a:rPr>
              <a:t>%            20-24%           25-29%            ≥30%</a:t>
            </a:r>
            <a:endParaRPr lang="en-US" sz="1400" b="1" dirty="0">
              <a:solidFill>
                <a:srgbClr val="000000"/>
              </a:solidFill>
              <a:latin typeface="Arial Narrow" charset="0"/>
            </a:endParaRPr>
          </a:p>
        </p:txBody>
      </p:sp>
    </p:spTree>
    <p:extLst>
      <p:ext uri="{BB962C8B-B14F-4D97-AF65-F5344CB8AC3E}">
        <p14:creationId xmlns:p14="http://schemas.microsoft.com/office/powerpoint/2010/main" val="194652325"/>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i="1" u="sng" dirty="0">
                <a:solidFill>
                  <a:srgbClr val="C00000"/>
                </a:solidFill>
              </a:rPr>
              <a:t>Course Content Recommendations</a:t>
            </a:r>
          </a:p>
        </p:txBody>
      </p:sp>
      <p:sp>
        <p:nvSpPr>
          <p:cNvPr id="3" name="Content Placeholder 2"/>
          <p:cNvSpPr>
            <a:spLocks noGrp="1"/>
          </p:cNvSpPr>
          <p:nvPr>
            <p:ph idx="1"/>
          </p:nvPr>
        </p:nvSpPr>
        <p:spPr>
          <a:xfrm>
            <a:off x="628650" y="2226469"/>
            <a:ext cx="7886700" cy="2501483"/>
          </a:xfrm>
        </p:spPr>
        <p:txBody>
          <a:bodyPr>
            <a:normAutofit fontScale="92500" lnSpcReduction="20000"/>
          </a:bodyPr>
          <a:lstStyle/>
          <a:p>
            <a:pPr marL="0" indent="0">
              <a:buNone/>
            </a:pPr>
            <a:r>
              <a:rPr lang="en-US" sz="3300" dirty="0"/>
              <a:t>1: </a:t>
            </a:r>
            <a:r>
              <a:rPr lang="en-US" sz="3300" dirty="0">
                <a:solidFill>
                  <a:srgbClr val="FF0000"/>
                </a:solidFill>
                <a:effectLst>
                  <a:outerShdw blurRad="38100" dist="38100" dir="2700000" algn="tl">
                    <a:srgbClr val="000000">
                      <a:alpha val="43137"/>
                    </a:srgbClr>
                  </a:outerShdw>
                </a:effectLst>
              </a:rPr>
              <a:t>Calculus </a:t>
            </a:r>
          </a:p>
          <a:p>
            <a:pPr marL="0" indent="0">
              <a:buNone/>
            </a:pPr>
            <a:endParaRPr lang="en-US" sz="3300" dirty="0"/>
          </a:p>
          <a:p>
            <a:pPr marL="0" indent="0">
              <a:buNone/>
            </a:pPr>
            <a:r>
              <a:rPr lang="en-US" sz="3300" dirty="0"/>
              <a:t>2: </a:t>
            </a:r>
            <a:r>
              <a:rPr lang="en-US" sz="3300" dirty="0">
                <a:solidFill>
                  <a:srgbClr val="FF0000"/>
                </a:solidFill>
                <a:effectLst>
                  <a:outerShdw blurRad="38100" dist="38100" dir="2700000" algn="tl">
                    <a:srgbClr val="000000">
                      <a:alpha val="43137"/>
                    </a:srgbClr>
                  </a:outerShdw>
                </a:effectLst>
              </a:rPr>
              <a:t>Linear Algebra</a:t>
            </a:r>
          </a:p>
          <a:p>
            <a:endParaRPr lang="en-US" sz="3300" dirty="0"/>
          </a:p>
          <a:p>
            <a:pPr marL="0" indent="0">
              <a:buNone/>
            </a:pPr>
            <a:r>
              <a:rPr lang="en-US" sz="3300" dirty="0"/>
              <a:t>3: </a:t>
            </a:r>
            <a:r>
              <a:rPr lang="en-US" sz="3300" dirty="0">
                <a:solidFill>
                  <a:srgbClr val="FF0000"/>
                </a:solidFill>
                <a:effectLst>
                  <a:outerShdw blurRad="38100" dist="38100" dir="2700000" algn="tl">
                    <a:srgbClr val="000000">
                      <a:alpha val="43137"/>
                    </a:srgbClr>
                  </a:outerShdw>
                </a:effectLst>
              </a:rPr>
              <a:t>Data analysis</a:t>
            </a:r>
            <a:endParaRPr lang="en-US" sz="3300" dirty="0"/>
          </a:p>
          <a:p>
            <a:endParaRPr lang="en-US" sz="2400" dirty="0"/>
          </a:p>
          <a:p>
            <a:pPr marL="0" indent="0">
              <a:buNone/>
            </a:pPr>
            <a:endParaRPr lang="en-US" sz="2400" dirty="0"/>
          </a:p>
        </p:txBody>
      </p:sp>
      <p:sp>
        <p:nvSpPr>
          <p:cNvPr id="4" name="Oval 3"/>
          <p:cNvSpPr/>
          <p:nvPr/>
        </p:nvSpPr>
        <p:spPr>
          <a:xfrm>
            <a:off x="360337" y="4007283"/>
            <a:ext cx="3301139" cy="918275"/>
          </a:xfrm>
          <a:prstGeom prst="ellipse">
            <a:avLst/>
          </a:pr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Tree>
    <p:extLst>
      <p:ext uri="{BB962C8B-B14F-4D97-AF65-F5344CB8AC3E}">
        <p14:creationId xmlns:p14="http://schemas.microsoft.com/office/powerpoint/2010/main" val="212978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33338"/>
            <a:ext cx="9144000" cy="1143000"/>
          </a:xfrm>
        </p:spPr>
        <p:txBody>
          <a:bodyPr>
            <a:normAutofit/>
          </a:bodyPr>
          <a:lstStyle/>
          <a:p>
            <a:r>
              <a:rPr lang="en-US" dirty="0"/>
              <a:t>Regional Dialects</a:t>
            </a:r>
          </a:p>
        </p:txBody>
      </p:sp>
      <p:sp>
        <p:nvSpPr>
          <p:cNvPr id="3" name="Content Placeholder 2"/>
          <p:cNvSpPr>
            <a:spLocks noGrp="1"/>
          </p:cNvSpPr>
          <p:nvPr>
            <p:ph idx="1"/>
          </p:nvPr>
        </p:nvSpPr>
        <p:spPr>
          <a:xfrm>
            <a:off x="254000" y="927100"/>
            <a:ext cx="8420100" cy="5308600"/>
          </a:xfrm>
        </p:spPr>
        <p:txBody>
          <a:bodyPr>
            <a:normAutofit/>
          </a:bodyPr>
          <a:lstStyle/>
          <a:p>
            <a:pPr marL="0" indent="0">
              <a:buNone/>
            </a:pPr>
            <a:r>
              <a:rPr lang="en-US" dirty="0"/>
              <a:t>What is your generic </a:t>
            </a:r>
            <a:r>
              <a:rPr lang="en-US"/>
              <a:t>term for </a:t>
            </a:r>
            <a:r>
              <a:rPr lang="en-US" dirty="0"/>
              <a:t>a sweetened carbonated beverage?</a:t>
            </a:r>
          </a:p>
          <a:p>
            <a:pPr marL="971550" lvl="1" indent="-514350">
              <a:buFont typeface="+mj-lt"/>
              <a:buAutoNum type="alphaLcParenR"/>
            </a:pPr>
            <a:r>
              <a:rPr lang="en-US" dirty="0"/>
              <a:t>soda     b) pop     c)coke     d) soft drink</a:t>
            </a:r>
          </a:p>
        </p:txBody>
      </p:sp>
      <p:sp>
        <p:nvSpPr>
          <p:cNvPr id="4" name="Rectangle 3"/>
          <p:cNvSpPr/>
          <p:nvPr/>
        </p:nvSpPr>
        <p:spPr>
          <a:xfrm>
            <a:off x="254000" y="6388100"/>
            <a:ext cx="8420100" cy="369332"/>
          </a:xfrm>
          <a:prstGeom prst="rect">
            <a:avLst/>
          </a:prstGeom>
        </p:spPr>
        <p:txBody>
          <a:bodyPr wrap="square">
            <a:spAutoFit/>
          </a:bodyPr>
          <a:lstStyle/>
          <a:p>
            <a:r>
              <a:rPr lang="en-US">
                <a:hlinkClick r:id="rId2"/>
              </a:rPr>
              <a:t>http://</a:t>
            </a:r>
            <a:r>
              <a:rPr lang="en-US" dirty="0">
                <a:hlinkClick r:id="rId2"/>
              </a:rPr>
              <a:t>discovermagazine.com/galleries/2013/june/regional-us-language-dialect</a:t>
            </a:r>
            <a:r>
              <a:rPr lang="en-US" dirty="0"/>
              <a:t> </a:t>
            </a:r>
          </a:p>
        </p:txBody>
      </p:sp>
      <p:pic>
        <p:nvPicPr>
          <p:cNvPr id="5" name="Picture 4"/>
          <p:cNvPicPr>
            <a:picLocks noChangeAspect="1"/>
          </p:cNvPicPr>
          <p:nvPr/>
        </p:nvPicPr>
        <p:blipFill>
          <a:blip r:embed="rId3"/>
          <a:stretch>
            <a:fillRect/>
          </a:stretch>
        </p:blipFill>
        <p:spPr>
          <a:xfrm>
            <a:off x="1320799" y="2449813"/>
            <a:ext cx="6184901" cy="3938288"/>
          </a:xfrm>
          <a:prstGeom prst="rect">
            <a:avLst/>
          </a:prstGeom>
        </p:spPr>
      </p:pic>
    </p:spTree>
    <p:extLst>
      <p:ext uri="{BB962C8B-B14F-4D97-AF65-F5344CB8AC3E}">
        <p14:creationId xmlns:p14="http://schemas.microsoft.com/office/powerpoint/2010/main" val="1254891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par>
                                <p:cTn id="8" presetID="9"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ssolve">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6313" y="1638680"/>
            <a:ext cx="6973517" cy="247162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02309" y="4121311"/>
            <a:ext cx="6901318" cy="25746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extBox 1"/>
          <p:cNvSpPr txBox="1"/>
          <p:nvPr/>
        </p:nvSpPr>
        <p:spPr>
          <a:xfrm>
            <a:off x="694507" y="334982"/>
            <a:ext cx="7661857" cy="1077218"/>
          </a:xfrm>
          <a:prstGeom prst="rect">
            <a:avLst/>
          </a:prstGeom>
          <a:noFill/>
        </p:spPr>
        <p:txBody>
          <a:bodyPr wrap="square" rtlCol="0">
            <a:spAutoFit/>
          </a:bodyPr>
          <a:lstStyle/>
          <a:p>
            <a:r>
              <a:rPr lang="en-US" sz="3200" dirty="0" smtClean="0"/>
              <a:t>“What’s Going On In This Graph?”  </a:t>
            </a:r>
          </a:p>
          <a:p>
            <a:r>
              <a:rPr lang="en-US" sz="3200" dirty="0"/>
              <a:t> </a:t>
            </a:r>
            <a:r>
              <a:rPr lang="en-US" sz="3200" dirty="0" smtClean="0"/>
              <a:t>         ---  New York Times, </a:t>
            </a:r>
            <a:r>
              <a:rPr lang="en-US" sz="3200" smtClean="0"/>
              <a:t>August 10</a:t>
            </a:r>
            <a:r>
              <a:rPr lang="en-US" sz="3200" baseline="30000" smtClean="0"/>
              <a:t>th</a:t>
            </a:r>
            <a:r>
              <a:rPr lang="en-US" sz="3200" dirty="0" smtClean="0"/>
              <a:t>, 2018</a:t>
            </a:r>
            <a:endParaRPr lang="en-US" sz="3200" dirty="0"/>
          </a:p>
        </p:txBody>
      </p:sp>
    </p:spTree>
    <p:extLst>
      <p:ext uri="{BB962C8B-B14F-4D97-AF65-F5344CB8AC3E}">
        <p14:creationId xmlns:p14="http://schemas.microsoft.com/office/powerpoint/2010/main" val="1178943963"/>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33400" y="228600"/>
            <a:ext cx="8305800" cy="830997"/>
          </a:xfrm>
          <a:prstGeom prst="rect">
            <a:avLst/>
          </a:prstGeom>
          <a:noFill/>
        </p:spPr>
        <p:txBody>
          <a:bodyPr wrap="square" rtlCol="0">
            <a:spAutoFit/>
          </a:bodyPr>
          <a:lstStyle/>
          <a:p>
            <a:pPr algn="ctr"/>
            <a:r>
              <a:rPr lang="en-US" sz="4800" b="1" u="sng" dirty="0">
                <a:solidFill>
                  <a:schemeClr val="tx1"/>
                </a:solidFill>
              </a:rPr>
              <a:t>Let’s Get More Creative!  </a:t>
            </a:r>
          </a:p>
        </p:txBody>
      </p:sp>
      <p:sp>
        <p:nvSpPr>
          <p:cNvPr id="6" name="TextBox 5"/>
          <p:cNvSpPr txBox="1"/>
          <p:nvPr/>
        </p:nvSpPr>
        <p:spPr>
          <a:xfrm>
            <a:off x="304800" y="1153180"/>
            <a:ext cx="8305800" cy="1261884"/>
          </a:xfrm>
          <a:prstGeom prst="rect">
            <a:avLst/>
          </a:prstGeom>
          <a:noFill/>
        </p:spPr>
        <p:txBody>
          <a:bodyPr wrap="square" rtlCol="0">
            <a:spAutoFit/>
          </a:bodyPr>
          <a:lstStyle/>
          <a:p>
            <a:pPr algn="ctr"/>
            <a:r>
              <a:rPr lang="en-US" sz="3200" b="1" dirty="0">
                <a:solidFill>
                  <a:schemeClr val="tx1"/>
                </a:solidFill>
              </a:rPr>
              <a:t>A Day in the Life:  1000 American adults</a:t>
            </a:r>
          </a:p>
          <a:p>
            <a:pPr algn="ctr"/>
            <a:r>
              <a:rPr lang="en-US" sz="4400" b="1" dirty="0">
                <a:solidFill>
                  <a:schemeClr val="tx1"/>
                </a:solidFill>
              </a:rPr>
              <a:t>flowingdata.com</a:t>
            </a:r>
          </a:p>
        </p:txBody>
      </p:sp>
    </p:spTree>
    <p:extLst>
      <p:ext uri="{BB962C8B-B14F-4D97-AF65-F5344CB8AC3E}">
        <p14:creationId xmlns:p14="http://schemas.microsoft.com/office/powerpoint/2010/main" val="1015564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11510" y="143348"/>
            <a:ext cx="7423079" cy="66355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152400" y="304800"/>
            <a:ext cx="1600200" cy="584775"/>
          </a:xfrm>
          <a:prstGeom prst="rect">
            <a:avLst/>
          </a:prstGeom>
          <a:noFill/>
        </p:spPr>
        <p:txBody>
          <a:bodyPr wrap="square" rtlCol="0">
            <a:spAutoFit/>
          </a:bodyPr>
          <a:lstStyle/>
          <a:p>
            <a:r>
              <a:rPr lang="en-US" sz="3200" b="1" dirty="0">
                <a:solidFill>
                  <a:schemeClr val="tx1"/>
                </a:solidFill>
              </a:rPr>
              <a:t>5:45 am</a:t>
            </a:r>
          </a:p>
        </p:txBody>
      </p:sp>
    </p:spTree>
    <p:extLst>
      <p:ext uri="{BB962C8B-B14F-4D97-AF65-F5344CB8AC3E}">
        <p14:creationId xmlns:p14="http://schemas.microsoft.com/office/powerpoint/2010/main" val="2271657266"/>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33400" y="228600"/>
            <a:ext cx="8305800" cy="830997"/>
          </a:xfrm>
          <a:prstGeom prst="rect">
            <a:avLst/>
          </a:prstGeom>
          <a:noFill/>
        </p:spPr>
        <p:txBody>
          <a:bodyPr wrap="square" rtlCol="0">
            <a:spAutoFit/>
          </a:bodyPr>
          <a:lstStyle/>
          <a:p>
            <a:pPr algn="ctr"/>
            <a:r>
              <a:rPr lang="en-US" sz="4800" b="1" u="sng" dirty="0">
                <a:solidFill>
                  <a:schemeClr val="tx1"/>
                </a:solidFill>
              </a:rPr>
              <a:t>Let’s Get More Creative!  </a:t>
            </a:r>
          </a:p>
        </p:txBody>
      </p:sp>
      <p:sp>
        <p:nvSpPr>
          <p:cNvPr id="6" name="TextBox 5"/>
          <p:cNvSpPr txBox="1"/>
          <p:nvPr/>
        </p:nvSpPr>
        <p:spPr>
          <a:xfrm>
            <a:off x="304800" y="1153180"/>
            <a:ext cx="8305800" cy="1261884"/>
          </a:xfrm>
          <a:prstGeom prst="rect">
            <a:avLst/>
          </a:prstGeom>
          <a:noFill/>
        </p:spPr>
        <p:txBody>
          <a:bodyPr wrap="square" rtlCol="0">
            <a:spAutoFit/>
          </a:bodyPr>
          <a:lstStyle/>
          <a:p>
            <a:pPr algn="ctr"/>
            <a:r>
              <a:rPr lang="en-US" sz="3200" b="1" dirty="0">
                <a:solidFill>
                  <a:schemeClr val="tx1"/>
                </a:solidFill>
              </a:rPr>
              <a:t>A Day in the Life:  1000 American adults</a:t>
            </a:r>
          </a:p>
          <a:p>
            <a:pPr algn="ctr"/>
            <a:r>
              <a:rPr lang="en-US" sz="4400" b="1" dirty="0">
                <a:solidFill>
                  <a:schemeClr val="tx1"/>
                </a:solidFill>
              </a:rPr>
              <a:t>flowingdata.com</a:t>
            </a:r>
          </a:p>
        </p:txBody>
      </p:sp>
      <p:sp>
        <p:nvSpPr>
          <p:cNvPr id="4" name="TextBox 3"/>
          <p:cNvSpPr txBox="1"/>
          <p:nvPr/>
        </p:nvSpPr>
        <p:spPr>
          <a:xfrm>
            <a:off x="457200" y="3043535"/>
            <a:ext cx="8382000" cy="461665"/>
          </a:xfrm>
          <a:prstGeom prst="rect">
            <a:avLst/>
          </a:prstGeom>
          <a:noFill/>
        </p:spPr>
        <p:txBody>
          <a:bodyPr wrap="square" rtlCol="0">
            <a:spAutoFit/>
          </a:bodyPr>
          <a:lstStyle/>
          <a:p>
            <a:r>
              <a:rPr lang="en-US" i="1" dirty="0">
                <a:solidFill>
                  <a:schemeClr val="tx1"/>
                </a:solidFill>
                <a:hlinkClick r:id="rId2"/>
              </a:rPr>
              <a:t>http://flowingdata.com/2015/12/15/a-day-in-the-life-of-americans</a:t>
            </a:r>
            <a:r>
              <a:rPr lang="en-US" i="1" dirty="0">
                <a:solidFill>
                  <a:schemeClr val="tx1"/>
                </a:solidFill>
              </a:rPr>
              <a:t>/</a:t>
            </a:r>
            <a:endParaRPr lang="en-US" dirty="0">
              <a:solidFill>
                <a:schemeClr val="tx1"/>
              </a:solidFill>
            </a:endParaRPr>
          </a:p>
        </p:txBody>
      </p:sp>
    </p:spTree>
    <p:extLst>
      <p:ext uri="{BB962C8B-B14F-4D97-AF65-F5344CB8AC3E}">
        <p14:creationId xmlns:p14="http://schemas.microsoft.com/office/powerpoint/2010/main" val="2582502917"/>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1752" y="152400"/>
            <a:ext cx="8534400" cy="1219200"/>
          </a:xfrm>
        </p:spPr>
        <p:txBody>
          <a:bodyPr>
            <a:normAutofit fontScale="90000"/>
          </a:bodyPr>
          <a:lstStyle/>
          <a:p>
            <a:r>
              <a:rPr lang="en-US" dirty="0" err="1"/>
              <a:t>OKCupid</a:t>
            </a:r>
            <a:r>
              <a:rPr lang="en-US" dirty="0"/>
              <a:t>:</a:t>
            </a:r>
            <a:br>
              <a:rPr lang="en-US" dirty="0"/>
            </a:br>
            <a:r>
              <a:rPr lang="en-US" dirty="0"/>
              <a:t>What age do users find most attractive?</a:t>
            </a:r>
          </a:p>
        </p:txBody>
      </p:sp>
      <p:sp>
        <p:nvSpPr>
          <p:cNvPr id="3" name="TextBox 2"/>
          <p:cNvSpPr txBox="1"/>
          <p:nvPr/>
        </p:nvSpPr>
        <p:spPr>
          <a:xfrm>
            <a:off x="457200" y="1295400"/>
            <a:ext cx="8305800" cy="830997"/>
          </a:xfrm>
          <a:prstGeom prst="rect">
            <a:avLst/>
          </a:prstGeom>
          <a:noFill/>
        </p:spPr>
        <p:txBody>
          <a:bodyPr wrap="square" rtlCol="0">
            <a:spAutoFit/>
          </a:bodyPr>
          <a:lstStyle/>
          <a:p>
            <a:r>
              <a:rPr lang="en-US" sz="2400" dirty="0">
                <a:solidFill>
                  <a:srgbClr val="C00000"/>
                </a:solidFill>
              </a:rPr>
              <a:t>X-axis:  age of OK Cupid heterosexual females</a:t>
            </a:r>
          </a:p>
          <a:p>
            <a:r>
              <a:rPr lang="en-US" sz="2400" dirty="0">
                <a:solidFill>
                  <a:srgbClr val="C00000"/>
                </a:solidFill>
              </a:rPr>
              <a:t>Y-axis:  average age of males they rated most attractive</a:t>
            </a: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2133600"/>
            <a:ext cx="74676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5" name="Straight Connector 4"/>
          <p:cNvCxnSpPr/>
          <p:nvPr/>
        </p:nvCxnSpPr>
        <p:spPr>
          <a:xfrm flipV="1">
            <a:off x="1676400" y="2157334"/>
            <a:ext cx="5715000" cy="358140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55011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1752" y="152400"/>
            <a:ext cx="8534400" cy="1219200"/>
          </a:xfrm>
        </p:spPr>
        <p:txBody>
          <a:bodyPr>
            <a:normAutofit fontScale="90000"/>
          </a:bodyPr>
          <a:lstStyle/>
          <a:p>
            <a:r>
              <a:rPr lang="en-US" dirty="0" err="1"/>
              <a:t>OKCupid</a:t>
            </a:r>
            <a:r>
              <a:rPr lang="en-US" dirty="0"/>
              <a:t>:</a:t>
            </a:r>
            <a:br>
              <a:rPr lang="en-US" dirty="0"/>
            </a:br>
            <a:r>
              <a:rPr lang="en-US" dirty="0"/>
              <a:t>What age do users find most attractive?</a:t>
            </a:r>
          </a:p>
        </p:txBody>
      </p:sp>
      <p:sp>
        <p:nvSpPr>
          <p:cNvPr id="3" name="TextBox 2"/>
          <p:cNvSpPr txBox="1"/>
          <p:nvPr/>
        </p:nvSpPr>
        <p:spPr>
          <a:xfrm>
            <a:off x="457200" y="1295400"/>
            <a:ext cx="8305800" cy="830997"/>
          </a:xfrm>
          <a:prstGeom prst="rect">
            <a:avLst/>
          </a:prstGeom>
          <a:noFill/>
        </p:spPr>
        <p:txBody>
          <a:bodyPr wrap="square" rtlCol="0">
            <a:spAutoFit/>
          </a:bodyPr>
          <a:lstStyle/>
          <a:p>
            <a:r>
              <a:rPr lang="en-US" sz="2400" dirty="0">
                <a:solidFill>
                  <a:srgbClr val="C00000"/>
                </a:solidFill>
              </a:rPr>
              <a:t>X-axis:  age of OK Cupid heterosexual males</a:t>
            </a:r>
          </a:p>
          <a:p>
            <a:r>
              <a:rPr lang="en-US" sz="2400" dirty="0">
                <a:solidFill>
                  <a:srgbClr val="C00000"/>
                </a:solidFill>
              </a:rPr>
              <a:t>Y-axis:  average age of females they rated most attractive</a:t>
            </a:r>
          </a:p>
        </p:txBody>
      </p:sp>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2184400"/>
            <a:ext cx="7696200" cy="4140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5" name="Straight Connector 4"/>
          <p:cNvCxnSpPr/>
          <p:nvPr/>
        </p:nvCxnSpPr>
        <p:spPr>
          <a:xfrm flipV="1">
            <a:off x="1752600" y="2126397"/>
            <a:ext cx="5715000" cy="358140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66275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73164" y="169908"/>
            <a:ext cx="8087362" cy="5139869"/>
          </a:xfrm>
          <a:prstGeom prst="rect">
            <a:avLst/>
          </a:prstGeom>
          <a:noFill/>
        </p:spPr>
        <p:txBody>
          <a:bodyPr wrap="square" rtlCol="0">
            <a:spAutoFit/>
          </a:bodyPr>
          <a:lstStyle/>
          <a:p>
            <a:pPr algn="ctr">
              <a:spcAft>
                <a:spcPts val="1200"/>
              </a:spcAft>
            </a:pPr>
            <a:r>
              <a:rPr lang="en-US" sz="4800" b="1" u="sng" dirty="0">
                <a:solidFill>
                  <a:prstClr val="black"/>
                </a:solidFill>
              </a:rPr>
              <a:t>Data Visualization</a:t>
            </a:r>
          </a:p>
          <a:p>
            <a:pPr algn="ctr">
              <a:spcAft>
                <a:spcPts val="1200"/>
              </a:spcAft>
            </a:pPr>
            <a:endParaRPr lang="en-US" dirty="0">
              <a:solidFill>
                <a:prstClr val="black"/>
              </a:solidFill>
            </a:endParaRPr>
          </a:p>
          <a:p>
            <a:pPr algn="ctr">
              <a:spcAft>
                <a:spcPts val="1200"/>
              </a:spcAft>
            </a:pPr>
            <a:r>
              <a:rPr lang="en-US" sz="3200" dirty="0">
                <a:solidFill>
                  <a:prstClr val="black"/>
                </a:solidFill>
              </a:rPr>
              <a:t>Visual!</a:t>
            </a:r>
          </a:p>
          <a:p>
            <a:pPr algn="ctr">
              <a:spcAft>
                <a:spcPts val="1200"/>
              </a:spcAft>
            </a:pPr>
            <a:r>
              <a:rPr lang="en-US" sz="3200" dirty="0">
                <a:solidFill>
                  <a:prstClr val="black"/>
                </a:solidFill>
              </a:rPr>
              <a:t>Intuitive!</a:t>
            </a:r>
          </a:p>
          <a:p>
            <a:pPr algn="ctr">
              <a:spcAft>
                <a:spcPts val="1200"/>
              </a:spcAft>
            </a:pPr>
            <a:r>
              <a:rPr lang="en-US" sz="3200" dirty="0">
                <a:solidFill>
                  <a:prstClr val="black"/>
                </a:solidFill>
              </a:rPr>
              <a:t>Easily incorporates active learning!</a:t>
            </a:r>
          </a:p>
          <a:p>
            <a:pPr algn="ctr">
              <a:spcAft>
                <a:spcPts val="1200"/>
              </a:spcAft>
            </a:pPr>
            <a:r>
              <a:rPr lang="en-US" sz="3200" dirty="0">
                <a:solidFill>
                  <a:prstClr val="black"/>
                </a:solidFill>
              </a:rPr>
              <a:t>Engages right brain and creativity! </a:t>
            </a:r>
            <a:r>
              <a:rPr lang="en-US" sz="3200" b="1" dirty="0">
                <a:solidFill>
                  <a:prstClr val="black"/>
                </a:solidFill>
              </a:rPr>
              <a:t> </a:t>
            </a:r>
          </a:p>
          <a:p>
            <a:pPr algn="ctr">
              <a:spcAft>
                <a:spcPts val="1200"/>
              </a:spcAft>
            </a:pPr>
            <a:r>
              <a:rPr lang="en-US" sz="3200" dirty="0">
                <a:solidFill>
                  <a:prstClr val="black"/>
                </a:solidFill>
              </a:rPr>
              <a:t>Emphasizes multivariable thinking! </a:t>
            </a:r>
          </a:p>
          <a:p>
            <a:pPr algn="ctr">
              <a:spcAft>
                <a:spcPts val="1200"/>
              </a:spcAft>
            </a:pPr>
            <a:r>
              <a:rPr lang="en-US" sz="3200" dirty="0">
                <a:solidFill>
                  <a:prstClr val="black"/>
                </a:solidFill>
              </a:rPr>
              <a:t>Exposes a new world of possibilities!</a:t>
            </a:r>
          </a:p>
        </p:txBody>
      </p:sp>
      <p:sp>
        <p:nvSpPr>
          <p:cNvPr id="3" name="TextBox 2">
            <a:extLst>
              <a:ext uri="{FF2B5EF4-FFF2-40B4-BE49-F238E27FC236}">
                <a16:creationId xmlns:a16="http://schemas.microsoft.com/office/drawing/2014/main" xmlns="" id="{7FBFECE5-CD5B-4677-A78D-786BA87DC428}"/>
              </a:ext>
            </a:extLst>
          </p:cNvPr>
          <p:cNvSpPr txBox="1"/>
          <p:nvPr/>
        </p:nvSpPr>
        <p:spPr>
          <a:xfrm>
            <a:off x="805240" y="5794408"/>
            <a:ext cx="8232887" cy="523220"/>
          </a:xfrm>
          <a:prstGeom prst="rect">
            <a:avLst/>
          </a:prstGeom>
          <a:noFill/>
        </p:spPr>
        <p:txBody>
          <a:bodyPr wrap="square" rtlCol="0">
            <a:spAutoFit/>
          </a:bodyPr>
          <a:lstStyle/>
          <a:p>
            <a:r>
              <a:rPr lang="en-US" sz="2800" i="1" dirty="0">
                <a:solidFill>
                  <a:srgbClr val="C00000"/>
                </a:solidFill>
              </a:rPr>
              <a:t>Engaging for math majors and for </a:t>
            </a:r>
            <a:r>
              <a:rPr lang="en-US" sz="2800" i="1" dirty="0" smtClean="0">
                <a:solidFill>
                  <a:srgbClr val="C00000"/>
                </a:solidFill>
              </a:rPr>
              <a:t>non-math students</a:t>
            </a:r>
            <a:endParaRPr lang="en-US" sz="2800" i="1" dirty="0">
              <a:solidFill>
                <a:srgbClr val="C00000"/>
              </a:solidFill>
            </a:endParaRPr>
          </a:p>
        </p:txBody>
      </p:sp>
    </p:spTree>
    <p:extLst>
      <p:ext uri="{BB962C8B-B14F-4D97-AF65-F5344CB8AC3E}">
        <p14:creationId xmlns:p14="http://schemas.microsoft.com/office/powerpoint/2010/main" val="3559123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51693" y="269115"/>
            <a:ext cx="8398412" cy="636556"/>
          </a:xfrm>
        </p:spPr>
        <p:txBody>
          <a:bodyPr>
            <a:noAutofit/>
          </a:bodyPr>
          <a:lstStyle/>
          <a:p>
            <a:r>
              <a:rPr lang="en-US" sz="4800" b="1" dirty="0"/>
              <a:t>Intro Stats</a:t>
            </a:r>
          </a:p>
        </p:txBody>
      </p:sp>
      <p:sp>
        <p:nvSpPr>
          <p:cNvPr id="3" name="Subtitle 2"/>
          <p:cNvSpPr>
            <a:spLocks noGrp="1"/>
          </p:cNvSpPr>
          <p:nvPr>
            <p:ph type="subTitle" idx="1"/>
          </p:nvPr>
        </p:nvSpPr>
        <p:spPr>
          <a:xfrm>
            <a:off x="157419" y="2741019"/>
            <a:ext cx="8890782" cy="2383241"/>
          </a:xfrm>
        </p:spPr>
        <p:txBody>
          <a:bodyPr>
            <a:noAutofit/>
          </a:bodyPr>
          <a:lstStyle/>
          <a:p>
            <a:pPr>
              <a:spcBef>
                <a:spcPts val="0"/>
              </a:spcBef>
            </a:pPr>
            <a:r>
              <a:rPr lang="en-US" sz="8800" b="1" dirty="0">
                <a:solidFill>
                  <a:srgbClr val="C00000"/>
                </a:solidFill>
              </a:rPr>
              <a:t>Technology</a:t>
            </a:r>
            <a:r>
              <a:rPr lang="en-US" sz="8800" b="1" dirty="0" smtClean="0">
                <a:solidFill>
                  <a:srgbClr val="C00000"/>
                </a:solidFill>
              </a:rPr>
              <a:t>!!!</a:t>
            </a:r>
          </a:p>
          <a:p>
            <a:pPr>
              <a:spcBef>
                <a:spcPts val="0"/>
              </a:spcBef>
            </a:pPr>
            <a:r>
              <a:rPr lang="en-US" sz="2800" b="1" dirty="0" smtClean="0">
                <a:solidFill>
                  <a:srgbClr val="C00000"/>
                </a:solidFill>
              </a:rPr>
              <a:t>We now have the technological ability to </a:t>
            </a:r>
          </a:p>
          <a:p>
            <a:pPr>
              <a:spcBef>
                <a:spcPts val="0"/>
              </a:spcBef>
            </a:pPr>
            <a:r>
              <a:rPr lang="en-US" sz="2800" b="1" dirty="0" smtClean="0">
                <a:solidFill>
                  <a:srgbClr val="C00000"/>
                </a:solidFill>
              </a:rPr>
              <a:t>collect large datasets and to visualize them.</a:t>
            </a:r>
            <a:endParaRPr lang="en-US" sz="2800" b="1" dirty="0">
              <a:solidFill>
                <a:srgbClr val="C00000"/>
              </a:solidFill>
            </a:endParaRPr>
          </a:p>
          <a:p>
            <a:r>
              <a:rPr lang="en-US" sz="2800" dirty="0">
                <a:solidFill>
                  <a:schemeClr val="tx1">
                    <a:lumMod val="85000"/>
                    <a:lumOff val="15000"/>
                  </a:schemeClr>
                </a:solidFill>
              </a:rPr>
              <a:t>		        	</a:t>
            </a:r>
          </a:p>
        </p:txBody>
      </p:sp>
      <p:sp>
        <p:nvSpPr>
          <p:cNvPr id="4" name="Rectangle 3"/>
          <p:cNvSpPr/>
          <p:nvPr/>
        </p:nvSpPr>
        <p:spPr>
          <a:xfrm>
            <a:off x="3039290" y="286959"/>
            <a:ext cx="3021875" cy="662271"/>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351693" y="1184360"/>
            <a:ext cx="8398412" cy="707886"/>
          </a:xfrm>
          <a:prstGeom prst="rect">
            <a:avLst/>
          </a:prstGeom>
          <a:noFill/>
        </p:spPr>
        <p:txBody>
          <a:bodyPr wrap="square" rtlCol="0">
            <a:spAutoFit/>
          </a:bodyPr>
          <a:lstStyle/>
          <a:p>
            <a:pPr algn="ctr"/>
            <a:r>
              <a:rPr lang="en-US" sz="4000" b="1" u="sng" dirty="0"/>
              <a:t>Why is there a push now to change?</a:t>
            </a:r>
            <a:endParaRPr lang="en-US" sz="4000" dirty="0"/>
          </a:p>
        </p:txBody>
      </p:sp>
    </p:spTree>
    <p:extLst>
      <p:ext uri="{BB962C8B-B14F-4D97-AF65-F5344CB8AC3E}">
        <p14:creationId xmlns:p14="http://schemas.microsoft.com/office/powerpoint/2010/main" val="1314954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457200" y="381000"/>
            <a:ext cx="8153400" cy="966537"/>
          </a:xfrm>
          <a:prstGeom prst="rect">
            <a:avLst/>
          </a:prstGeom>
        </p:spPr>
        <p:txBody>
          <a:bodyPr/>
          <a:lstStyle/>
          <a:p>
            <a:pPr lvl="0" algn="ctr">
              <a:spcBef>
                <a:spcPct val="0"/>
              </a:spcBef>
              <a:defRPr/>
            </a:pPr>
            <a:r>
              <a:rPr lang="en-US" sz="4000" b="1" dirty="0">
                <a:solidFill>
                  <a:srgbClr val="C00000"/>
                </a:solidFill>
                <a:latin typeface="Cambria" pitchFamily="18" charset="0"/>
              </a:rPr>
              <a:t>Solutions in a Zero-Sum Climate!?</a:t>
            </a:r>
            <a:endParaRPr lang="en-US" sz="3600" b="1" dirty="0">
              <a:solidFill>
                <a:srgbClr val="C00000"/>
              </a:solidFill>
              <a:latin typeface="Cambria" pitchFamily="18" charset="0"/>
            </a:endParaRPr>
          </a:p>
        </p:txBody>
      </p:sp>
      <p:sp>
        <p:nvSpPr>
          <p:cNvPr id="14" name="TextBox 13"/>
          <p:cNvSpPr txBox="1"/>
          <p:nvPr/>
        </p:nvSpPr>
        <p:spPr>
          <a:xfrm>
            <a:off x="652922" y="1270533"/>
            <a:ext cx="7848600" cy="2769989"/>
          </a:xfrm>
          <a:prstGeom prst="rect">
            <a:avLst/>
          </a:prstGeom>
          <a:noFill/>
        </p:spPr>
        <p:txBody>
          <a:bodyPr wrap="square" rtlCol="0">
            <a:spAutoFit/>
          </a:bodyPr>
          <a:lstStyle/>
          <a:p>
            <a:pPr>
              <a:spcAft>
                <a:spcPts val="1200"/>
              </a:spcAft>
            </a:pPr>
            <a:r>
              <a:rPr lang="en-US" sz="3600" dirty="0"/>
              <a:t>Applied Statistics for Math majors?</a:t>
            </a:r>
          </a:p>
          <a:p>
            <a:pPr>
              <a:spcAft>
                <a:spcPts val="1200"/>
              </a:spcAft>
            </a:pPr>
            <a:r>
              <a:rPr lang="en-US" sz="3600" dirty="0"/>
              <a:t>Applied Statistics for STEM majors?</a:t>
            </a:r>
          </a:p>
          <a:p>
            <a:pPr>
              <a:spcAft>
                <a:spcPts val="1200"/>
              </a:spcAft>
            </a:pPr>
            <a:r>
              <a:rPr lang="en-US" sz="3600" dirty="0"/>
              <a:t>Applied Statistics for User Disciplines?</a:t>
            </a:r>
          </a:p>
          <a:p>
            <a:pPr>
              <a:spcAft>
                <a:spcPts val="1200"/>
              </a:spcAft>
            </a:pPr>
            <a:r>
              <a:rPr lang="en-US" sz="3600" dirty="0"/>
              <a:t>Applied Statistics as a Gen Ed course?</a:t>
            </a:r>
            <a:endParaRPr lang="en-US" sz="2800" dirty="0"/>
          </a:p>
        </p:txBody>
      </p:sp>
      <p:sp>
        <p:nvSpPr>
          <p:cNvPr id="2" name="TextBox 1">
            <a:extLst>
              <a:ext uri="{FF2B5EF4-FFF2-40B4-BE49-F238E27FC236}">
                <a16:creationId xmlns:a16="http://schemas.microsoft.com/office/drawing/2014/main" xmlns="" id="{A529ED22-BE95-486C-B8A2-88867C8AF9DD}"/>
              </a:ext>
            </a:extLst>
          </p:cNvPr>
          <p:cNvSpPr txBox="1"/>
          <p:nvPr/>
        </p:nvSpPr>
        <p:spPr>
          <a:xfrm>
            <a:off x="298383" y="4162921"/>
            <a:ext cx="8312217" cy="1754326"/>
          </a:xfrm>
          <a:prstGeom prst="rect">
            <a:avLst/>
          </a:prstGeom>
          <a:noFill/>
        </p:spPr>
        <p:txBody>
          <a:bodyPr wrap="square" rtlCol="0">
            <a:spAutoFit/>
          </a:bodyPr>
          <a:lstStyle/>
          <a:p>
            <a:r>
              <a:rPr lang="en-US" sz="3600" i="1" dirty="0">
                <a:solidFill>
                  <a:srgbClr val="C00000"/>
                </a:solidFill>
              </a:rPr>
              <a:t>How many levels should there be?  Especially when we can’t afford to add new courses?</a:t>
            </a:r>
          </a:p>
        </p:txBody>
      </p:sp>
      <p:sp>
        <p:nvSpPr>
          <p:cNvPr id="4" name="TextBox 3">
            <a:extLst>
              <a:ext uri="{FF2B5EF4-FFF2-40B4-BE49-F238E27FC236}">
                <a16:creationId xmlns:a16="http://schemas.microsoft.com/office/drawing/2014/main" xmlns="" id="{4A25BAC4-C0B8-49E2-9D6A-AE930BC9E9D9}"/>
              </a:ext>
            </a:extLst>
          </p:cNvPr>
          <p:cNvSpPr txBox="1"/>
          <p:nvPr/>
        </p:nvSpPr>
        <p:spPr>
          <a:xfrm>
            <a:off x="346509" y="5938781"/>
            <a:ext cx="8662737" cy="584775"/>
          </a:xfrm>
          <a:prstGeom prst="rect">
            <a:avLst/>
          </a:prstGeom>
          <a:noFill/>
        </p:spPr>
        <p:txBody>
          <a:bodyPr wrap="square" rtlCol="0">
            <a:spAutoFit/>
          </a:bodyPr>
          <a:lstStyle/>
          <a:p>
            <a:r>
              <a:rPr lang="en-US" sz="3200" b="1" i="1" dirty="0"/>
              <a:t>Many good models! What is right for your school?</a:t>
            </a:r>
          </a:p>
        </p:txBody>
      </p:sp>
    </p:spTree>
    <p:custDataLst>
      <p:tags r:id="rId1"/>
    </p:custDataLst>
    <p:extLst>
      <p:ext uri="{BB962C8B-B14F-4D97-AF65-F5344CB8AC3E}">
        <p14:creationId xmlns:p14="http://schemas.microsoft.com/office/powerpoint/2010/main" val="3691599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 grpId="0"/>
      <p:bldP spid="4"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990600" y="304800"/>
            <a:ext cx="7391400" cy="1077218"/>
          </a:xfrm>
          <a:prstGeom prst="rect">
            <a:avLst/>
          </a:prstGeom>
          <a:noFill/>
        </p:spPr>
        <p:txBody>
          <a:bodyPr wrap="square" rtlCol="0">
            <a:spAutoFit/>
          </a:bodyPr>
          <a:lstStyle/>
          <a:p>
            <a:pPr algn="ctr"/>
            <a:r>
              <a:rPr lang="en-US" sz="3200" b="1" dirty="0">
                <a:solidFill>
                  <a:srgbClr val="C00000"/>
                </a:solidFill>
              </a:rPr>
              <a:t>2015 CUPM Curriculum Guide to Majors in the Mathematical Sciences</a:t>
            </a:r>
          </a:p>
        </p:txBody>
      </p:sp>
      <p:sp>
        <p:nvSpPr>
          <p:cNvPr id="5" name="TextBox 4"/>
          <p:cNvSpPr txBox="1"/>
          <p:nvPr/>
        </p:nvSpPr>
        <p:spPr>
          <a:xfrm>
            <a:off x="419100" y="3276600"/>
            <a:ext cx="8534400" cy="2985433"/>
          </a:xfrm>
          <a:prstGeom prst="rect">
            <a:avLst/>
          </a:prstGeom>
          <a:noFill/>
        </p:spPr>
        <p:txBody>
          <a:bodyPr wrap="square" rtlCol="0">
            <a:spAutoFit/>
          </a:bodyPr>
          <a:lstStyle/>
          <a:p>
            <a:r>
              <a:rPr lang="en-US" sz="2800" u="sng" dirty="0">
                <a:solidFill>
                  <a:schemeClr val="tx1"/>
                </a:solidFill>
              </a:rPr>
              <a:t>Print Version</a:t>
            </a:r>
            <a:r>
              <a:rPr lang="en-US" sz="3200" dirty="0">
                <a:solidFill>
                  <a:schemeClr val="tx1"/>
                </a:solidFill>
              </a:rPr>
              <a:t>:  (also on maa.org)</a:t>
            </a:r>
          </a:p>
          <a:p>
            <a:r>
              <a:rPr lang="en-US" sz="3200" dirty="0">
                <a:solidFill>
                  <a:schemeClr val="tx1"/>
                </a:solidFill>
              </a:rPr>
              <a:t>	</a:t>
            </a:r>
            <a:r>
              <a:rPr lang="en-US" dirty="0">
                <a:solidFill>
                  <a:schemeClr val="tx1"/>
                </a:solidFill>
              </a:rPr>
              <a:t>Total: 116 pages.  Overview:  6 pages </a:t>
            </a:r>
          </a:p>
          <a:p>
            <a:r>
              <a:rPr lang="en-US" dirty="0">
                <a:solidFill>
                  <a:schemeClr val="tx1"/>
                </a:solidFill>
              </a:rPr>
              <a:t>	Includes separate chapters on only 3 content areas:</a:t>
            </a:r>
          </a:p>
          <a:p>
            <a:r>
              <a:rPr lang="en-US" dirty="0">
                <a:solidFill>
                  <a:schemeClr val="tx1"/>
                </a:solidFill>
              </a:rPr>
              <a:t>		Calculus, Linear Algebra, Applied Statistics</a:t>
            </a:r>
          </a:p>
          <a:p>
            <a:r>
              <a:rPr lang="en-US" sz="2800" dirty="0">
                <a:solidFill>
                  <a:schemeClr val="tx1"/>
                </a:solidFill>
              </a:rPr>
              <a:t>	</a:t>
            </a:r>
            <a:r>
              <a:rPr lang="en-US" sz="2200" i="1" dirty="0">
                <a:solidFill>
                  <a:schemeClr val="tx1"/>
                </a:solidFill>
              </a:rPr>
              <a:t>“every mathematical sciences major should have … a command</a:t>
            </a:r>
          </a:p>
          <a:p>
            <a:r>
              <a:rPr lang="en-US" sz="2200" i="1" dirty="0">
                <a:solidFill>
                  <a:schemeClr val="tx1"/>
                </a:solidFill>
              </a:rPr>
              <a:t>               of data analysis and statistical inference at a level equivalent to</a:t>
            </a:r>
          </a:p>
          <a:p>
            <a:r>
              <a:rPr lang="en-US" sz="2200" i="1" dirty="0">
                <a:solidFill>
                  <a:schemeClr val="tx1"/>
                </a:solidFill>
              </a:rPr>
              <a:t>               that attained in an applied data analysis course”   </a:t>
            </a:r>
          </a:p>
        </p:txBody>
      </p:sp>
      <p:sp>
        <p:nvSpPr>
          <p:cNvPr id="6" name="TextBox 5"/>
          <p:cNvSpPr txBox="1"/>
          <p:nvPr/>
        </p:nvSpPr>
        <p:spPr>
          <a:xfrm>
            <a:off x="381000" y="1524000"/>
            <a:ext cx="8534400" cy="1692771"/>
          </a:xfrm>
          <a:prstGeom prst="rect">
            <a:avLst/>
          </a:prstGeom>
          <a:noFill/>
        </p:spPr>
        <p:txBody>
          <a:bodyPr wrap="square" rtlCol="0">
            <a:spAutoFit/>
          </a:bodyPr>
          <a:lstStyle/>
          <a:p>
            <a:r>
              <a:rPr lang="en-US" sz="2800" u="sng" dirty="0">
                <a:solidFill>
                  <a:schemeClr val="tx1"/>
                </a:solidFill>
              </a:rPr>
              <a:t>Online Version</a:t>
            </a:r>
            <a:r>
              <a:rPr lang="en-US" sz="3200" dirty="0">
                <a:solidFill>
                  <a:schemeClr val="tx1"/>
                </a:solidFill>
              </a:rPr>
              <a:t>:  (on maa.org)</a:t>
            </a:r>
          </a:p>
          <a:p>
            <a:r>
              <a:rPr lang="en-US" dirty="0">
                <a:solidFill>
                  <a:schemeClr val="tx1"/>
                </a:solidFill>
              </a:rPr>
              <a:t>Includes links to 18 Course Reports (including Applied Statistics), 14 Program Reports (including Statistics), and 8 “Beyond the Curriculum” Reports</a:t>
            </a:r>
            <a:r>
              <a:rPr lang="en-US" sz="2200" i="1" dirty="0">
                <a:solidFill>
                  <a:schemeClr val="tx1"/>
                </a:solidFill>
              </a:rPr>
              <a:t>   </a:t>
            </a:r>
          </a:p>
        </p:txBody>
      </p:sp>
    </p:spTree>
    <p:extLst>
      <p:ext uri="{BB962C8B-B14F-4D97-AF65-F5344CB8AC3E}">
        <p14:creationId xmlns:p14="http://schemas.microsoft.com/office/powerpoint/2010/main" val="9915593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p:bldP spid="6"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457200" y="381000"/>
            <a:ext cx="8153400" cy="966537"/>
          </a:xfrm>
          <a:prstGeom prst="rect">
            <a:avLst/>
          </a:prstGeom>
        </p:spPr>
        <p:txBody>
          <a:bodyPr/>
          <a:lstStyle/>
          <a:p>
            <a:pPr lvl="0" algn="ctr">
              <a:spcBef>
                <a:spcPct val="0"/>
              </a:spcBef>
              <a:defRPr/>
            </a:pPr>
            <a:r>
              <a:rPr lang="en-US" sz="4000" b="1" dirty="0">
                <a:solidFill>
                  <a:srgbClr val="C00000"/>
                </a:solidFill>
                <a:latin typeface="Cambria" pitchFamily="18" charset="0"/>
              </a:rPr>
              <a:t>Solutions in a Zero-Sum Climate!?</a:t>
            </a:r>
            <a:endParaRPr lang="en-US" sz="3600" b="1" dirty="0">
              <a:solidFill>
                <a:srgbClr val="C00000"/>
              </a:solidFill>
              <a:latin typeface="Cambria" pitchFamily="18" charset="0"/>
            </a:endParaRPr>
          </a:p>
        </p:txBody>
      </p:sp>
      <p:sp>
        <p:nvSpPr>
          <p:cNvPr id="14" name="TextBox 13"/>
          <p:cNvSpPr txBox="1"/>
          <p:nvPr/>
        </p:nvSpPr>
        <p:spPr>
          <a:xfrm>
            <a:off x="609600" y="1251282"/>
            <a:ext cx="7848600" cy="5047536"/>
          </a:xfrm>
          <a:prstGeom prst="rect">
            <a:avLst/>
          </a:prstGeom>
          <a:noFill/>
        </p:spPr>
        <p:txBody>
          <a:bodyPr wrap="square" rtlCol="0">
            <a:spAutoFit/>
          </a:bodyPr>
          <a:lstStyle/>
          <a:p>
            <a:r>
              <a:rPr lang="en-US" sz="2800" dirty="0"/>
              <a:t>Is your current Intro Stats course (at whatever level) working well for whatever audience it is aimed at? </a:t>
            </a:r>
          </a:p>
          <a:p>
            <a:r>
              <a:rPr lang="en-US" sz="2800" b="1" dirty="0"/>
              <a:t>If not, revamp it!</a:t>
            </a:r>
          </a:p>
          <a:p>
            <a:endParaRPr lang="en-US" sz="1400" dirty="0"/>
          </a:p>
          <a:p>
            <a:r>
              <a:rPr lang="en-US" sz="2800" dirty="0"/>
              <a:t>Include technology, simulation-based inference, data visualization, and lots and lots and lots of real data!</a:t>
            </a:r>
          </a:p>
          <a:p>
            <a:endParaRPr lang="en-US" sz="1400" dirty="0"/>
          </a:p>
          <a:p>
            <a:r>
              <a:rPr lang="en-US" sz="2800" dirty="0"/>
              <a:t>User disciplines will thank you!</a:t>
            </a:r>
          </a:p>
          <a:p>
            <a:endParaRPr lang="en-US" sz="1400" dirty="0"/>
          </a:p>
          <a:p>
            <a:r>
              <a:rPr lang="en-US" sz="2800" dirty="0"/>
              <a:t>Students will thank you!</a:t>
            </a:r>
          </a:p>
          <a:p>
            <a:endParaRPr lang="en-US" sz="1400" dirty="0"/>
          </a:p>
          <a:p>
            <a:r>
              <a:rPr lang="en-US" sz="2800" dirty="0" smtClean="0"/>
              <a:t>Instructors will thank you! (It is fun </a:t>
            </a:r>
            <a:r>
              <a:rPr lang="en-US" sz="2800" dirty="0"/>
              <a:t>to teach</a:t>
            </a:r>
            <a:r>
              <a:rPr lang="en-US" sz="2800" dirty="0" smtClean="0"/>
              <a:t>!)</a:t>
            </a:r>
            <a:endParaRPr lang="en-US" sz="2800" dirty="0"/>
          </a:p>
          <a:p>
            <a:endParaRPr lang="en-US" sz="1400" dirty="0"/>
          </a:p>
          <a:p>
            <a:r>
              <a:rPr lang="en-US" sz="2800" b="1" dirty="0"/>
              <a:t>[And allow it to count for math/STEM majors!]</a:t>
            </a:r>
          </a:p>
        </p:txBody>
      </p:sp>
    </p:spTree>
    <p:custDataLst>
      <p:tags r:id="rId1"/>
    </p:custDataLst>
    <p:extLst>
      <p:ext uri="{BB962C8B-B14F-4D97-AF65-F5344CB8AC3E}">
        <p14:creationId xmlns:p14="http://schemas.microsoft.com/office/powerpoint/2010/main" val="1881006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4">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4">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4">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457200" y="381000"/>
            <a:ext cx="8153400" cy="966537"/>
          </a:xfrm>
          <a:prstGeom prst="rect">
            <a:avLst/>
          </a:prstGeom>
        </p:spPr>
        <p:txBody>
          <a:bodyPr/>
          <a:lstStyle/>
          <a:p>
            <a:pPr lvl="0" algn="ctr">
              <a:spcBef>
                <a:spcPct val="0"/>
              </a:spcBef>
              <a:defRPr/>
            </a:pPr>
            <a:r>
              <a:rPr lang="en-US" sz="4000" b="1" dirty="0">
                <a:solidFill>
                  <a:srgbClr val="C00000"/>
                </a:solidFill>
                <a:latin typeface="Cambria" pitchFamily="18" charset="0"/>
              </a:rPr>
              <a:t>Solutions in a Zero-Sum Climate!?</a:t>
            </a:r>
            <a:endParaRPr lang="en-US" sz="3600" b="1" dirty="0">
              <a:solidFill>
                <a:srgbClr val="C00000"/>
              </a:solidFill>
              <a:latin typeface="Cambria" pitchFamily="18" charset="0"/>
            </a:endParaRPr>
          </a:p>
        </p:txBody>
      </p:sp>
      <p:sp>
        <p:nvSpPr>
          <p:cNvPr id="14" name="TextBox 13"/>
          <p:cNvSpPr txBox="1"/>
          <p:nvPr/>
        </p:nvSpPr>
        <p:spPr>
          <a:xfrm>
            <a:off x="407470" y="1270533"/>
            <a:ext cx="7848600" cy="4216539"/>
          </a:xfrm>
          <a:prstGeom prst="rect">
            <a:avLst/>
          </a:prstGeom>
          <a:noFill/>
        </p:spPr>
        <p:txBody>
          <a:bodyPr wrap="square" rtlCol="0">
            <a:spAutoFit/>
          </a:bodyPr>
          <a:lstStyle/>
          <a:p>
            <a:r>
              <a:rPr lang="en-US" sz="2800" b="1" dirty="0"/>
              <a:t>The concepts are </a:t>
            </a:r>
            <a:r>
              <a:rPr lang="en-US" sz="2800" b="1" u="sng" dirty="0"/>
              <a:t>hard</a:t>
            </a:r>
            <a:r>
              <a:rPr lang="en-US" sz="2800" dirty="0"/>
              <a:t> (hard enough to be challenging for math majors)</a:t>
            </a:r>
          </a:p>
          <a:p>
            <a:r>
              <a:rPr lang="en-US" sz="2800" dirty="0"/>
              <a:t>       </a:t>
            </a:r>
            <a:r>
              <a:rPr lang="en-US" sz="2400" i="1" dirty="0"/>
              <a:t>How do we use just one sample to make conclusions about a population?</a:t>
            </a:r>
          </a:p>
          <a:p>
            <a:r>
              <a:rPr lang="en-US" sz="2400" i="1" dirty="0"/>
              <a:t>        How do we determine whether evidence from a sample is strong enough to support a claim about a population?</a:t>
            </a:r>
          </a:p>
          <a:p>
            <a:endParaRPr lang="en-US" sz="2800" dirty="0"/>
          </a:p>
          <a:p>
            <a:r>
              <a:rPr lang="en-US" sz="2800" b="1" dirty="0"/>
              <a:t>But the necessary algebra is minimal </a:t>
            </a:r>
            <a:r>
              <a:rPr lang="en-US" sz="2800" dirty="0"/>
              <a:t>(accessible and enjoyable for many more students)</a:t>
            </a:r>
          </a:p>
          <a:p>
            <a:endParaRPr lang="en-US" sz="2800" dirty="0"/>
          </a:p>
        </p:txBody>
      </p:sp>
      <p:sp>
        <p:nvSpPr>
          <p:cNvPr id="4" name="TextBox 3">
            <a:extLst>
              <a:ext uri="{FF2B5EF4-FFF2-40B4-BE49-F238E27FC236}">
                <a16:creationId xmlns:a16="http://schemas.microsoft.com/office/drawing/2014/main" xmlns="" id="{7FBFECE5-CD5B-4677-A78D-786BA87DC428}"/>
              </a:ext>
            </a:extLst>
          </p:cNvPr>
          <p:cNvSpPr txBox="1"/>
          <p:nvPr/>
        </p:nvSpPr>
        <p:spPr>
          <a:xfrm>
            <a:off x="551756" y="5794408"/>
            <a:ext cx="8232887" cy="523220"/>
          </a:xfrm>
          <a:prstGeom prst="rect">
            <a:avLst/>
          </a:prstGeom>
          <a:noFill/>
        </p:spPr>
        <p:txBody>
          <a:bodyPr wrap="square" rtlCol="0">
            <a:spAutoFit/>
          </a:bodyPr>
          <a:lstStyle/>
          <a:p>
            <a:r>
              <a:rPr lang="en-US" sz="2800" i="1" dirty="0">
                <a:solidFill>
                  <a:srgbClr val="C00000"/>
                </a:solidFill>
              </a:rPr>
              <a:t>Engaging for math majors and for </a:t>
            </a:r>
            <a:r>
              <a:rPr lang="en-US" sz="2800" i="1" dirty="0" smtClean="0">
                <a:solidFill>
                  <a:srgbClr val="C00000"/>
                </a:solidFill>
              </a:rPr>
              <a:t>non-math students!</a:t>
            </a:r>
            <a:endParaRPr lang="en-US" sz="2800" i="1" dirty="0">
              <a:solidFill>
                <a:srgbClr val="C00000"/>
              </a:solidFill>
            </a:endParaRPr>
          </a:p>
        </p:txBody>
      </p:sp>
    </p:spTree>
    <p:custDataLst>
      <p:tags r:id="rId1"/>
    </p:custDataLst>
    <p:extLst>
      <p:ext uri="{BB962C8B-B14F-4D97-AF65-F5344CB8AC3E}">
        <p14:creationId xmlns:p14="http://schemas.microsoft.com/office/powerpoint/2010/main" val="707745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603937" y="1631575"/>
            <a:ext cx="6325849" cy="830997"/>
          </a:xfrm>
          <a:prstGeom prst="rect">
            <a:avLst/>
          </a:prstGeom>
          <a:noFill/>
        </p:spPr>
        <p:txBody>
          <a:bodyPr wrap="square" rtlCol="0">
            <a:spAutoFit/>
          </a:bodyPr>
          <a:lstStyle/>
          <a:p>
            <a:r>
              <a:rPr lang="en-US" sz="4800" b="1" dirty="0"/>
              <a:t>Thanks for listening!</a:t>
            </a:r>
          </a:p>
        </p:txBody>
      </p:sp>
      <p:sp>
        <p:nvSpPr>
          <p:cNvPr id="3" name="Rectangle 2"/>
          <p:cNvSpPr/>
          <p:nvPr/>
        </p:nvSpPr>
        <p:spPr>
          <a:xfrm>
            <a:off x="1139254" y="1497368"/>
            <a:ext cx="6820524" cy="1154243"/>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2083636" y="3243708"/>
            <a:ext cx="4616970" cy="1754326"/>
          </a:xfrm>
          <a:prstGeom prst="rect">
            <a:avLst/>
          </a:prstGeom>
          <a:noFill/>
        </p:spPr>
        <p:txBody>
          <a:bodyPr wrap="square" rtlCol="0">
            <a:spAutoFit/>
          </a:bodyPr>
          <a:lstStyle/>
          <a:p>
            <a:pPr algn="ctr"/>
            <a:r>
              <a:rPr lang="en-US" sz="3600" dirty="0">
                <a:hlinkClick r:id="rId2"/>
              </a:rPr>
              <a:t>plock@stlawu.edu</a:t>
            </a:r>
            <a:endParaRPr lang="en-US" sz="3600" dirty="0"/>
          </a:p>
          <a:p>
            <a:pPr algn="ctr"/>
            <a:endParaRPr lang="en-US" sz="3600" dirty="0"/>
          </a:p>
          <a:p>
            <a:pPr algn="ctr"/>
            <a:r>
              <a:rPr lang="en-US" sz="3600" dirty="0">
                <a:hlinkClick r:id="rId3"/>
              </a:rPr>
              <a:t>www.lock5stat.com</a:t>
            </a:r>
            <a:r>
              <a:rPr lang="en-US" sz="3600" dirty="0"/>
              <a:t> </a:t>
            </a:r>
          </a:p>
        </p:txBody>
      </p:sp>
    </p:spTree>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NOPREFERENCE" val="False"/>
  <p:tag name="DELIMITERS" val="3.1"/>
</p:tagLst>
</file>

<file path=ppt/tags/tag10.xml><?xml version="1.0" encoding="utf-8"?>
<p:tagLst xmlns:a="http://schemas.openxmlformats.org/drawingml/2006/main" xmlns:r="http://schemas.openxmlformats.org/officeDocument/2006/relationships" xmlns:p="http://schemas.openxmlformats.org/presentationml/2006/main">
  <p:tag name="NOPREFERENCE" val="False"/>
  <p:tag name="DELIMITERS" val="3.1"/>
</p:tagLst>
</file>

<file path=ppt/tags/tag2.xml><?xml version="1.0" encoding="utf-8"?>
<p:tagLst xmlns:a="http://schemas.openxmlformats.org/drawingml/2006/main" xmlns:r="http://schemas.openxmlformats.org/officeDocument/2006/relationships" xmlns:p="http://schemas.openxmlformats.org/presentationml/2006/main">
  <p:tag name="NOPREFERENCE" val="False"/>
  <p:tag name="DELIMITERS" val="3.1"/>
</p:tagLst>
</file>

<file path=ppt/tags/tag3.xml><?xml version="1.0" encoding="utf-8"?>
<p:tagLst xmlns:a="http://schemas.openxmlformats.org/drawingml/2006/main" xmlns:r="http://schemas.openxmlformats.org/officeDocument/2006/relationships" xmlns:p="http://schemas.openxmlformats.org/presentationml/2006/main">
  <p:tag name="NOPREFERENCE" val="False"/>
  <p:tag name="DELIMITERS" val="3.1"/>
</p:tagLst>
</file>

<file path=ppt/tags/tag4.xml><?xml version="1.0" encoding="utf-8"?>
<p:tagLst xmlns:a="http://schemas.openxmlformats.org/drawingml/2006/main" xmlns:r="http://schemas.openxmlformats.org/officeDocument/2006/relationships" xmlns:p="http://schemas.openxmlformats.org/presentationml/2006/main">
  <p:tag name="NOPREFERENCE" val="False"/>
  <p:tag name="DELIMITERS" val="3.1"/>
</p:tagLst>
</file>

<file path=ppt/tags/tag5.xml><?xml version="1.0" encoding="utf-8"?>
<p:tagLst xmlns:a="http://schemas.openxmlformats.org/drawingml/2006/main" xmlns:r="http://schemas.openxmlformats.org/officeDocument/2006/relationships" xmlns:p="http://schemas.openxmlformats.org/presentationml/2006/main">
  <p:tag name="NOPREFERENCE" val="False"/>
  <p:tag name="DELIMITERS" val="3.1"/>
</p:tagLst>
</file>

<file path=ppt/tags/tag6.xml><?xml version="1.0" encoding="utf-8"?>
<p:tagLst xmlns:a="http://schemas.openxmlformats.org/drawingml/2006/main" xmlns:r="http://schemas.openxmlformats.org/officeDocument/2006/relationships" xmlns:p="http://schemas.openxmlformats.org/presentationml/2006/main">
  <p:tag name="NOPREFERENCE" val="False"/>
  <p:tag name="DELIMITERS" val="3.1"/>
</p:tagLst>
</file>

<file path=ppt/tags/tag7.xml><?xml version="1.0" encoding="utf-8"?>
<p:tagLst xmlns:a="http://schemas.openxmlformats.org/drawingml/2006/main" xmlns:r="http://schemas.openxmlformats.org/officeDocument/2006/relationships" xmlns:p="http://schemas.openxmlformats.org/presentationml/2006/main">
  <p:tag name="NOPREFERENCE" val="False"/>
  <p:tag name="DELIMITERS" val="3.1"/>
</p:tagLst>
</file>

<file path=ppt/tags/tag8.xml><?xml version="1.0" encoding="utf-8"?>
<p:tagLst xmlns:a="http://schemas.openxmlformats.org/drawingml/2006/main" xmlns:r="http://schemas.openxmlformats.org/officeDocument/2006/relationships" xmlns:p="http://schemas.openxmlformats.org/presentationml/2006/main">
  <p:tag name="NOPREFERENCE" val="False"/>
  <p:tag name="DELIMITERS" val="3.1"/>
</p:tagLst>
</file>

<file path=ppt/tags/tag9.xml><?xml version="1.0" encoding="utf-8"?>
<p:tagLst xmlns:a="http://schemas.openxmlformats.org/drawingml/2006/main" xmlns:r="http://schemas.openxmlformats.org/officeDocument/2006/relationships" xmlns:p="http://schemas.openxmlformats.org/presentationml/2006/main">
  <p:tag name="NOPREFERENCE" val="False"/>
  <p:tag name="DELIMITERS" val="3.1"/>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3039</TotalTime>
  <Words>3602</Words>
  <Application>Microsoft Office PowerPoint</Application>
  <PresentationFormat>On-screen Show (4:3)</PresentationFormat>
  <Paragraphs>703</Paragraphs>
  <Slides>92</Slides>
  <Notes>42</Notes>
  <HiddenSlides>0</HiddenSlides>
  <MMClips>0</MMClips>
  <ScaleCrop>false</ScaleCrop>
  <HeadingPairs>
    <vt:vector size="4" baseType="variant">
      <vt:variant>
        <vt:lpstr>Theme</vt:lpstr>
      </vt:variant>
      <vt:variant>
        <vt:i4>1</vt:i4>
      </vt:variant>
      <vt:variant>
        <vt:lpstr>Slide Titles</vt:lpstr>
      </vt:variant>
      <vt:variant>
        <vt:i4>92</vt:i4>
      </vt:variant>
    </vt:vector>
  </HeadingPairs>
  <TitlesOfParts>
    <vt:vector size="93" baseType="lpstr">
      <vt:lpstr>Office Theme</vt:lpstr>
      <vt:lpstr>Data Analysis in the Mathematics Curriculum</vt:lpstr>
      <vt:lpstr>Data Analysis in the Mathematics Curriculum</vt:lpstr>
      <vt:lpstr>PowerPoint Presentation</vt:lpstr>
      <vt:lpstr>Outline</vt:lpstr>
      <vt:lpstr>Rapidly Expanding Interest in Statistics/Data Science</vt:lpstr>
      <vt:lpstr>Guidelines for Statistics Education </vt:lpstr>
      <vt:lpstr>2015 MAA Curriculum Guide</vt:lpstr>
      <vt:lpstr>Course Content Recommendations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For more detail about the recommended course:</vt:lpstr>
      <vt:lpstr>What about Service Courses?</vt:lpstr>
      <vt:lpstr>PowerPoint Presentation</vt:lpstr>
      <vt:lpstr>The Future of Intro Stats</vt:lpstr>
      <vt:lpstr>The Future of Intro Stats Part 1: Simulation-based Inference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What about the traditional approach?</vt:lpstr>
      <vt:lpstr>PowerPoint Presentation</vt:lpstr>
      <vt:lpstr>PowerPoint Presentation</vt:lpstr>
      <vt:lpstr>PowerPoint Presentation</vt:lpstr>
      <vt:lpstr>Intro Stats</vt:lpstr>
      <vt:lpstr>PowerPoint Presentation</vt:lpstr>
      <vt:lpstr>PowerPoint Presentation</vt:lpstr>
      <vt:lpstr>Visual aids really help</vt:lpstr>
      <vt:lpstr>The Future of Intro Stats Part 2: Data Science/Big Data/Data Analytics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Regional Dialects</vt:lpstr>
      <vt:lpstr>PowerPoint Presentation</vt:lpstr>
      <vt:lpstr>PowerPoint Presentation</vt:lpstr>
      <vt:lpstr>PowerPoint Presentation</vt:lpstr>
      <vt:lpstr>PowerPoint Presentation</vt:lpstr>
      <vt:lpstr>OKCupid: What age do users find most attractive?</vt:lpstr>
      <vt:lpstr>OKCupid: What age do users find most attractive?</vt:lpstr>
      <vt:lpstr>PowerPoint Presentation</vt:lpstr>
      <vt:lpstr>Intro Stats</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Give your data the boot:   What is bootstrapping  and Why does it matter?</dc:title>
  <dc:creator>Patti</dc:creator>
  <cp:lastModifiedBy>Patti Frazer Lock</cp:lastModifiedBy>
  <cp:revision>257</cp:revision>
  <cp:lastPrinted>2017-11-07T03:16:45Z</cp:lastPrinted>
  <dcterms:created xsi:type="dcterms:W3CDTF">2010-10-14T16:11:16Z</dcterms:created>
  <dcterms:modified xsi:type="dcterms:W3CDTF">2018-04-12T20:16:17Z</dcterms:modified>
</cp:coreProperties>
</file>