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91" r:id="rId3"/>
    <p:sldId id="390" r:id="rId4"/>
    <p:sldId id="400" r:id="rId5"/>
    <p:sldId id="392" r:id="rId6"/>
    <p:sldId id="401" r:id="rId7"/>
    <p:sldId id="393" r:id="rId8"/>
    <p:sldId id="394" r:id="rId9"/>
    <p:sldId id="402" r:id="rId10"/>
    <p:sldId id="395" r:id="rId11"/>
    <p:sldId id="397" r:id="rId12"/>
    <p:sldId id="396" r:id="rId13"/>
    <p:sldId id="398" r:id="rId14"/>
    <p:sldId id="399" r:id="rId15"/>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83" autoAdjust="0"/>
  </p:normalViewPr>
  <p:slideViewPr>
    <p:cSldViewPr>
      <p:cViewPr varScale="1">
        <p:scale>
          <a:sx n="84" d="100"/>
          <a:sy n="84" d="100"/>
        </p:scale>
        <p:origin x="-7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xmlns=""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xmlns=""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7/31/2011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7/31/2011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7/31/2011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4349"/>
            <a:ext cx="7772400" cy="2914651"/>
          </a:xfrm>
        </p:spPr>
        <p:txBody>
          <a:bodyPr>
            <a:noAutofit/>
          </a:bodyPr>
          <a:lstStyle/>
          <a:p>
            <a:r>
              <a:rPr lang="en-US" sz="4800" b="1" dirty="0" smtClean="0"/>
              <a:t>Adapting a Randomization-Based Perspective in Your Introductory Statistics Course</a:t>
            </a:r>
            <a:endParaRPr lang="en-US" sz="4800" b="1" dirty="0"/>
          </a:p>
        </p:txBody>
      </p:sp>
      <p:sp>
        <p:nvSpPr>
          <p:cNvPr id="3" name="Subtitle 2"/>
          <p:cNvSpPr>
            <a:spLocks noGrp="1"/>
          </p:cNvSpPr>
          <p:nvPr>
            <p:ph type="subTitle" idx="1"/>
          </p:nvPr>
        </p:nvSpPr>
        <p:spPr>
          <a:xfrm>
            <a:off x="533400" y="3733800"/>
            <a:ext cx="8382000" cy="2667000"/>
          </a:xfrm>
        </p:spPr>
        <p:txBody>
          <a:bodyPr>
            <a:normAutofit lnSpcReduction="10000"/>
          </a:bodyPr>
          <a:lstStyle/>
          <a:p>
            <a:r>
              <a:rPr lang="en-US" sz="2800" dirty="0" smtClean="0">
                <a:solidFill>
                  <a:schemeClr val="tx1">
                    <a:lumMod val="85000"/>
                    <a:lumOff val="15000"/>
                  </a:schemeClr>
                </a:solidFill>
              </a:rPr>
              <a:t>Patti Frazer Lock</a:t>
            </a:r>
          </a:p>
          <a:p>
            <a:r>
              <a:rPr lang="en-US" sz="2800" dirty="0" smtClean="0">
                <a:solidFill>
                  <a:schemeClr val="tx1">
                    <a:lumMod val="85000"/>
                    <a:lumOff val="15000"/>
                  </a:schemeClr>
                </a:solidFill>
              </a:rPr>
              <a:t>Cummings Professor of Mathematics</a:t>
            </a:r>
          </a:p>
          <a:p>
            <a:r>
              <a:rPr lang="en-US" sz="2800" dirty="0" smtClean="0">
                <a:solidFill>
                  <a:schemeClr val="tx1">
                    <a:lumMod val="85000"/>
                    <a:lumOff val="15000"/>
                  </a:schemeClr>
                </a:solidFill>
              </a:rPr>
              <a:t>St. Lawrence University</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JSM 2011</a:t>
            </a:r>
          </a:p>
          <a:p>
            <a:r>
              <a:rPr lang="en-US" sz="2800" dirty="0" smtClean="0">
                <a:solidFill>
                  <a:schemeClr val="tx1">
                    <a:lumMod val="85000"/>
                    <a:lumOff val="15000"/>
                  </a:schemeClr>
                </a:solidFill>
              </a:rPr>
              <a:t>Miami Beach, FL</a:t>
            </a:r>
          </a:p>
        </p:txBody>
      </p:sp>
      <p:sp>
        <p:nvSpPr>
          <p:cNvPr id="4" name="Rectangle 3"/>
          <p:cNvSpPr/>
          <p:nvPr/>
        </p:nvSpPr>
        <p:spPr>
          <a:xfrm>
            <a:off x="533400" y="457200"/>
            <a:ext cx="80010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96200" cy="6063198"/>
          </a:xfrm>
          <a:prstGeom prst="rect">
            <a:avLst/>
          </a:prstGeom>
          <a:noFill/>
        </p:spPr>
        <p:txBody>
          <a:bodyPr wrap="square" rtlCol="0">
            <a:spAutoFit/>
          </a:bodyPr>
          <a:lstStyle/>
          <a:p>
            <a:r>
              <a:rPr lang="en-US" sz="6000" u="sng" dirty="0" smtClean="0"/>
              <a:t>Status</a:t>
            </a:r>
            <a:r>
              <a:rPr lang="en-US" sz="6000" dirty="0" smtClean="0"/>
              <a:t>:</a:t>
            </a:r>
          </a:p>
          <a:p>
            <a:endParaRPr lang="en-US" sz="2000" dirty="0" smtClean="0"/>
          </a:p>
          <a:p>
            <a:r>
              <a:rPr lang="en-US" sz="3600" dirty="0" smtClean="0"/>
              <a:t>Robin taught using these materials last Fall, as a module in an existing course.</a:t>
            </a:r>
          </a:p>
          <a:p>
            <a:endParaRPr lang="en-US" sz="2000" dirty="0" smtClean="0"/>
          </a:p>
          <a:p>
            <a:r>
              <a:rPr lang="en-US" sz="3600" dirty="0" smtClean="0"/>
              <a:t>Robin and I (at St. Lawrence University) and Kari (at Duke) and other class testers at different institutions will be using these materials exclusively as a complete overhaul of the intro course this Fall.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go last Fall? </a:t>
            </a:r>
            <a:endParaRPr lang="en-US" dirty="0"/>
          </a:p>
        </p:txBody>
      </p:sp>
      <p:sp>
        <p:nvSpPr>
          <p:cNvPr id="3" name="TextBox 2"/>
          <p:cNvSpPr txBox="1"/>
          <p:nvPr/>
        </p:nvSpPr>
        <p:spPr>
          <a:xfrm>
            <a:off x="609600" y="1524000"/>
            <a:ext cx="7772400" cy="4647426"/>
          </a:xfrm>
          <a:prstGeom prst="rect">
            <a:avLst/>
          </a:prstGeom>
          <a:noFill/>
        </p:spPr>
        <p:txBody>
          <a:bodyPr wrap="square" rtlCol="0">
            <a:spAutoFit/>
          </a:bodyPr>
          <a:lstStyle/>
          <a:p>
            <a:pPr marL="287338" indent="-287338">
              <a:spcAft>
                <a:spcPts val="1200"/>
              </a:spcAft>
              <a:buFont typeface="Arial" pitchFamily="34" charset="0"/>
              <a:buChar char="•"/>
            </a:pPr>
            <a:r>
              <a:rPr lang="en-US" sz="3200" dirty="0" smtClean="0"/>
              <a:t>Students enjoyed and were engaged with the new </a:t>
            </a:r>
            <a:r>
              <a:rPr lang="en-US" sz="3200" dirty="0" smtClean="0"/>
              <a:t>approach.</a:t>
            </a:r>
            <a:endParaRPr lang="en-US" sz="3200" dirty="0" smtClean="0"/>
          </a:p>
          <a:p>
            <a:pPr marL="287338" indent="-287338">
              <a:spcAft>
                <a:spcPts val="1200"/>
              </a:spcAft>
              <a:buFont typeface="Arial" pitchFamily="34" charset="0"/>
              <a:buChar char="•"/>
            </a:pPr>
            <a:r>
              <a:rPr lang="en-US" sz="3200" dirty="0" smtClean="0"/>
              <a:t>Instructor enjoyed and was engaged with the new approach. </a:t>
            </a:r>
          </a:p>
          <a:p>
            <a:pPr marL="287338" indent="-287338">
              <a:spcAft>
                <a:spcPts val="1200"/>
              </a:spcAft>
              <a:buFont typeface="Arial" pitchFamily="34" charset="0"/>
              <a:buChar char="•"/>
            </a:pPr>
            <a:r>
              <a:rPr lang="en-US" sz="3200" dirty="0" smtClean="0"/>
              <a:t>Better understanding of p-value reflecting “if H</a:t>
            </a:r>
            <a:r>
              <a:rPr lang="en-US" sz="3200" baseline="-25000" dirty="0" smtClean="0"/>
              <a:t>0</a:t>
            </a:r>
            <a:r>
              <a:rPr lang="en-US" sz="3200" dirty="0" smtClean="0"/>
              <a:t> is true”.</a:t>
            </a:r>
          </a:p>
          <a:p>
            <a:pPr marL="287338" indent="-287338">
              <a:spcAft>
                <a:spcPts val="1200"/>
              </a:spcAft>
              <a:buFont typeface="Arial" pitchFamily="34" charset="0"/>
              <a:buChar char="•"/>
            </a:pPr>
            <a:r>
              <a:rPr lang="en-US" sz="3200" dirty="0" smtClean="0"/>
              <a:t>Better interpretations of intervals.</a:t>
            </a:r>
          </a:p>
          <a:p>
            <a:pPr marL="287338" indent="-287338">
              <a:spcAft>
                <a:spcPts val="1200"/>
              </a:spcAft>
            </a:pPr>
            <a:r>
              <a:rPr lang="en-US" sz="32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Actual Assessment</a:t>
            </a:r>
            <a:endParaRPr lang="en-US" dirty="0"/>
          </a:p>
        </p:txBody>
      </p:sp>
      <p:sp>
        <p:nvSpPr>
          <p:cNvPr id="3" name="TextBox 2"/>
          <p:cNvSpPr txBox="1"/>
          <p:nvPr/>
        </p:nvSpPr>
        <p:spPr>
          <a:xfrm>
            <a:off x="447907" y="1295400"/>
            <a:ext cx="8305800" cy="1569660"/>
          </a:xfrm>
          <a:prstGeom prst="rect">
            <a:avLst/>
          </a:prstGeom>
          <a:noFill/>
        </p:spPr>
        <p:txBody>
          <a:bodyPr wrap="square" rtlCol="0">
            <a:spAutoFit/>
          </a:bodyPr>
          <a:lstStyle/>
          <a:p>
            <a:r>
              <a:rPr lang="en-US" sz="3200" b="1" dirty="0" smtClean="0"/>
              <a:t>Final exa</a:t>
            </a:r>
            <a:r>
              <a:rPr lang="en-US" sz="3200" b="1" dirty="0"/>
              <a:t>m</a:t>
            </a:r>
            <a:r>
              <a:rPr lang="en-US" sz="3200" b="1" dirty="0" smtClean="0"/>
              <a:t>: </a:t>
            </a:r>
            <a:r>
              <a:rPr lang="en-US" sz="3200" dirty="0" smtClean="0"/>
              <a:t>Find a 98% confidence interval using a bootstrap distribution for the </a:t>
            </a:r>
            <a:r>
              <a:rPr lang="en-US" sz="3200" b="1" i="1" dirty="0" smtClean="0"/>
              <a:t>mean </a:t>
            </a:r>
            <a:r>
              <a:rPr lang="en-US" sz="3200" dirty="0" smtClean="0"/>
              <a:t>amount of study time during final exams</a:t>
            </a:r>
            <a:endParaRPr lang="en-US" sz="3200" dirty="0"/>
          </a:p>
        </p:txBody>
      </p:sp>
      <p:sp>
        <p:nvSpPr>
          <p:cNvPr id="4" name="TextBox 3"/>
          <p:cNvSpPr txBox="1"/>
          <p:nvPr/>
        </p:nvSpPr>
        <p:spPr>
          <a:xfrm>
            <a:off x="409807" y="4443412"/>
            <a:ext cx="8382000" cy="2062103"/>
          </a:xfrm>
          <a:prstGeom prst="rect">
            <a:avLst/>
          </a:prstGeom>
          <a:noFill/>
        </p:spPr>
        <p:txBody>
          <a:bodyPr wrap="square" rtlCol="0">
            <a:spAutoFit/>
          </a:bodyPr>
          <a:lstStyle/>
          <a:p>
            <a:r>
              <a:rPr lang="en-US" sz="3200" dirty="0" smtClean="0"/>
              <a:t>Results:</a:t>
            </a:r>
          </a:p>
          <a:p>
            <a:r>
              <a:rPr lang="en-US" sz="3200" dirty="0"/>
              <a:t> </a:t>
            </a:r>
            <a:r>
              <a:rPr lang="en-US" sz="3200" dirty="0" smtClean="0"/>
              <a:t>   26/26 had a </a:t>
            </a:r>
            <a:r>
              <a:rPr lang="en-US" sz="3200" dirty="0" smtClean="0"/>
              <a:t>correct </a:t>
            </a:r>
            <a:r>
              <a:rPr lang="en-US" sz="3200" dirty="0" smtClean="0"/>
              <a:t>bootstrap distribution</a:t>
            </a:r>
          </a:p>
          <a:p>
            <a:r>
              <a:rPr lang="en-US" sz="3200" dirty="0"/>
              <a:t> </a:t>
            </a:r>
            <a:r>
              <a:rPr lang="en-US" sz="3200" dirty="0" smtClean="0"/>
              <a:t>   24/26 had </a:t>
            </a:r>
            <a:r>
              <a:rPr lang="en-US" sz="3200" dirty="0" smtClean="0"/>
              <a:t>a correct </a:t>
            </a:r>
            <a:r>
              <a:rPr lang="en-US" sz="3200" dirty="0" smtClean="0"/>
              <a:t>interval</a:t>
            </a:r>
          </a:p>
          <a:p>
            <a:r>
              <a:rPr lang="en-US" sz="3200" dirty="0"/>
              <a:t> </a:t>
            </a:r>
            <a:r>
              <a:rPr lang="en-US" sz="3200" dirty="0" smtClean="0"/>
              <a:t>   23/26 had a correct interpretation</a:t>
            </a:r>
          </a:p>
        </p:txBody>
      </p:sp>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2895600"/>
            <a:ext cx="8610599" cy="1547812"/>
          </a:xfrm>
          <a:prstGeom prst="rect">
            <a:avLst/>
          </a:prstGeom>
          <a:noFill/>
          <a:ln>
            <a:noFill/>
          </a:ln>
        </p:spPr>
      </p:pic>
    </p:spTree>
    <p:extLst>
      <p:ext uri="{BB962C8B-B14F-4D97-AF65-F5344CB8AC3E}">
        <p14:creationId xmlns="" xmlns:p14="http://schemas.microsoft.com/office/powerpoint/2010/main" val="2770077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153400" cy="3416320"/>
          </a:xfrm>
          <a:prstGeom prst="rect">
            <a:avLst/>
          </a:prstGeom>
          <a:noFill/>
        </p:spPr>
        <p:txBody>
          <a:bodyPr wrap="square" rtlCol="0">
            <a:spAutoFit/>
          </a:bodyPr>
          <a:lstStyle/>
          <a:p>
            <a:pPr algn="ctr"/>
            <a:r>
              <a:rPr lang="en-US" sz="5400" dirty="0" smtClean="0"/>
              <a:t>So far, we’re believers!</a:t>
            </a:r>
          </a:p>
          <a:p>
            <a:pPr algn="ctr"/>
            <a:endParaRPr lang="en-US" sz="5400" dirty="0" smtClean="0"/>
          </a:p>
          <a:p>
            <a:pPr algn="ctr"/>
            <a:r>
              <a:rPr lang="en-US" sz="5400" dirty="0" smtClean="0"/>
              <a:t>(And we’ll know much more by January.)</a:t>
            </a:r>
            <a:endParaRPr lang="en-US" sz="5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153400" cy="3416320"/>
          </a:xfrm>
          <a:prstGeom prst="rect">
            <a:avLst/>
          </a:prstGeom>
          <a:noFill/>
        </p:spPr>
        <p:txBody>
          <a:bodyPr wrap="square" rtlCol="0">
            <a:spAutoFit/>
          </a:bodyPr>
          <a:lstStyle/>
          <a:p>
            <a:pPr algn="ctr"/>
            <a:r>
              <a:rPr lang="en-US" sz="5400" dirty="0" smtClean="0"/>
              <a:t>Thank you for listening.</a:t>
            </a:r>
          </a:p>
          <a:p>
            <a:pPr algn="ctr"/>
            <a:endParaRPr lang="en-US" sz="5400" dirty="0" smtClean="0"/>
          </a:p>
          <a:p>
            <a:pPr algn="ctr"/>
            <a:r>
              <a:rPr lang="en-US" sz="5400" dirty="0" smtClean="0"/>
              <a:t>For more information:</a:t>
            </a:r>
          </a:p>
          <a:p>
            <a:pPr algn="ctr"/>
            <a:r>
              <a:rPr lang="en-US" sz="5400" dirty="0" smtClean="0"/>
              <a:t>www.lock5stat.com</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Round 3: Getting Started</a:t>
            </a:r>
            <a:endParaRPr lang="en-US" b="1" u="sng" dirty="0"/>
          </a:p>
        </p:txBody>
      </p:sp>
      <p:sp>
        <p:nvSpPr>
          <p:cNvPr id="3" name="TextBox 2"/>
          <p:cNvSpPr txBox="1"/>
          <p:nvPr/>
        </p:nvSpPr>
        <p:spPr>
          <a:xfrm>
            <a:off x="533400" y="1676400"/>
            <a:ext cx="8077200" cy="3416320"/>
          </a:xfrm>
          <a:prstGeom prst="rect">
            <a:avLst/>
          </a:prstGeom>
          <a:noFill/>
        </p:spPr>
        <p:txBody>
          <a:bodyPr wrap="square" rtlCol="0">
            <a:spAutoFit/>
          </a:bodyPr>
          <a:lstStyle/>
          <a:p>
            <a:r>
              <a:rPr lang="en-US" sz="5400" dirty="0" smtClean="0"/>
              <a:t>“What were your reasons for getting involved with randomization-based techniques?”</a:t>
            </a:r>
            <a:endParaRPr 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Lock</a:t>
            </a:r>
            <a:r>
              <a:rPr lang="en-US" baseline="30000" dirty="0" smtClean="0"/>
              <a:t>5</a:t>
            </a:r>
            <a:r>
              <a:rPr lang="en-US" dirty="0" smtClean="0"/>
              <a:t> Team</a:t>
            </a:r>
            <a:endParaRPr lang="en-US" dirty="0"/>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1600198"/>
            <a:ext cx="8959958" cy="4550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447800" y="5410200"/>
            <a:ext cx="1676400" cy="6096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
        <p:nvSpPr>
          <p:cNvPr id="6" name="Rounded Rectangular Callout 5"/>
          <p:cNvSpPr/>
          <p:nvPr/>
        </p:nvSpPr>
        <p:spPr>
          <a:xfrm>
            <a:off x="2286000" y="1295398"/>
            <a:ext cx="1676400" cy="609600"/>
          </a:xfrm>
          <a:prstGeom prst="wedgeRoundRectCallout">
            <a:avLst>
              <a:gd name="adj1" fmla="val 42171"/>
              <a:gd name="adj2" fmla="val 1310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7" name="Rounded Rectangular Callout 6"/>
          <p:cNvSpPr/>
          <p:nvPr/>
        </p:nvSpPr>
        <p:spPr>
          <a:xfrm>
            <a:off x="4346928" y="4800600"/>
            <a:ext cx="1825269" cy="609600"/>
          </a:xfrm>
          <a:prstGeom prst="wedgeRoundRectCallout">
            <a:avLst>
              <a:gd name="adj1" fmla="val 44595"/>
              <a:gd name="adj2" fmla="val -115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 Chapel Hill</a:t>
            </a:r>
            <a:endParaRPr lang="en-US" dirty="0"/>
          </a:p>
        </p:txBody>
      </p:sp>
      <p:sp>
        <p:nvSpPr>
          <p:cNvPr id="8" name="Rounded Rectangular Callout 7"/>
          <p:cNvSpPr/>
          <p:nvPr/>
        </p:nvSpPr>
        <p:spPr>
          <a:xfrm>
            <a:off x="7391400" y="1752598"/>
            <a:ext cx="1600200" cy="609600"/>
          </a:xfrm>
          <a:prstGeom prst="wedgeRoundRectCallout">
            <a:avLst>
              <a:gd name="adj1" fmla="val 7860"/>
              <a:gd name="adj2" fmla="val 2036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Tree>
    <p:extLst>
      <p:ext uri="{BB962C8B-B14F-4D97-AF65-F5344CB8AC3E}">
        <p14:creationId xmlns="" xmlns:p14="http://schemas.microsoft.com/office/powerpoint/2010/main" val="10601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90600"/>
            <a:ext cx="8077200" cy="5078313"/>
          </a:xfrm>
          <a:prstGeom prst="rect">
            <a:avLst/>
          </a:prstGeom>
          <a:noFill/>
        </p:spPr>
        <p:txBody>
          <a:bodyPr wrap="square" rtlCol="0">
            <a:spAutoFit/>
          </a:bodyPr>
          <a:lstStyle/>
          <a:p>
            <a:r>
              <a:rPr lang="en-US" sz="5400" dirty="0" smtClean="0"/>
              <a:t>“What were your reasons for getting involved with randomization-based techniques</a:t>
            </a:r>
            <a:r>
              <a:rPr lang="en-US" sz="5400" dirty="0" smtClean="0"/>
              <a:t>?”</a:t>
            </a:r>
          </a:p>
          <a:p>
            <a:endParaRPr lang="en-US" sz="5400" dirty="0" smtClean="0"/>
          </a:p>
          <a:p>
            <a:r>
              <a:rPr lang="en-US" sz="5400" dirty="0" smtClean="0"/>
              <a:t>Part 2…</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620000" cy="4462760"/>
          </a:xfrm>
          <a:prstGeom prst="rect">
            <a:avLst/>
          </a:prstGeom>
          <a:noFill/>
        </p:spPr>
        <p:txBody>
          <a:bodyPr wrap="square" rtlCol="0">
            <a:spAutoFit/>
          </a:bodyPr>
          <a:lstStyle/>
          <a:p>
            <a:endParaRPr lang="en-US" sz="1200" dirty="0" smtClean="0"/>
          </a:p>
          <a:p>
            <a:r>
              <a:rPr lang="en-US" sz="4000" dirty="0" smtClean="0"/>
              <a:t>The underlying concepts behind intervals and tests are hard.  Simulation methods can help build intuitive understanding of the key ideas. </a:t>
            </a:r>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66800"/>
            <a:ext cx="8077200" cy="5078313"/>
          </a:xfrm>
          <a:prstGeom prst="rect">
            <a:avLst/>
          </a:prstGeom>
          <a:noFill/>
        </p:spPr>
        <p:txBody>
          <a:bodyPr wrap="square" rtlCol="0">
            <a:spAutoFit/>
          </a:bodyPr>
          <a:lstStyle/>
          <a:p>
            <a:r>
              <a:rPr lang="en-US" sz="5400" dirty="0" smtClean="0"/>
              <a:t>“What were your reasons for getting involved with randomization-based techniques</a:t>
            </a:r>
            <a:r>
              <a:rPr lang="en-US" sz="5400" dirty="0" smtClean="0"/>
              <a:t>?”</a:t>
            </a:r>
          </a:p>
          <a:p>
            <a:endParaRPr lang="en-US" sz="5400" dirty="0" smtClean="0"/>
          </a:p>
          <a:p>
            <a:r>
              <a:rPr lang="en-US" sz="5400" dirty="0" smtClean="0"/>
              <a:t>Part 3…</a:t>
            </a:r>
            <a:endParaRPr lang="en-US"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923330"/>
          </a:xfrm>
          <a:prstGeom prst="rect">
            <a:avLst/>
          </a:prstGeom>
          <a:noFill/>
        </p:spPr>
        <p:txBody>
          <a:bodyPr wrap="square" rtlCol="0">
            <a:spAutoFit/>
          </a:bodyPr>
          <a:lstStyle/>
          <a:p>
            <a:r>
              <a:rPr lang="en-US" sz="5400" dirty="0" smtClean="0"/>
              <a:t>It’s </a:t>
            </a:r>
            <a:r>
              <a:rPr lang="en-US" sz="5400" dirty="0" smtClean="0"/>
              <a:t>the way of the </a:t>
            </a:r>
            <a:r>
              <a:rPr lang="en-US" sz="5400" u="sng" dirty="0" smtClean="0"/>
              <a:t>past</a:t>
            </a:r>
            <a:r>
              <a:rPr lang="en-US" sz="5400" dirty="0" smtClean="0"/>
              <a:t> … </a:t>
            </a:r>
            <a:endParaRPr lang="en-US" sz="5400" dirty="0"/>
          </a:p>
        </p:txBody>
      </p:sp>
      <p:sp>
        <p:nvSpPr>
          <p:cNvPr id="4" name="TextBox 3"/>
          <p:cNvSpPr txBox="1"/>
          <p:nvPr/>
        </p:nvSpPr>
        <p:spPr>
          <a:xfrm>
            <a:off x="609600" y="1981200"/>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5867400"/>
          </a:xfrm>
          <a:prstGeom prst="rect">
            <a:avLst/>
          </a:prstGeom>
          <a:noFill/>
        </p:spPr>
        <p:txBody>
          <a:bodyPr wrap="square" rtlCol="0">
            <a:spAutoFit/>
          </a:bodyPr>
          <a:lstStyle/>
          <a:p>
            <a:r>
              <a:rPr lang="en-US" sz="2700" dirty="0"/>
              <a:t>“... despite broad acceptance and rapid growth in enrollments, the consensus curriculum is still an unwitting prisoner of history. What 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700" dirty="0" smtClean="0"/>
          </a:p>
          <a:p>
            <a:r>
              <a:rPr lang="en-US" sz="2700" dirty="0"/>
              <a:t>	</a:t>
            </a:r>
            <a:r>
              <a:rPr lang="en-US" sz="2700" dirty="0" smtClean="0"/>
              <a:t>		-- Professor George Cobb, 2007</a:t>
            </a:r>
            <a:endParaRPr lang="en-US" sz="2700" dirty="0"/>
          </a:p>
        </p:txBody>
      </p:sp>
      <p:sp>
        <p:nvSpPr>
          <p:cNvPr id="3" name="TextBox 2"/>
          <p:cNvSpPr txBox="1"/>
          <p:nvPr/>
        </p:nvSpPr>
        <p:spPr>
          <a:xfrm>
            <a:off x="457200" y="152400"/>
            <a:ext cx="3810000" cy="707886"/>
          </a:xfrm>
          <a:prstGeom prst="rect">
            <a:avLst/>
          </a:prstGeom>
          <a:noFill/>
        </p:spPr>
        <p:txBody>
          <a:bodyPr wrap="square" rtlCol="0">
            <a:spAutoFit/>
          </a:bodyPr>
          <a:lstStyle/>
          <a:p>
            <a:r>
              <a:rPr lang="en-US" sz="4000" dirty="0" smtClean="0"/>
              <a:t>… and the </a:t>
            </a:r>
            <a:r>
              <a:rPr lang="en-US" sz="4000" u="sng" dirty="0" smtClean="0"/>
              <a:t>future</a:t>
            </a:r>
            <a:r>
              <a:rPr lang="en-US" sz="4000"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391400" cy="4401205"/>
          </a:xfrm>
          <a:prstGeom prst="rect">
            <a:avLst/>
          </a:prstGeom>
          <a:noFill/>
        </p:spPr>
        <p:txBody>
          <a:bodyPr wrap="square" rtlCol="0">
            <a:spAutoFit/>
          </a:bodyPr>
          <a:lstStyle/>
          <a:p>
            <a:r>
              <a:rPr lang="en-US" sz="4000" dirty="0" smtClean="0"/>
              <a:t>In other words, this is not just a way to teach statistics in a more intuitive way….</a:t>
            </a:r>
          </a:p>
          <a:p>
            <a:endParaRPr lang="en-US" sz="4000" dirty="0" smtClean="0"/>
          </a:p>
          <a:p>
            <a:r>
              <a:rPr lang="en-US" sz="4000" dirty="0" smtClean="0"/>
              <a:t>It is also a way to DO statistics that is likely to become increasingly important.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TotalTime>
  <Words>483</Words>
  <Application>Microsoft Office PowerPoint</Application>
  <PresentationFormat>On-screen Show (4:3)</PresentationFormat>
  <Paragraphs>64</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Adapting a Randomization-Based Perspective in Your Introductory Statistics Course</vt:lpstr>
      <vt:lpstr>Round 3: Getting Started</vt:lpstr>
      <vt:lpstr>The Lock5 Team</vt:lpstr>
      <vt:lpstr>Slide 4</vt:lpstr>
      <vt:lpstr>Slide 5</vt:lpstr>
      <vt:lpstr>Slide 6</vt:lpstr>
      <vt:lpstr>Slide 7</vt:lpstr>
      <vt:lpstr>Slide 8</vt:lpstr>
      <vt:lpstr>Slide 9</vt:lpstr>
      <vt:lpstr>Slide 10</vt:lpstr>
      <vt:lpstr>How did it go last Fall? </vt:lpstr>
      <vt:lpstr>An Actual Assessment</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Patti</cp:lastModifiedBy>
  <cp:revision>203</cp:revision>
  <cp:lastPrinted>2011-05-19T14:48:38Z</cp:lastPrinted>
  <dcterms:created xsi:type="dcterms:W3CDTF">2010-10-14T16:11:16Z</dcterms:created>
  <dcterms:modified xsi:type="dcterms:W3CDTF">2011-07-31T17:19:15Z</dcterms:modified>
</cp:coreProperties>
</file>